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eg&amp;ehk=z6tX6JvTLDp9JJjN3nu1xw&amp;r=0&amp;pid=OfficeInsert"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07"/>
  </p:notesMasterIdLst>
  <p:handoutMasterIdLst>
    <p:handoutMasterId r:id="rId108"/>
  </p:handoutMasterIdLst>
  <p:sldIdLst>
    <p:sldId id="1191" r:id="rId2"/>
    <p:sldId id="4695" r:id="rId3"/>
    <p:sldId id="1192" r:id="rId4"/>
    <p:sldId id="1200" r:id="rId5"/>
    <p:sldId id="2076136640" r:id="rId6"/>
    <p:sldId id="2076136641" r:id="rId7"/>
    <p:sldId id="1203" r:id="rId8"/>
    <p:sldId id="4691" r:id="rId9"/>
    <p:sldId id="4686" r:id="rId10"/>
    <p:sldId id="2076136547" r:id="rId11"/>
    <p:sldId id="719" r:id="rId12"/>
    <p:sldId id="2076136642" r:id="rId13"/>
    <p:sldId id="2076136643" r:id="rId14"/>
    <p:sldId id="2076136644" r:id="rId15"/>
    <p:sldId id="1193" r:id="rId16"/>
    <p:sldId id="2076136666" r:id="rId17"/>
    <p:sldId id="2076136620" r:id="rId18"/>
    <p:sldId id="1205" r:id="rId19"/>
    <p:sldId id="2076136639" r:id="rId20"/>
    <p:sldId id="1206" r:id="rId21"/>
    <p:sldId id="2076136638" r:id="rId22"/>
    <p:sldId id="1208" r:id="rId23"/>
    <p:sldId id="1207" r:id="rId24"/>
    <p:sldId id="1209" r:id="rId25"/>
    <p:sldId id="1210" r:id="rId26"/>
    <p:sldId id="2076136645" r:id="rId27"/>
    <p:sldId id="2076136659" r:id="rId28"/>
    <p:sldId id="2076136646" r:id="rId29"/>
    <p:sldId id="2076136648" r:id="rId30"/>
    <p:sldId id="2076136647" r:id="rId31"/>
    <p:sldId id="1212" r:id="rId32"/>
    <p:sldId id="2076136649" r:id="rId33"/>
    <p:sldId id="2076136621" r:id="rId34"/>
    <p:sldId id="2076136650" r:id="rId35"/>
    <p:sldId id="2076136651" r:id="rId36"/>
    <p:sldId id="2076136663" r:id="rId37"/>
    <p:sldId id="2076136664" r:id="rId38"/>
    <p:sldId id="2076136652" r:id="rId39"/>
    <p:sldId id="2076136653" r:id="rId40"/>
    <p:sldId id="2076136654" r:id="rId41"/>
    <p:sldId id="2076136655" r:id="rId42"/>
    <p:sldId id="2076136656" r:id="rId43"/>
    <p:sldId id="2076136657" r:id="rId44"/>
    <p:sldId id="2076136658" r:id="rId45"/>
    <p:sldId id="2076136634" r:id="rId46"/>
    <p:sldId id="2076136556" r:id="rId47"/>
    <p:sldId id="1220" r:id="rId48"/>
    <p:sldId id="1221" r:id="rId49"/>
    <p:sldId id="2076136623" r:id="rId50"/>
    <p:sldId id="1231" r:id="rId51"/>
    <p:sldId id="2076136624" r:id="rId52"/>
    <p:sldId id="2076136589" r:id="rId53"/>
    <p:sldId id="2076136590" r:id="rId54"/>
    <p:sldId id="2076136591" r:id="rId55"/>
    <p:sldId id="2076136592" r:id="rId56"/>
    <p:sldId id="2076136593" r:id="rId57"/>
    <p:sldId id="2076136594" r:id="rId58"/>
    <p:sldId id="2076136595" r:id="rId59"/>
    <p:sldId id="2076136596" r:id="rId60"/>
    <p:sldId id="2076136597" r:id="rId61"/>
    <p:sldId id="2076136598" r:id="rId62"/>
    <p:sldId id="2076136605" r:id="rId63"/>
    <p:sldId id="2076136606" r:id="rId64"/>
    <p:sldId id="2076136607" r:id="rId65"/>
    <p:sldId id="2076136608" r:id="rId66"/>
    <p:sldId id="2076136609" r:id="rId67"/>
    <p:sldId id="2076136677" r:id="rId68"/>
    <p:sldId id="2076136610" r:id="rId69"/>
    <p:sldId id="2076136611" r:id="rId70"/>
    <p:sldId id="2076136612" r:id="rId71"/>
    <p:sldId id="2076136613" r:id="rId72"/>
    <p:sldId id="2076136614" r:id="rId73"/>
    <p:sldId id="2076136615" r:id="rId74"/>
    <p:sldId id="2076136616" r:id="rId75"/>
    <p:sldId id="2076136617" r:id="rId76"/>
    <p:sldId id="2076136580" r:id="rId77"/>
    <p:sldId id="2076136693" r:id="rId78"/>
    <p:sldId id="2076136695" r:id="rId79"/>
    <p:sldId id="2076136694" r:id="rId80"/>
    <p:sldId id="2076136696" r:id="rId81"/>
    <p:sldId id="2076136706" r:id="rId82"/>
    <p:sldId id="2076136697" r:id="rId83"/>
    <p:sldId id="2076136698" r:id="rId84"/>
    <p:sldId id="2076136699" r:id="rId85"/>
    <p:sldId id="2076136700" r:id="rId86"/>
    <p:sldId id="2076136701" r:id="rId87"/>
    <p:sldId id="2076136702" r:id="rId88"/>
    <p:sldId id="2076136703" r:id="rId89"/>
    <p:sldId id="2076136704" r:id="rId90"/>
    <p:sldId id="2076136705" r:id="rId91"/>
    <p:sldId id="2076136665" r:id="rId92"/>
    <p:sldId id="2076136673" r:id="rId93"/>
    <p:sldId id="2076136669" r:id="rId94"/>
    <p:sldId id="2076136674" r:id="rId95"/>
    <p:sldId id="2076136675" r:id="rId96"/>
    <p:sldId id="2076136671" r:id="rId97"/>
    <p:sldId id="2076136667" r:id="rId98"/>
    <p:sldId id="2076136676" r:id="rId99"/>
    <p:sldId id="2076136668" r:id="rId100"/>
    <p:sldId id="2076136672" r:id="rId101"/>
    <p:sldId id="2076136548" r:id="rId102"/>
    <p:sldId id="2076136549" r:id="rId103"/>
    <p:sldId id="467" r:id="rId104"/>
    <p:sldId id="2076136678" r:id="rId105"/>
    <p:sldId id="2076136679" r:id="rId106"/>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15CE33-1E84-4D79-B2FB-DEA5E15BF54C}">
          <p14:sldIdLst>
            <p14:sldId id="1191"/>
            <p14:sldId id="4695"/>
            <p14:sldId id="1192"/>
          </p14:sldIdLst>
        </p14:section>
        <p14:section name="Context and cloud data threads" id="{2CC650D4-4D5F-4AAD-959C-E6D1EE850CAC}">
          <p14:sldIdLst>
            <p14:sldId id="1200"/>
            <p14:sldId id="2076136640"/>
            <p14:sldId id="2076136641"/>
            <p14:sldId id="1203"/>
            <p14:sldId id="4691"/>
            <p14:sldId id="4686"/>
            <p14:sldId id="2076136547"/>
            <p14:sldId id="719"/>
            <p14:sldId id="2076136642"/>
            <p14:sldId id="2076136643"/>
            <p14:sldId id="2076136644"/>
          </p14:sldIdLst>
        </p14:section>
        <p14:section name="Confidential Computing" id="{1A37EC88-8C52-497E-AD56-66D6C30C642E}">
          <p14:sldIdLst>
            <p14:sldId id="1193"/>
            <p14:sldId id="2076136666"/>
            <p14:sldId id="2076136620"/>
            <p14:sldId id="1205"/>
            <p14:sldId id="2076136639"/>
            <p14:sldId id="1206"/>
            <p14:sldId id="2076136638"/>
            <p14:sldId id="1208"/>
            <p14:sldId id="1207"/>
            <p14:sldId id="1209"/>
            <p14:sldId id="1210"/>
            <p14:sldId id="2076136645"/>
            <p14:sldId id="2076136659"/>
            <p14:sldId id="2076136646"/>
            <p14:sldId id="2076136648"/>
            <p14:sldId id="2076136647"/>
            <p14:sldId id="1212"/>
            <p14:sldId id="2076136649"/>
            <p14:sldId id="2076136621"/>
            <p14:sldId id="2076136650"/>
            <p14:sldId id="2076136651"/>
            <p14:sldId id="2076136663"/>
            <p14:sldId id="2076136664"/>
            <p14:sldId id="2076136652"/>
            <p14:sldId id="2076136653"/>
            <p14:sldId id="2076136654"/>
            <p14:sldId id="2076136655"/>
            <p14:sldId id="2076136656"/>
            <p14:sldId id="2076136657"/>
            <p14:sldId id="2076136658"/>
            <p14:sldId id="2076136634"/>
            <p14:sldId id="2076136556"/>
            <p14:sldId id="1220"/>
            <p14:sldId id="1221"/>
            <p14:sldId id="2076136623"/>
            <p14:sldId id="1231"/>
            <p14:sldId id="2076136624"/>
          </p14:sldIdLst>
        </p14:section>
        <p14:section name="Homomorphic Encryption" id="{EF2F4E60-9DAE-4332-9C61-C5DE4A5EA620}">
          <p14:sldIdLst>
            <p14:sldId id="2076136589"/>
            <p14:sldId id="2076136590"/>
            <p14:sldId id="2076136591"/>
            <p14:sldId id="2076136592"/>
            <p14:sldId id="2076136593"/>
            <p14:sldId id="2076136594"/>
            <p14:sldId id="2076136595"/>
            <p14:sldId id="2076136596"/>
            <p14:sldId id="2076136597"/>
            <p14:sldId id="2076136598"/>
            <p14:sldId id="2076136605"/>
            <p14:sldId id="2076136606"/>
            <p14:sldId id="2076136607"/>
            <p14:sldId id="2076136608"/>
            <p14:sldId id="2076136609"/>
            <p14:sldId id="2076136677"/>
            <p14:sldId id="2076136610"/>
            <p14:sldId id="2076136611"/>
            <p14:sldId id="2076136612"/>
            <p14:sldId id="2076136613"/>
            <p14:sldId id="2076136614"/>
            <p14:sldId id="2076136615"/>
            <p14:sldId id="2076136616"/>
            <p14:sldId id="2076136617"/>
          </p14:sldIdLst>
        </p14:section>
        <p14:section name="Secure Multi-Party Computing (MPC)" id="{E9C91DD4-376E-4897-86EF-E5185D204D6E}">
          <p14:sldIdLst>
            <p14:sldId id="2076136580"/>
            <p14:sldId id="2076136693"/>
            <p14:sldId id="2076136695"/>
            <p14:sldId id="2076136694"/>
            <p14:sldId id="2076136696"/>
            <p14:sldId id="2076136706"/>
            <p14:sldId id="2076136697"/>
          </p14:sldIdLst>
        </p14:section>
        <p14:section name="Collaborative Machine Learning Market" id="{3F33BFB4-700A-4685-9F62-A9D791416D20}">
          <p14:sldIdLst>
            <p14:sldId id="2076136698"/>
            <p14:sldId id="2076136699"/>
            <p14:sldId id="2076136700"/>
            <p14:sldId id="2076136701"/>
            <p14:sldId id="2076136702"/>
            <p14:sldId id="2076136703"/>
            <p14:sldId id="2076136704"/>
            <p14:sldId id="2076136705"/>
          </p14:sldIdLst>
        </p14:section>
        <p14:section name="Differential Privacy (DP)" id="{460D4E77-3C2D-4AE3-B8CE-DB5C13FA3564}">
          <p14:sldIdLst>
            <p14:sldId id="2076136665"/>
            <p14:sldId id="2076136673"/>
            <p14:sldId id="2076136669"/>
            <p14:sldId id="2076136674"/>
            <p14:sldId id="2076136675"/>
            <p14:sldId id="2076136671"/>
            <p14:sldId id="2076136667"/>
            <p14:sldId id="2076136676"/>
            <p14:sldId id="2076136668"/>
            <p14:sldId id="2076136672"/>
          </p14:sldIdLst>
        </p14:section>
        <p14:section name="As a conclusion" id="{574C12B4-BBA4-4AF9-A16B-62914886696B}">
          <p14:sldIdLst>
            <p14:sldId id="2076136548"/>
            <p14:sldId id="2076136549"/>
            <p14:sldId id="467"/>
            <p14:sldId id="2076136678"/>
            <p14:sldId id="207613667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FEFEF"/>
    <a:srgbClr val="E4E4E4"/>
    <a:srgbClr val="D7D7D7"/>
    <a:srgbClr val="F4F4F4"/>
    <a:srgbClr val="F0F0F0"/>
    <a:srgbClr val="F2F2F2"/>
    <a:srgbClr val="969696"/>
    <a:srgbClr val="0072C6"/>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C422C-E73E-4966-873F-1336648560C3}" v="11" dt="2020-06-29T12:32:48.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2" autoAdjust="0"/>
    <p:restoredTop sz="65796" autoAdjust="0"/>
  </p:normalViewPr>
  <p:slideViewPr>
    <p:cSldViewPr>
      <p:cViewPr varScale="1">
        <p:scale>
          <a:sx n="91" d="100"/>
          <a:sy n="91" d="100"/>
        </p:scale>
        <p:origin x="905" y="65"/>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1947"/>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9" d="100"/>
          <a:sy n="59" d="100"/>
        </p:scale>
        <p:origin x="2540" y="5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EB596-6D79-488E-9E80-1E11DF9109E1}" type="doc">
      <dgm:prSet loTypeId="urn:microsoft.com/office/officeart/2005/8/layout/cycle8" loCatId="cycle" qsTypeId="urn:microsoft.com/office/officeart/2005/8/quickstyle/simple1" qsCatId="simple" csTypeId="urn:microsoft.com/office/officeart/2005/8/colors/accent1_2" csCatId="accent1" phldr="1"/>
      <dgm:spPr/>
    </dgm:pt>
    <dgm:pt modelId="{BA1CA0A4-DB39-4432-807C-438908ADAA77}">
      <dgm:prSet phldrT="[Text]" custT="1"/>
      <dgm:spPr>
        <a:xfrm>
          <a:off x="2154984" y="332172"/>
          <a:ext cx="4693187" cy="4693187"/>
        </a:xfrm>
        <a:prstGeom prst="pie">
          <a:avLst>
            <a:gd name="adj1" fmla="val 16200000"/>
            <a:gd name="adj2" fmla="val 19800000"/>
          </a:avLst>
        </a:prstGeom>
      </dgm:spPr>
      <dgm:t>
        <a:bodyPr/>
        <a:lstStyle/>
        <a:p>
          <a:pPr>
            <a:buNone/>
          </a:pPr>
          <a:r>
            <a:rPr lang="en-US" sz="1400" b="1">
              <a:latin typeface="Calibri" panose="020F0502020204030204"/>
              <a:ea typeface="+mn-ea"/>
              <a:cs typeface="+mn-cs"/>
            </a:rPr>
            <a:t>Data sourcing &amp; analysis</a:t>
          </a:r>
        </a:p>
      </dgm:t>
    </dgm:pt>
    <dgm:pt modelId="{F860EA6D-1736-44D1-9BA2-F6F22584464B}" type="parTrans" cxnId="{1104256A-3FEB-48E0-80E0-CCD6EED404C2}">
      <dgm:prSet/>
      <dgm:spPr/>
      <dgm:t>
        <a:bodyPr/>
        <a:lstStyle/>
        <a:p>
          <a:endParaRPr lang="en-US" sz="1400"/>
        </a:p>
      </dgm:t>
    </dgm:pt>
    <dgm:pt modelId="{EE74ECF7-2BC5-4D1B-BCE3-1F1BC68FD305}" type="sibTrans" cxnId="{1104256A-3FEB-48E0-80E0-CCD6EED404C2}">
      <dgm:prSet/>
      <dgm:spPr/>
      <dgm:t>
        <a:bodyPr/>
        <a:lstStyle/>
        <a:p>
          <a:endParaRPr lang="en-US" sz="1400"/>
        </a:p>
      </dgm:t>
    </dgm:pt>
    <dgm:pt modelId="{FDE5203D-FAD4-4F91-ABAD-0CB0C3D5DA5D}">
      <dgm:prSet phldrT="[Text]" custT="1"/>
      <dgm:spPr>
        <a:xfrm>
          <a:off x="2172606" y="428970"/>
          <a:ext cx="4693187" cy="4693187"/>
        </a:xfrm>
        <a:prstGeom prst="pie">
          <a:avLst>
            <a:gd name="adj1" fmla="val 19800000"/>
            <a:gd name="adj2" fmla="val 1800000"/>
          </a:avLst>
        </a:prstGeom>
      </dgm:spPr>
      <dgm:t>
        <a:bodyPr/>
        <a:lstStyle/>
        <a:p>
          <a:pPr>
            <a:buNone/>
          </a:pPr>
          <a:r>
            <a:rPr lang="en-US" sz="1400" b="1">
              <a:latin typeface="Calibri" panose="020F0502020204030204"/>
              <a:ea typeface="+mn-ea"/>
              <a:cs typeface="+mn-cs"/>
            </a:rPr>
            <a:t>Data cleaning</a:t>
          </a:r>
        </a:p>
      </dgm:t>
    </dgm:pt>
    <dgm:pt modelId="{77EABCB1-26F2-44A4-B570-2C8DB762178C}" type="parTrans" cxnId="{14B1704A-C00C-4FFA-B54F-80A5E53CB6B6}">
      <dgm:prSet/>
      <dgm:spPr/>
      <dgm:t>
        <a:bodyPr/>
        <a:lstStyle/>
        <a:p>
          <a:endParaRPr lang="en-US" sz="1400"/>
        </a:p>
      </dgm:t>
    </dgm:pt>
    <dgm:pt modelId="{3E979023-F7C5-48A6-8177-94A185684CC4}" type="sibTrans" cxnId="{14B1704A-C00C-4FFA-B54F-80A5E53CB6B6}">
      <dgm:prSet/>
      <dgm:spPr/>
      <dgm:t>
        <a:bodyPr/>
        <a:lstStyle/>
        <a:p>
          <a:endParaRPr lang="en-US" sz="1400"/>
        </a:p>
      </dgm:t>
    </dgm:pt>
    <dgm:pt modelId="{C76012D0-8D1D-4165-BC73-F8D45E554712}">
      <dgm:prSet phldrT="[Text]" custT="1"/>
      <dgm:spPr>
        <a:xfrm>
          <a:off x="2150150" y="525627"/>
          <a:ext cx="4693187" cy="4693187"/>
        </a:xfrm>
        <a:prstGeom prst="pie">
          <a:avLst>
            <a:gd name="adj1" fmla="val 1800000"/>
            <a:gd name="adj2" fmla="val 5400000"/>
          </a:avLst>
        </a:prstGeom>
      </dgm:spPr>
      <dgm:t>
        <a:bodyPr/>
        <a:lstStyle/>
        <a:p>
          <a:pPr>
            <a:buNone/>
          </a:pPr>
          <a:r>
            <a:rPr lang="en-US" sz="1400" b="1">
              <a:latin typeface="Calibri" panose="020F0502020204030204"/>
              <a:ea typeface="+mn-ea"/>
              <a:cs typeface="+mn-cs"/>
            </a:rPr>
            <a:t>Model building</a:t>
          </a:r>
        </a:p>
      </dgm:t>
    </dgm:pt>
    <dgm:pt modelId="{66ABA7D8-F1CA-4032-817E-9FB06E718474}" type="parTrans" cxnId="{79395843-1901-49E4-BC5D-4E2492C18083}">
      <dgm:prSet/>
      <dgm:spPr/>
      <dgm:t>
        <a:bodyPr/>
        <a:lstStyle/>
        <a:p>
          <a:endParaRPr lang="en-US" sz="1400"/>
        </a:p>
      </dgm:t>
    </dgm:pt>
    <dgm:pt modelId="{EDA84A89-B33A-4EEF-95D5-36EDB5F880F3}" type="sibTrans" cxnId="{79395843-1901-49E4-BC5D-4E2492C18083}">
      <dgm:prSet/>
      <dgm:spPr/>
      <dgm:t>
        <a:bodyPr/>
        <a:lstStyle/>
        <a:p>
          <a:endParaRPr lang="en-US" sz="1400"/>
        </a:p>
      </dgm:t>
    </dgm:pt>
    <dgm:pt modelId="{BE83D045-D704-4B09-8621-560633A32B38}">
      <dgm:prSet phldrT="[Text]" custT="1"/>
      <dgm:spPr>
        <a:xfrm>
          <a:off x="2037938" y="534450"/>
          <a:ext cx="4693187" cy="4693187"/>
        </a:xfrm>
        <a:prstGeom prst="pie">
          <a:avLst>
            <a:gd name="adj1" fmla="val 5400000"/>
            <a:gd name="adj2" fmla="val 9000000"/>
          </a:avLst>
        </a:prstGeom>
      </dgm:spPr>
      <dgm:t>
        <a:bodyPr/>
        <a:lstStyle/>
        <a:p>
          <a:pPr>
            <a:buNone/>
          </a:pPr>
          <a:r>
            <a:rPr lang="en-US" sz="1400" b="1">
              <a:latin typeface="Calibri" panose="020F0502020204030204"/>
              <a:ea typeface="+mn-ea"/>
              <a:cs typeface="+mn-cs"/>
            </a:rPr>
            <a:t>Model training</a:t>
          </a:r>
        </a:p>
      </dgm:t>
    </dgm:pt>
    <dgm:pt modelId="{DDCF87B3-91AC-4962-8F6F-3CF07F0DC193}" type="parTrans" cxnId="{25756544-8273-4ED2-90D6-2B0CD0B1921B}">
      <dgm:prSet/>
      <dgm:spPr/>
      <dgm:t>
        <a:bodyPr/>
        <a:lstStyle/>
        <a:p>
          <a:endParaRPr lang="en-US" sz="1400"/>
        </a:p>
      </dgm:t>
    </dgm:pt>
    <dgm:pt modelId="{E0139598-A547-416C-8643-E5563E85F747}" type="sibTrans" cxnId="{25756544-8273-4ED2-90D6-2B0CD0B1921B}">
      <dgm:prSet/>
      <dgm:spPr/>
      <dgm:t>
        <a:bodyPr/>
        <a:lstStyle/>
        <a:p>
          <a:endParaRPr lang="en-US" sz="1400"/>
        </a:p>
      </dgm:t>
    </dgm:pt>
    <dgm:pt modelId="{BB68F2EF-7E5E-4A3F-BB3D-E2C83C3696BF}">
      <dgm:prSet phldrT="[Text]" custT="1"/>
      <dgm:spPr>
        <a:xfrm>
          <a:off x="2055115" y="332312"/>
          <a:ext cx="4693187" cy="4693187"/>
        </a:xfrm>
        <a:prstGeom prst="pie">
          <a:avLst>
            <a:gd name="adj1" fmla="val 12600000"/>
            <a:gd name="adj2" fmla="val 16200000"/>
          </a:avLst>
        </a:prstGeom>
      </dgm:spPr>
      <dgm:t>
        <a:bodyPr/>
        <a:lstStyle/>
        <a:p>
          <a:pPr>
            <a:buNone/>
          </a:pPr>
          <a:r>
            <a:rPr lang="en-US" sz="1400" b="1">
              <a:latin typeface="Calibri" panose="020F0502020204030204"/>
              <a:ea typeface="+mn-ea"/>
              <a:cs typeface="+mn-cs"/>
            </a:rPr>
            <a:t>Inferencing</a:t>
          </a:r>
        </a:p>
      </dgm:t>
    </dgm:pt>
    <dgm:pt modelId="{63CA2488-3569-491D-8C88-2E9AA7FF9F99}" type="parTrans" cxnId="{F9C71561-E883-49CF-9C0C-C7B656FB828F}">
      <dgm:prSet/>
      <dgm:spPr/>
      <dgm:t>
        <a:bodyPr/>
        <a:lstStyle/>
        <a:p>
          <a:endParaRPr lang="en-US" sz="1400"/>
        </a:p>
      </dgm:t>
    </dgm:pt>
    <dgm:pt modelId="{8CF76ED8-D699-45EC-B701-AD9A9915C402}" type="sibTrans" cxnId="{F9C71561-E883-49CF-9C0C-C7B656FB828F}">
      <dgm:prSet/>
      <dgm:spPr/>
      <dgm:t>
        <a:bodyPr/>
        <a:lstStyle/>
        <a:p>
          <a:endParaRPr lang="en-US" sz="1400"/>
        </a:p>
      </dgm:t>
    </dgm:pt>
    <dgm:pt modelId="{6079A4D3-00A8-4933-AF0A-621B860497DA}">
      <dgm:prSet phldrT="[Text]" custT="1"/>
      <dgm:spPr>
        <a:xfrm>
          <a:off x="2032800" y="428313"/>
          <a:ext cx="4693187" cy="4693187"/>
        </a:xfrm>
        <a:prstGeom prst="pie">
          <a:avLst>
            <a:gd name="adj1" fmla="val 9000000"/>
            <a:gd name="adj2" fmla="val 12600000"/>
          </a:avLst>
        </a:prstGeom>
      </dgm:spPr>
      <dgm:t>
        <a:bodyPr/>
        <a:lstStyle/>
        <a:p>
          <a:pPr>
            <a:buNone/>
          </a:pPr>
          <a:r>
            <a:rPr lang="en-US" sz="1400" b="1">
              <a:latin typeface="Calibri" panose="020F0502020204030204"/>
              <a:ea typeface="+mn-ea"/>
              <a:cs typeface="+mn-cs"/>
            </a:rPr>
            <a:t>Model validation / testing</a:t>
          </a:r>
        </a:p>
      </dgm:t>
    </dgm:pt>
    <dgm:pt modelId="{3554DDB4-70F0-41CA-8954-DBA8E31EFAA3}" type="sibTrans" cxnId="{8674E17A-0FAA-46CD-81EC-772B976591DA}">
      <dgm:prSet/>
      <dgm:spPr/>
      <dgm:t>
        <a:bodyPr/>
        <a:lstStyle/>
        <a:p>
          <a:endParaRPr lang="en-US" sz="1400"/>
        </a:p>
      </dgm:t>
    </dgm:pt>
    <dgm:pt modelId="{3243D7E2-A290-41E3-BB7F-BF41926CA40B}" type="parTrans" cxnId="{8674E17A-0FAA-46CD-81EC-772B976591DA}">
      <dgm:prSet/>
      <dgm:spPr/>
      <dgm:t>
        <a:bodyPr/>
        <a:lstStyle/>
        <a:p>
          <a:endParaRPr lang="en-US" sz="1400"/>
        </a:p>
      </dgm:t>
    </dgm:pt>
    <dgm:pt modelId="{11512DEA-874D-4B70-AE8D-A4741532E044}" type="pres">
      <dgm:prSet presAssocID="{863EB596-6D79-488E-9E80-1E11DF9109E1}" presName="compositeShape" presStyleCnt="0">
        <dgm:presLayoutVars>
          <dgm:chMax val="7"/>
          <dgm:dir/>
          <dgm:resizeHandles val="exact"/>
        </dgm:presLayoutVars>
      </dgm:prSet>
      <dgm:spPr/>
    </dgm:pt>
    <dgm:pt modelId="{155EE854-5745-49E1-BAE3-C8F6CF21A353}" type="pres">
      <dgm:prSet presAssocID="{863EB596-6D79-488E-9E80-1E11DF9109E1}" presName="wedge1" presStyleLbl="node1" presStyleIdx="0" presStyleCnt="6" custLinFactNeighborX="-253" custLinFactNeighborY="-3"/>
      <dgm:spPr/>
    </dgm:pt>
    <dgm:pt modelId="{93CFA646-9CC2-44A3-BD4F-F8172AF4C369}" type="pres">
      <dgm:prSet presAssocID="{863EB596-6D79-488E-9E80-1E11DF9109E1}" presName="dummy1a" presStyleCnt="0"/>
      <dgm:spPr/>
    </dgm:pt>
    <dgm:pt modelId="{35B13104-4EF7-4126-84DC-702615C74AD4}" type="pres">
      <dgm:prSet presAssocID="{863EB596-6D79-488E-9E80-1E11DF9109E1}" presName="dummy1b" presStyleCnt="0"/>
      <dgm:spPr/>
    </dgm:pt>
    <dgm:pt modelId="{2E3201D5-6259-4E44-8B26-98BCFF4724CE}" type="pres">
      <dgm:prSet presAssocID="{863EB596-6D79-488E-9E80-1E11DF9109E1}" presName="wedge1Tx" presStyleLbl="node1" presStyleIdx="0" presStyleCnt="6">
        <dgm:presLayoutVars>
          <dgm:chMax val="0"/>
          <dgm:chPref val="0"/>
          <dgm:bulletEnabled val="1"/>
        </dgm:presLayoutVars>
      </dgm:prSet>
      <dgm:spPr/>
    </dgm:pt>
    <dgm:pt modelId="{0CEFBCC0-47F1-4303-9C48-0E92398B9DE9}" type="pres">
      <dgm:prSet presAssocID="{863EB596-6D79-488E-9E80-1E11DF9109E1}" presName="wedge2" presStyleLbl="node1" presStyleIdx="1" presStyleCnt="6" custLinFactNeighborX="-1068"/>
      <dgm:spPr/>
    </dgm:pt>
    <dgm:pt modelId="{B4E48B6A-4106-43EE-9B48-B19E9D8B3458}" type="pres">
      <dgm:prSet presAssocID="{863EB596-6D79-488E-9E80-1E11DF9109E1}" presName="dummy2a" presStyleCnt="0"/>
      <dgm:spPr/>
    </dgm:pt>
    <dgm:pt modelId="{B9C7BF54-CC9F-447F-A68D-43530D657DA4}" type="pres">
      <dgm:prSet presAssocID="{863EB596-6D79-488E-9E80-1E11DF9109E1}" presName="dummy2b" presStyleCnt="0"/>
      <dgm:spPr/>
    </dgm:pt>
    <dgm:pt modelId="{7A8D8168-C233-4E91-9720-020CB19A369C}" type="pres">
      <dgm:prSet presAssocID="{863EB596-6D79-488E-9E80-1E11DF9109E1}" presName="wedge2Tx" presStyleLbl="node1" presStyleIdx="1" presStyleCnt="6">
        <dgm:presLayoutVars>
          <dgm:chMax val="0"/>
          <dgm:chPref val="0"/>
          <dgm:bulletEnabled val="1"/>
        </dgm:presLayoutVars>
      </dgm:prSet>
      <dgm:spPr/>
    </dgm:pt>
    <dgm:pt modelId="{A70B1C7B-9942-4125-8B37-545E127002DD}" type="pres">
      <dgm:prSet presAssocID="{863EB596-6D79-488E-9E80-1E11DF9109E1}" presName="wedge3" presStyleLbl="node1" presStyleIdx="2" presStyleCnt="6" custLinFactNeighborX="-356"/>
      <dgm:spPr/>
    </dgm:pt>
    <dgm:pt modelId="{158E5F4D-E09E-45FF-A5DE-1279A1E75C83}" type="pres">
      <dgm:prSet presAssocID="{863EB596-6D79-488E-9E80-1E11DF9109E1}" presName="dummy3a" presStyleCnt="0"/>
      <dgm:spPr/>
    </dgm:pt>
    <dgm:pt modelId="{4458A888-84FF-4245-B92B-CBC3D2B43578}" type="pres">
      <dgm:prSet presAssocID="{863EB596-6D79-488E-9E80-1E11DF9109E1}" presName="dummy3b" presStyleCnt="0"/>
      <dgm:spPr/>
    </dgm:pt>
    <dgm:pt modelId="{B8CF750E-B61D-4180-A895-8BD1BDEA3A62}" type="pres">
      <dgm:prSet presAssocID="{863EB596-6D79-488E-9E80-1E11DF9109E1}" presName="wedge3Tx" presStyleLbl="node1" presStyleIdx="2" presStyleCnt="6">
        <dgm:presLayoutVars>
          <dgm:chMax val="0"/>
          <dgm:chPref val="0"/>
          <dgm:bulletEnabled val="1"/>
        </dgm:presLayoutVars>
      </dgm:prSet>
      <dgm:spPr/>
    </dgm:pt>
    <dgm:pt modelId="{B277F8F9-0ED1-44B5-A555-B7FCC1A159ED}" type="pres">
      <dgm:prSet presAssocID="{863EB596-6D79-488E-9E80-1E11DF9109E1}" presName="wedge4" presStyleLbl="node1" presStyleIdx="3" presStyleCnt="6" custLinFactNeighborX="-366" custLinFactNeighborY="188"/>
      <dgm:spPr/>
    </dgm:pt>
    <dgm:pt modelId="{235FF11F-2ECF-4463-9824-6702188A3021}" type="pres">
      <dgm:prSet presAssocID="{863EB596-6D79-488E-9E80-1E11DF9109E1}" presName="dummy4a" presStyleCnt="0"/>
      <dgm:spPr/>
    </dgm:pt>
    <dgm:pt modelId="{540AA2F0-7751-4E3C-98D6-F31F7BF017A0}" type="pres">
      <dgm:prSet presAssocID="{863EB596-6D79-488E-9E80-1E11DF9109E1}" presName="dummy4b" presStyleCnt="0"/>
      <dgm:spPr/>
    </dgm:pt>
    <dgm:pt modelId="{5CC3FD64-BE9A-40BF-869A-33785DA3A2B4}" type="pres">
      <dgm:prSet presAssocID="{863EB596-6D79-488E-9E80-1E11DF9109E1}" presName="wedge4Tx" presStyleLbl="node1" presStyleIdx="3" presStyleCnt="6">
        <dgm:presLayoutVars>
          <dgm:chMax val="0"/>
          <dgm:chPref val="0"/>
          <dgm:bulletEnabled val="1"/>
        </dgm:presLayoutVars>
      </dgm:prSet>
      <dgm:spPr/>
    </dgm:pt>
    <dgm:pt modelId="{D76FA910-FF64-40F3-82E9-EBCB0A802B47}" type="pres">
      <dgm:prSet presAssocID="{863EB596-6D79-488E-9E80-1E11DF9109E1}" presName="wedge5" presStyleLbl="node1" presStyleIdx="4" presStyleCnt="6" custLinFactNeighborX="715" custLinFactNeighborY="-14"/>
      <dgm:spPr/>
    </dgm:pt>
    <dgm:pt modelId="{44F0CA92-9D1C-4AC4-A755-2DB2295C298F}" type="pres">
      <dgm:prSet presAssocID="{863EB596-6D79-488E-9E80-1E11DF9109E1}" presName="dummy5a" presStyleCnt="0"/>
      <dgm:spPr/>
    </dgm:pt>
    <dgm:pt modelId="{3AA1B169-4CF5-4D2B-91FA-07023627D79C}" type="pres">
      <dgm:prSet presAssocID="{863EB596-6D79-488E-9E80-1E11DF9109E1}" presName="dummy5b" presStyleCnt="0"/>
      <dgm:spPr/>
    </dgm:pt>
    <dgm:pt modelId="{D5A6D676-6DF6-48BC-B0BF-401DC533737E}" type="pres">
      <dgm:prSet presAssocID="{863EB596-6D79-488E-9E80-1E11DF9109E1}" presName="wedge5Tx" presStyleLbl="node1" presStyleIdx="4" presStyleCnt="6">
        <dgm:presLayoutVars>
          <dgm:chMax val="0"/>
          <dgm:chPref val="0"/>
          <dgm:bulletEnabled val="1"/>
        </dgm:presLayoutVars>
      </dgm:prSet>
      <dgm:spPr/>
    </dgm:pt>
    <dgm:pt modelId="{CB87893D-BA64-4B5F-9C33-476E8CE5FEBE}" type="pres">
      <dgm:prSet presAssocID="{863EB596-6D79-488E-9E80-1E11DF9109E1}" presName="wedge6" presStyleLbl="node1" presStyleIdx="5" presStyleCnt="6"/>
      <dgm:spPr/>
    </dgm:pt>
    <dgm:pt modelId="{659ED509-6A96-4F1A-A5B7-4779CEDD8C9D}" type="pres">
      <dgm:prSet presAssocID="{863EB596-6D79-488E-9E80-1E11DF9109E1}" presName="dummy6a" presStyleCnt="0"/>
      <dgm:spPr/>
    </dgm:pt>
    <dgm:pt modelId="{3863AEB9-3A20-47C8-897C-A2760BD82407}" type="pres">
      <dgm:prSet presAssocID="{863EB596-6D79-488E-9E80-1E11DF9109E1}" presName="dummy6b" presStyleCnt="0"/>
      <dgm:spPr/>
    </dgm:pt>
    <dgm:pt modelId="{5249DDD6-E9F8-436A-8BE1-DC1EF3B13B60}" type="pres">
      <dgm:prSet presAssocID="{863EB596-6D79-488E-9E80-1E11DF9109E1}" presName="wedge6Tx" presStyleLbl="node1" presStyleIdx="5" presStyleCnt="6">
        <dgm:presLayoutVars>
          <dgm:chMax val="0"/>
          <dgm:chPref val="0"/>
          <dgm:bulletEnabled val="1"/>
        </dgm:presLayoutVars>
      </dgm:prSet>
      <dgm:spPr/>
    </dgm:pt>
    <dgm:pt modelId="{BC1A9EEF-F33B-476D-897D-C66A55AE5C7D}" type="pres">
      <dgm:prSet presAssocID="{EE74ECF7-2BC5-4D1B-BCE3-1F1BC68FD305}" presName="arrowWedge1" presStyleLbl="fgSibTrans2D1" presStyleIdx="0" presStyleCnt="6" custLinFactNeighborX="91" custLinFactNeighborY="-409"/>
      <dgm:spPr>
        <a:xfrm>
          <a:off x="1869082" y="20069"/>
          <a:ext cx="5274248" cy="5274248"/>
        </a:xfrm>
        <a:prstGeom prst="circularArrow">
          <a:avLst>
            <a:gd name="adj1" fmla="val 5085"/>
            <a:gd name="adj2" fmla="val 327528"/>
            <a:gd name="adj3" fmla="val 19472472"/>
            <a:gd name="adj4" fmla="val 16200251"/>
            <a:gd name="adj5" fmla="val 5932"/>
          </a:avLst>
        </a:prstGeom>
      </dgm:spPr>
    </dgm:pt>
    <dgm:pt modelId="{23662BEA-8E83-429B-B69A-788724B879CE}" type="pres">
      <dgm:prSet presAssocID="{3E979023-F7C5-48A6-8177-94A185684CC4}" presName="arrowWedge2" presStyleLbl="fgSibTrans2D1" presStyleIdx="1" presStyleCnt="6" custLinFactNeighborX="324" custLinFactNeighborY="-21"/>
      <dgm:spPr>
        <a:xfrm>
          <a:off x="1898993" y="137331"/>
          <a:ext cx="5274248" cy="5274248"/>
        </a:xfrm>
        <a:prstGeom prst="circularArrow">
          <a:avLst>
            <a:gd name="adj1" fmla="val 5085"/>
            <a:gd name="adj2" fmla="val 327528"/>
            <a:gd name="adj3" fmla="val 1472472"/>
            <a:gd name="adj4" fmla="val 19800000"/>
            <a:gd name="adj5" fmla="val 5932"/>
          </a:avLst>
        </a:prstGeom>
      </dgm:spPr>
    </dgm:pt>
    <dgm:pt modelId="{60DAD5BD-B056-4EBE-B556-35F190843F3C}" type="pres">
      <dgm:prSet presAssocID="{EDA84A89-B33A-4EEF-95D5-36EDB5F880F3}" presName="arrowWedge3" presStyleLbl="fgSibTrans2D1" presStyleIdx="2" presStyleCnt="6" custLinFactNeighborX="209" custLinFactNeighborY="209"/>
      <dgm:spPr>
        <a:xfrm>
          <a:off x="1870471" y="246120"/>
          <a:ext cx="5274248" cy="5274248"/>
        </a:xfrm>
        <a:prstGeom prst="circularArrow">
          <a:avLst>
            <a:gd name="adj1" fmla="val 5085"/>
            <a:gd name="adj2" fmla="val 327528"/>
            <a:gd name="adj3" fmla="val 5072221"/>
            <a:gd name="adj4" fmla="val 1800000"/>
            <a:gd name="adj5" fmla="val 5932"/>
          </a:avLst>
        </a:prstGeom>
      </dgm:spPr>
    </dgm:pt>
    <dgm:pt modelId="{C9702187-4803-4F5E-A178-1DD4068F6304}" type="pres">
      <dgm:prSet presAssocID="{E0139598-A547-416C-8643-E5563E85F747}" presName="arrowWedge4" presStyleLbl="fgSibTrans2D1" presStyleIdx="3" presStyleCnt="6"/>
      <dgm:spPr>
        <a:xfrm>
          <a:off x="1747579" y="243920"/>
          <a:ext cx="5274248" cy="5274248"/>
        </a:xfrm>
        <a:prstGeom prst="circularArrow">
          <a:avLst>
            <a:gd name="adj1" fmla="val 5085"/>
            <a:gd name="adj2" fmla="val 327528"/>
            <a:gd name="adj3" fmla="val 8672472"/>
            <a:gd name="adj4" fmla="val 5400251"/>
            <a:gd name="adj5" fmla="val 5932"/>
          </a:avLst>
        </a:prstGeom>
      </dgm:spPr>
    </dgm:pt>
    <dgm:pt modelId="{F85AD633-8CFD-4E89-A9A2-360BB78B6FF9}" type="pres">
      <dgm:prSet presAssocID="{3554DDB4-70F0-41CA-8954-DBA8E31EFAA3}" presName="arrowWedge5" presStyleLbl="fgSibTrans2D1" presStyleIdx="4" presStyleCnt="6"/>
      <dgm:spPr>
        <a:xfrm>
          <a:off x="1742441" y="137782"/>
          <a:ext cx="5274248" cy="5274248"/>
        </a:xfrm>
        <a:prstGeom prst="circularArrow">
          <a:avLst>
            <a:gd name="adj1" fmla="val 5085"/>
            <a:gd name="adj2" fmla="val 327528"/>
            <a:gd name="adj3" fmla="val 12272472"/>
            <a:gd name="adj4" fmla="val 9000000"/>
            <a:gd name="adj5" fmla="val 5932"/>
          </a:avLst>
        </a:prstGeom>
      </dgm:spPr>
    </dgm:pt>
    <dgm:pt modelId="{50D66414-86C2-41D8-8E8E-358FF66A7E24}" type="pres">
      <dgm:prSet presAssocID="{8CF76ED8-D699-45EC-B701-AD9A9915C402}" presName="arrowWedge6" presStyleLbl="fgSibTrans2D1" presStyleIdx="5" presStyleCnt="6" custScaleX="107252" custScaleY="102202"/>
      <dgm:spPr>
        <a:xfrm>
          <a:off x="1764756" y="41782"/>
          <a:ext cx="5274248" cy="5274248"/>
        </a:xfrm>
        <a:prstGeom prst="circularArrow">
          <a:avLst>
            <a:gd name="adj1" fmla="val 5085"/>
            <a:gd name="adj2" fmla="val 327528"/>
            <a:gd name="adj3" fmla="val 15872221"/>
            <a:gd name="adj4" fmla="val 12600000"/>
            <a:gd name="adj5" fmla="val 5932"/>
          </a:avLst>
        </a:prstGeom>
      </dgm:spPr>
    </dgm:pt>
  </dgm:ptLst>
  <dgm:cxnLst>
    <dgm:cxn modelId="{C88C1321-9902-43C9-BA1C-785894AD86B3}" type="presOf" srcId="{BA1CA0A4-DB39-4432-807C-438908ADAA77}" destId="{2E3201D5-6259-4E44-8B26-98BCFF4724CE}" srcOrd="1" destOrd="0" presId="urn:microsoft.com/office/officeart/2005/8/layout/cycle8"/>
    <dgm:cxn modelId="{01433732-95AD-4EEB-B051-2A8877771899}" type="presOf" srcId="{BE83D045-D704-4B09-8621-560633A32B38}" destId="{B277F8F9-0ED1-44B5-A555-B7FCC1A159ED}" srcOrd="0" destOrd="0" presId="urn:microsoft.com/office/officeart/2005/8/layout/cycle8"/>
    <dgm:cxn modelId="{F9C71561-E883-49CF-9C0C-C7B656FB828F}" srcId="{863EB596-6D79-488E-9E80-1E11DF9109E1}" destId="{BB68F2EF-7E5E-4A3F-BB3D-E2C83C3696BF}" srcOrd="5" destOrd="0" parTransId="{63CA2488-3569-491D-8C88-2E9AA7FF9F99}" sibTransId="{8CF76ED8-D699-45EC-B701-AD9A9915C402}"/>
    <dgm:cxn modelId="{79395843-1901-49E4-BC5D-4E2492C18083}" srcId="{863EB596-6D79-488E-9E80-1E11DF9109E1}" destId="{C76012D0-8D1D-4165-BC73-F8D45E554712}" srcOrd="2" destOrd="0" parTransId="{66ABA7D8-F1CA-4032-817E-9FB06E718474}" sibTransId="{EDA84A89-B33A-4EEF-95D5-36EDB5F880F3}"/>
    <dgm:cxn modelId="{25756544-8273-4ED2-90D6-2B0CD0B1921B}" srcId="{863EB596-6D79-488E-9E80-1E11DF9109E1}" destId="{BE83D045-D704-4B09-8621-560633A32B38}" srcOrd="3" destOrd="0" parTransId="{DDCF87B3-91AC-4962-8F6F-3CF07F0DC193}" sibTransId="{E0139598-A547-416C-8643-E5563E85F747}"/>
    <dgm:cxn modelId="{0B6F6845-E0DB-42B1-9C12-93C923F1F5B1}" type="presOf" srcId="{C76012D0-8D1D-4165-BC73-F8D45E554712}" destId="{A70B1C7B-9942-4125-8B37-545E127002DD}" srcOrd="0" destOrd="0" presId="urn:microsoft.com/office/officeart/2005/8/layout/cycle8"/>
    <dgm:cxn modelId="{895E7265-1338-49B5-AEB2-2A28D9FDF0F7}" type="presOf" srcId="{FDE5203D-FAD4-4F91-ABAD-0CB0C3D5DA5D}" destId="{7A8D8168-C233-4E91-9720-020CB19A369C}" srcOrd="1" destOrd="0" presId="urn:microsoft.com/office/officeart/2005/8/layout/cycle8"/>
    <dgm:cxn modelId="{9EB7BD69-F3E1-4674-8782-1B75D3F1D188}" type="presOf" srcId="{BA1CA0A4-DB39-4432-807C-438908ADAA77}" destId="{155EE854-5745-49E1-BAE3-C8F6CF21A353}" srcOrd="0" destOrd="0" presId="urn:microsoft.com/office/officeart/2005/8/layout/cycle8"/>
    <dgm:cxn modelId="{1104256A-3FEB-48E0-80E0-CCD6EED404C2}" srcId="{863EB596-6D79-488E-9E80-1E11DF9109E1}" destId="{BA1CA0A4-DB39-4432-807C-438908ADAA77}" srcOrd="0" destOrd="0" parTransId="{F860EA6D-1736-44D1-9BA2-F6F22584464B}" sibTransId="{EE74ECF7-2BC5-4D1B-BCE3-1F1BC68FD305}"/>
    <dgm:cxn modelId="{14B1704A-C00C-4FFA-B54F-80A5E53CB6B6}" srcId="{863EB596-6D79-488E-9E80-1E11DF9109E1}" destId="{FDE5203D-FAD4-4F91-ABAD-0CB0C3D5DA5D}" srcOrd="1" destOrd="0" parTransId="{77EABCB1-26F2-44A4-B570-2C8DB762178C}" sibTransId="{3E979023-F7C5-48A6-8177-94A185684CC4}"/>
    <dgm:cxn modelId="{5E624052-FEF4-466F-9C92-721778AED2F2}" type="presOf" srcId="{863EB596-6D79-488E-9E80-1E11DF9109E1}" destId="{11512DEA-874D-4B70-AE8D-A4741532E044}" srcOrd="0" destOrd="0" presId="urn:microsoft.com/office/officeart/2005/8/layout/cycle8"/>
    <dgm:cxn modelId="{502C3A53-CDAC-4F0F-83A8-856BBDC71A8F}" type="presOf" srcId="{C76012D0-8D1D-4165-BC73-F8D45E554712}" destId="{B8CF750E-B61D-4180-A895-8BD1BDEA3A62}" srcOrd="1" destOrd="0" presId="urn:microsoft.com/office/officeart/2005/8/layout/cycle8"/>
    <dgm:cxn modelId="{8674E17A-0FAA-46CD-81EC-772B976591DA}" srcId="{863EB596-6D79-488E-9E80-1E11DF9109E1}" destId="{6079A4D3-00A8-4933-AF0A-621B860497DA}" srcOrd="4" destOrd="0" parTransId="{3243D7E2-A290-41E3-BB7F-BF41926CA40B}" sibTransId="{3554DDB4-70F0-41CA-8954-DBA8E31EFAA3}"/>
    <dgm:cxn modelId="{E3EAD27C-92B0-4581-AAC9-55E07B5D3070}" type="presOf" srcId="{BB68F2EF-7E5E-4A3F-BB3D-E2C83C3696BF}" destId="{CB87893D-BA64-4B5F-9C33-476E8CE5FEBE}" srcOrd="0" destOrd="0" presId="urn:microsoft.com/office/officeart/2005/8/layout/cycle8"/>
    <dgm:cxn modelId="{13927784-DCEB-4DE0-8E30-8D78B3ACE470}" type="presOf" srcId="{6079A4D3-00A8-4933-AF0A-621B860497DA}" destId="{D5A6D676-6DF6-48BC-B0BF-401DC533737E}" srcOrd="1" destOrd="0" presId="urn:microsoft.com/office/officeart/2005/8/layout/cycle8"/>
    <dgm:cxn modelId="{D948EAB4-5DC6-40FF-87A4-D7DEEF61B7A6}" type="presOf" srcId="{BE83D045-D704-4B09-8621-560633A32B38}" destId="{5CC3FD64-BE9A-40BF-869A-33785DA3A2B4}" srcOrd="1" destOrd="0" presId="urn:microsoft.com/office/officeart/2005/8/layout/cycle8"/>
    <dgm:cxn modelId="{25FF73C7-0C94-46FC-9E77-74576C7785C1}" type="presOf" srcId="{FDE5203D-FAD4-4F91-ABAD-0CB0C3D5DA5D}" destId="{0CEFBCC0-47F1-4303-9C48-0E92398B9DE9}" srcOrd="0" destOrd="0" presId="urn:microsoft.com/office/officeart/2005/8/layout/cycle8"/>
    <dgm:cxn modelId="{E4A7F1D2-DCBD-4B70-95CE-2ECEF48905A8}" type="presOf" srcId="{BB68F2EF-7E5E-4A3F-BB3D-E2C83C3696BF}" destId="{5249DDD6-E9F8-436A-8BE1-DC1EF3B13B60}" srcOrd="1" destOrd="0" presId="urn:microsoft.com/office/officeart/2005/8/layout/cycle8"/>
    <dgm:cxn modelId="{FDC6A6D5-D371-4F17-AD39-AE7E3AB5EAE5}" type="presOf" srcId="{6079A4D3-00A8-4933-AF0A-621B860497DA}" destId="{D76FA910-FF64-40F3-82E9-EBCB0A802B47}" srcOrd="0" destOrd="0" presId="urn:microsoft.com/office/officeart/2005/8/layout/cycle8"/>
    <dgm:cxn modelId="{E9B5A9A1-B82F-42B9-A44F-31FF0DDD0774}" type="presParOf" srcId="{11512DEA-874D-4B70-AE8D-A4741532E044}" destId="{155EE854-5745-49E1-BAE3-C8F6CF21A353}" srcOrd="0" destOrd="0" presId="urn:microsoft.com/office/officeart/2005/8/layout/cycle8"/>
    <dgm:cxn modelId="{82709420-1B32-4A60-BA4B-1E42CACD0748}" type="presParOf" srcId="{11512DEA-874D-4B70-AE8D-A4741532E044}" destId="{93CFA646-9CC2-44A3-BD4F-F8172AF4C369}" srcOrd="1" destOrd="0" presId="urn:microsoft.com/office/officeart/2005/8/layout/cycle8"/>
    <dgm:cxn modelId="{A5D31101-9B96-485E-8FB9-5B3D65008961}" type="presParOf" srcId="{11512DEA-874D-4B70-AE8D-A4741532E044}" destId="{35B13104-4EF7-4126-84DC-702615C74AD4}" srcOrd="2" destOrd="0" presId="urn:microsoft.com/office/officeart/2005/8/layout/cycle8"/>
    <dgm:cxn modelId="{0426E9E6-FA5D-4ED5-B7AA-6BFE99EB17E5}" type="presParOf" srcId="{11512DEA-874D-4B70-AE8D-A4741532E044}" destId="{2E3201D5-6259-4E44-8B26-98BCFF4724CE}" srcOrd="3" destOrd="0" presId="urn:microsoft.com/office/officeart/2005/8/layout/cycle8"/>
    <dgm:cxn modelId="{A4DF623A-C429-498E-9D3F-24374013C848}" type="presParOf" srcId="{11512DEA-874D-4B70-AE8D-A4741532E044}" destId="{0CEFBCC0-47F1-4303-9C48-0E92398B9DE9}" srcOrd="4" destOrd="0" presId="urn:microsoft.com/office/officeart/2005/8/layout/cycle8"/>
    <dgm:cxn modelId="{5836D848-24D6-466C-9229-22005F15EFBB}" type="presParOf" srcId="{11512DEA-874D-4B70-AE8D-A4741532E044}" destId="{B4E48B6A-4106-43EE-9B48-B19E9D8B3458}" srcOrd="5" destOrd="0" presId="urn:microsoft.com/office/officeart/2005/8/layout/cycle8"/>
    <dgm:cxn modelId="{3C15BF8D-0F38-4F84-AABC-33C8C1583CE5}" type="presParOf" srcId="{11512DEA-874D-4B70-AE8D-A4741532E044}" destId="{B9C7BF54-CC9F-447F-A68D-43530D657DA4}" srcOrd="6" destOrd="0" presId="urn:microsoft.com/office/officeart/2005/8/layout/cycle8"/>
    <dgm:cxn modelId="{6A2284A6-30EF-4199-B657-E774549CAF8E}" type="presParOf" srcId="{11512DEA-874D-4B70-AE8D-A4741532E044}" destId="{7A8D8168-C233-4E91-9720-020CB19A369C}" srcOrd="7" destOrd="0" presId="urn:microsoft.com/office/officeart/2005/8/layout/cycle8"/>
    <dgm:cxn modelId="{164A8972-CDF1-47CC-A41C-20F648C0501D}" type="presParOf" srcId="{11512DEA-874D-4B70-AE8D-A4741532E044}" destId="{A70B1C7B-9942-4125-8B37-545E127002DD}" srcOrd="8" destOrd="0" presId="urn:microsoft.com/office/officeart/2005/8/layout/cycle8"/>
    <dgm:cxn modelId="{72716B0D-DDAD-418B-964E-4CD688E3FBCF}" type="presParOf" srcId="{11512DEA-874D-4B70-AE8D-A4741532E044}" destId="{158E5F4D-E09E-45FF-A5DE-1279A1E75C83}" srcOrd="9" destOrd="0" presId="urn:microsoft.com/office/officeart/2005/8/layout/cycle8"/>
    <dgm:cxn modelId="{0411C6C9-C8D5-44E0-8E7F-6768A66B8A2C}" type="presParOf" srcId="{11512DEA-874D-4B70-AE8D-A4741532E044}" destId="{4458A888-84FF-4245-B92B-CBC3D2B43578}" srcOrd="10" destOrd="0" presId="urn:microsoft.com/office/officeart/2005/8/layout/cycle8"/>
    <dgm:cxn modelId="{3FBBF653-E0C0-4136-9C48-9EF6285FFFDF}" type="presParOf" srcId="{11512DEA-874D-4B70-AE8D-A4741532E044}" destId="{B8CF750E-B61D-4180-A895-8BD1BDEA3A62}" srcOrd="11" destOrd="0" presId="urn:microsoft.com/office/officeart/2005/8/layout/cycle8"/>
    <dgm:cxn modelId="{A1C2C031-C4B6-4175-9874-E5F7E49B1606}" type="presParOf" srcId="{11512DEA-874D-4B70-AE8D-A4741532E044}" destId="{B277F8F9-0ED1-44B5-A555-B7FCC1A159ED}" srcOrd="12" destOrd="0" presId="urn:microsoft.com/office/officeart/2005/8/layout/cycle8"/>
    <dgm:cxn modelId="{5BEEE4E7-91B1-4F1C-95BD-9C9A5A177445}" type="presParOf" srcId="{11512DEA-874D-4B70-AE8D-A4741532E044}" destId="{235FF11F-2ECF-4463-9824-6702188A3021}" srcOrd="13" destOrd="0" presId="urn:microsoft.com/office/officeart/2005/8/layout/cycle8"/>
    <dgm:cxn modelId="{4316765E-9C7E-4A3E-84F1-0E782644E9BA}" type="presParOf" srcId="{11512DEA-874D-4B70-AE8D-A4741532E044}" destId="{540AA2F0-7751-4E3C-98D6-F31F7BF017A0}" srcOrd="14" destOrd="0" presId="urn:microsoft.com/office/officeart/2005/8/layout/cycle8"/>
    <dgm:cxn modelId="{6E81F3E5-0FF8-40F2-99D2-BDB8273C29E5}" type="presParOf" srcId="{11512DEA-874D-4B70-AE8D-A4741532E044}" destId="{5CC3FD64-BE9A-40BF-869A-33785DA3A2B4}" srcOrd="15" destOrd="0" presId="urn:microsoft.com/office/officeart/2005/8/layout/cycle8"/>
    <dgm:cxn modelId="{D50BBF2F-6E18-476C-9BCB-64636630D8EA}" type="presParOf" srcId="{11512DEA-874D-4B70-AE8D-A4741532E044}" destId="{D76FA910-FF64-40F3-82E9-EBCB0A802B47}" srcOrd="16" destOrd="0" presId="urn:microsoft.com/office/officeart/2005/8/layout/cycle8"/>
    <dgm:cxn modelId="{2B4D79F7-DFBE-487C-B7A3-1802283EE244}" type="presParOf" srcId="{11512DEA-874D-4B70-AE8D-A4741532E044}" destId="{44F0CA92-9D1C-4AC4-A755-2DB2295C298F}" srcOrd="17" destOrd="0" presId="urn:microsoft.com/office/officeart/2005/8/layout/cycle8"/>
    <dgm:cxn modelId="{3B19E8E5-F68D-417F-B6D5-4E5E952C5983}" type="presParOf" srcId="{11512DEA-874D-4B70-AE8D-A4741532E044}" destId="{3AA1B169-4CF5-4D2B-91FA-07023627D79C}" srcOrd="18" destOrd="0" presId="urn:microsoft.com/office/officeart/2005/8/layout/cycle8"/>
    <dgm:cxn modelId="{D4E621D7-F39D-4CFB-B3E9-B414E9F2A487}" type="presParOf" srcId="{11512DEA-874D-4B70-AE8D-A4741532E044}" destId="{D5A6D676-6DF6-48BC-B0BF-401DC533737E}" srcOrd="19" destOrd="0" presId="urn:microsoft.com/office/officeart/2005/8/layout/cycle8"/>
    <dgm:cxn modelId="{2FB50B04-25DB-4534-A83B-F9D1C5F167FB}" type="presParOf" srcId="{11512DEA-874D-4B70-AE8D-A4741532E044}" destId="{CB87893D-BA64-4B5F-9C33-476E8CE5FEBE}" srcOrd="20" destOrd="0" presId="urn:microsoft.com/office/officeart/2005/8/layout/cycle8"/>
    <dgm:cxn modelId="{84C00162-7EF1-406B-9C85-F2054D55580E}" type="presParOf" srcId="{11512DEA-874D-4B70-AE8D-A4741532E044}" destId="{659ED509-6A96-4F1A-A5B7-4779CEDD8C9D}" srcOrd="21" destOrd="0" presId="urn:microsoft.com/office/officeart/2005/8/layout/cycle8"/>
    <dgm:cxn modelId="{0600F7FC-E1FF-42FE-8D82-67402A247E94}" type="presParOf" srcId="{11512DEA-874D-4B70-AE8D-A4741532E044}" destId="{3863AEB9-3A20-47C8-897C-A2760BD82407}" srcOrd="22" destOrd="0" presId="urn:microsoft.com/office/officeart/2005/8/layout/cycle8"/>
    <dgm:cxn modelId="{789156B2-E45F-4712-A2CD-56BCBA920B75}" type="presParOf" srcId="{11512DEA-874D-4B70-AE8D-A4741532E044}" destId="{5249DDD6-E9F8-436A-8BE1-DC1EF3B13B60}" srcOrd="23" destOrd="0" presId="urn:microsoft.com/office/officeart/2005/8/layout/cycle8"/>
    <dgm:cxn modelId="{4865D69D-43D6-4B31-A857-C97AF56BC6CB}" type="presParOf" srcId="{11512DEA-874D-4B70-AE8D-A4741532E044}" destId="{BC1A9EEF-F33B-476D-897D-C66A55AE5C7D}" srcOrd="24" destOrd="0" presId="urn:microsoft.com/office/officeart/2005/8/layout/cycle8"/>
    <dgm:cxn modelId="{24807CDD-3E7A-4D23-8584-9A30A93B3797}" type="presParOf" srcId="{11512DEA-874D-4B70-AE8D-A4741532E044}" destId="{23662BEA-8E83-429B-B69A-788724B879CE}" srcOrd="25" destOrd="0" presId="urn:microsoft.com/office/officeart/2005/8/layout/cycle8"/>
    <dgm:cxn modelId="{0889BCE6-A333-4426-BAFB-9BBE5CF337D8}" type="presParOf" srcId="{11512DEA-874D-4B70-AE8D-A4741532E044}" destId="{60DAD5BD-B056-4EBE-B556-35F190843F3C}" srcOrd="26" destOrd="0" presId="urn:microsoft.com/office/officeart/2005/8/layout/cycle8"/>
    <dgm:cxn modelId="{052CDF4A-EA6F-44F5-9668-6B640A27D0EF}" type="presParOf" srcId="{11512DEA-874D-4B70-AE8D-A4741532E044}" destId="{C9702187-4803-4F5E-A178-1DD4068F6304}" srcOrd="27" destOrd="0" presId="urn:microsoft.com/office/officeart/2005/8/layout/cycle8"/>
    <dgm:cxn modelId="{9542CC5A-FBA3-43C7-A47D-F0FB8CA97B2F}" type="presParOf" srcId="{11512DEA-874D-4B70-AE8D-A4741532E044}" destId="{F85AD633-8CFD-4E89-A9A2-360BB78B6FF9}" srcOrd="28" destOrd="0" presId="urn:microsoft.com/office/officeart/2005/8/layout/cycle8"/>
    <dgm:cxn modelId="{06F5C5B4-E201-43EB-9C27-FC2BAA03C785}" type="presParOf" srcId="{11512DEA-874D-4B70-AE8D-A4741532E044}" destId="{50D66414-86C2-41D8-8E8E-358FF66A7E24}"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E854-5745-49E1-BAE3-C8F6CF21A353}">
      <dsp:nvSpPr>
        <dsp:cNvPr id="0" name=""/>
        <dsp:cNvSpPr/>
      </dsp:nvSpPr>
      <dsp:spPr>
        <a:xfrm>
          <a:off x="2154984" y="332172"/>
          <a:ext cx="4693187" cy="4693187"/>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sourcing &amp; analysis</a:t>
          </a:r>
        </a:p>
      </dsp:txBody>
      <dsp:txXfrm>
        <a:off x="4793328" y="1070767"/>
        <a:ext cx="869154" cy="671617"/>
      </dsp:txXfrm>
    </dsp:sp>
    <dsp:sp modelId="{0CEFBCC0-47F1-4303-9C48-0E92398B9DE9}">
      <dsp:nvSpPr>
        <dsp:cNvPr id="0" name=""/>
        <dsp:cNvSpPr/>
      </dsp:nvSpPr>
      <dsp:spPr>
        <a:xfrm>
          <a:off x="2172606" y="428970"/>
          <a:ext cx="4693187" cy="4693187"/>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cleaning</a:t>
          </a:r>
        </a:p>
      </dsp:txBody>
      <dsp:txXfrm>
        <a:off x="5545459" y="2463599"/>
        <a:ext cx="908659" cy="651864"/>
      </dsp:txXfrm>
    </dsp:sp>
    <dsp:sp modelId="{A70B1C7B-9942-4125-8B37-545E127002DD}">
      <dsp:nvSpPr>
        <dsp:cNvPr id="0" name=""/>
        <dsp:cNvSpPr/>
      </dsp:nvSpPr>
      <dsp:spPr>
        <a:xfrm>
          <a:off x="2150150" y="525627"/>
          <a:ext cx="4693187" cy="4693187"/>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building</a:t>
          </a:r>
        </a:p>
      </dsp:txBody>
      <dsp:txXfrm>
        <a:off x="4788494" y="3836537"/>
        <a:ext cx="869154" cy="671617"/>
      </dsp:txXfrm>
    </dsp:sp>
    <dsp:sp modelId="{B277F8F9-0ED1-44B5-A555-B7FCC1A159ED}">
      <dsp:nvSpPr>
        <dsp:cNvPr id="0" name=""/>
        <dsp:cNvSpPr/>
      </dsp:nvSpPr>
      <dsp:spPr>
        <a:xfrm>
          <a:off x="2037938" y="534450"/>
          <a:ext cx="4693187" cy="4693187"/>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training</a:t>
          </a:r>
        </a:p>
      </dsp:txBody>
      <dsp:txXfrm>
        <a:off x="3223628" y="3845360"/>
        <a:ext cx="869154" cy="671617"/>
      </dsp:txXfrm>
    </dsp:sp>
    <dsp:sp modelId="{D76FA910-FF64-40F3-82E9-EBCB0A802B47}">
      <dsp:nvSpPr>
        <dsp:cNvPr id="0" name=""/>
        <dsp:cNvSpPr/>
      </dsp:nvSpPr>
      <dsp:spPr>
        <a:xfrm>
          <a:off x="2032800" y="428313"/>
          <a:ext cx="4693187" cy="4693187"/>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validation / testing</a:t>
          </a:r>
        </a:p>
      </dsp:txBody>
      <dsp:txXfrm>
        <a:off x="2444476" y="2462942"/>
        <a:ext cx="908659" cy="651864"/>
      </dsp:txXfrm>
    </dsp:sp>
    <dsp:sp modelId="{CB87893D-BA64-4B5F-9C33-476E8CE5FEBE}">
      <dsp:nvSpPr>
        <dsp:cNvPr id="0" name=""/>
        <dsp:cNvSpPr/>
      </dsp:nvSpPr>
      <dsp:spPr>
        <a:xfrm>
          <a:off x="2055115" y="332312"/>
          <a:ext cx="4693187" cy="4693187"/>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Inferencing</a:t>
          </a:r>
        </a:p>
      </dsp:txBody>
      <dsp:txXfrm>
        <a:off x="3240805" y="1070908"/>
        <a:ext cx="869154" cy="671617"/>
      </dsp:txXfrm>
    </dsp:sp>
    <dsp:sp modelId="{BC1A9EEF-F33B-476D-897D-C66A55AE5C7D}">
      <dsp:nvSpPr>
        <dsp:cNvPr id="0" name=""/>
        <dsp:cNvSpPr/>
      </dsp:nvSpPr>
      <dsp:spPr>
        <a:xfrm>
          <a:off x="1869082" y="20069"/>
          <a:ext cx="5274248" cy="5274248"/>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662BEA-8E83-429B-B69A-788724B879CE}">
      <dsp:nvSpPr>
        <dsp:cNvPr id="0" name=""/>
        <dsp:cNvSpPr/>
      </dsp:nvSpPr>
      <dsp:spPr>
        <a:xfrm>
          <a:off x="1898993" y="137331"/>
          <a:ext cx="5274248" cy="5274248"/>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DAD5BD-B056-4EBE-B556-35F190843F3C}">
      <dsp:nvSpPr>
        <dsp:cNvPr id="0" name=""/>
        <dsp:cNvSpPr/>
      </dsp:nvSpPr>
      <dsp:spPr>
        <a:xfrm>
          <a:off x="1870471" y="246120"/>
          <a:ext cx="5274248" cy="5274248"/>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702187-4803-4F5E-A178-1DD4068F6304}">
      <dsp:nvSpPr>
        <dsp:cNvPr id="0" name=""/>
        <dsp:cNvSpPr/>
      </dsp:nvSpPr>
      <dsp:spPr>
        <a:xfrm>
          <a:off x="1747579" y="243920"/>
          <a:ext cx="5274248" cy="5274248"/>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5AD633-8CFD-4E89-A9A2-360BB78B6FF9}">
      <dsp:nvSpPr>
        <dsp:cNvPr id="0" name=""/>
        <dsp:cNvSpPr/>
      </dsp:nvSpPr>
      <dsp:spPr>
        <a:xfrm>
          <a:off x="1742441" y="137782"/>
          <a:ext cx="5274248" cy="5274248"/>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66414-86C2-41D8-8E8E-358FF66A7E24}">
      <dsp:nvSpPr>
        <dsp:cNvPr id="0" name=""/>
        <dsp:cNvSpPr/>
      </dsp:nvSpPr>
      <dsp:spPr>
        <a:xfrm>
          <a:off x="1573512" y="-16287"/>
          <a:ext cx="5656737" cy="5390387"/>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ada.ca/en/health-canada/services/health-care-system/ehealth.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urancejournal.com/news/international/2019/06/21/530075.ht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Compromised CPU or OS share off CPU or OS: https://www.microsoft.com/en-us/research/wp-content/uploads/2016/07/paper.pdf</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1731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Isolated User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Trust Layers</a:t>
            </a:r>
          </a:p>
          <a:p>
            <a:endParaRPr lang="fr-FR"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Virtual Secure Mode (VSM) is a software-based TEE that’s implemented by Hyper-V in Windows 10 and Windows Server 2016. </a:t>
            </a:r>
            <a:r>
              <a:rPr lang="en-US" sz="900" kern="1200">
                <a:solidFill>
                  <a:schemeClr val="tx1"/>
                </a:solidFill>
                <a:effectLst/>
                <a:latin typeface="Segoe UI Light" pitchFamily="34" charset="0"/>
                <a:ea typeface="+mn-ea"/>
                <a:cs typeface="+mn-cs"/>
              </a:rPr>
              <a:t>Customers that want their trust model to not include Azure or Microsoft at all can leverage SGX TEEs. </a:t>
            </a:r>
            <a:endParaRPr lang="en-US"/>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Cue producer to run video: Azure Confidential Computing.mp4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1878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676767"/>
                </a:solidFill>
                <a:effectLst/>
                <a:latin typeface="Open Sans"/>
              </a:rPr>
              <a:t>The Confidential Computing Consortium (CCC) brings together hardware vendors, cloud providers, and software developers to accelerate the adoption of Trusted Execution Environment (TEE) technologies and standards.</a:t>
            </a:r>
          </a:p>
          <a:p>
            <a:endParaRPr lang="en-US" b="0" i="0" dirty="0">
              <a:solidFill>
                <a:srgbClr val="676767"/>
              </a:solidFill>
              <a:effectLst/>
              <a:latin typeface="Open Sans"/>
            </a:endParaRPr>
          </a:p>
          <a:p>
            <a:r>
              <a:rPr lang="en-US" b="0" i="0" dirty="0">
                <a:solidFill>
                  <a:srgbClr val="676767"/>
                </a:solidFill>
                <a:effectLst/>
                <a:latin typeface="Open Sans"/>
              </a:rPr>
              <a:t>Confidential computing focuses on securing data in use. Current approaches to securing data often address data at rest (storage) and in transit (network) but encrypting data in use is possibly the most challenging step to providing a fully encrypted lifecycle for sensitive data. Confidential computing will enable encrypted data to be processed in memory without exposing it to the rest of the system and reduce exposure for sensitive data and provide greater control and transparency for users.</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https://servicetrust.microsoft.com/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https://servicetrust.microsoft.com/ViewPage/MSComplianceGuideV3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https://servicetrust.microsoft.com/ViewPage/TrustDocumentsV3?docTab=7f51cb60-3d6c-11e9-b2af-7bb9f5d2d913_Pen_Test_and_Security_Assessments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43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LibOs</a:t>
            </a:r>
            <a:r>
              <a:rPr lang="en-US" dirty="0"/>
              <a:t> strategy or leverage the ISVs. CTA – feel free to reach out us on SGX-LKL and other areas</a:t>
            </a:r>
          </a:p>
        </p:txBody>
      </p:sp>
      <p:sp>
        <p:nvSpPr>
          <p:cNvPr id="4" name="Slide Number Placeholder 3"/>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440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35778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Bringing confidential computing to </a:t>
            </a:r>
            <a:r>
              <a:rPr lang="en-US" dirty="0" err="1"/>
              <a:t>Kubernetes:https</a:t>
            </a:r>
            <a:r>
              <a:rPr lang="en-US" dirty="0"/>
              <a:t>://azure.microsoft.com/</a:t>
            </a:r>
            <a:r>
              <a:rPr lang="en-US" dirty="0" err="1"/>
              <a:t>fr-fr</a:t>
            </a:r>
            <a:r>
              <a:rPr lang="en-US" dirty="0"/>
              <a:t>/blog/bringing-confidential-computing-to-kubernetes/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latin typeface="+mn-lt"/>
              </a:rPr>
              <a:t>Using SGX with Kubernetes: https://github.com/Azure/aks-engine/blob/master/docs/topics/sgx.md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0000"/>
                </a:solidFill>
                <a:latin typeface="+mn-lt"/>
              </a:rPr>
              <a:t>Using SGX with Kubernetes: https://github.com/Azure/aks-engine/blob/master/docs/topics/sgx.md</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792038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25055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cs typeface="Segoe UI Semilight" panose="020B0402040204020203" pitchFamily="34" charset="0"/>
              </a:rPr>
              <a:t>Multi-party model training and inference based on proprietary datasets. Neither party has access to other party’s data, yet both benefit from higher quality predictive analytics.</a:t>
            </a:r>
          </a:p>
          <a:p>
            <a:pPr marL="0" indent="0">
              <a:buNone/>
            </a:pPr>
            <a:endParaRPr lang="en-US" sz="900" dirty="0"/>
          </a:p>
          <a:p>
            <a:pPr marL="0" indent="0">
              <a:buNone/>
            </a:pPr>
            <a:r>
              <a:rPr lang="en-US" sz="900" dirty="0"/>
              <a:t>Types of algorithms supported</a:t>
            </a:r>
          </a:p>
          <a:p>
            <a:pPr marL="171450" indent="-171450">
              <a:buFont typeface="Arial" panose="020B0604020202020204" pitchFamily="34" charset="0"/>
              <a:buChar char="•"/>
            </a:pPr>
            <a:r>
              <a:rPr lang="en-GB" sz="900" dirty="0"/>
              <a:t>Decision trees (prediction)</a:t>
            </a:r>
          </a:p>
          <a:p>
            <a:pPr marL="171450" indent="-171450">
              <a:buFont typeface="Arial" panose="020B0604020202020204" pitchFamily="34" charset="0"/>
              <a:buChar char="•"/>
            </a:pPr>
            <a:r>
              <a:rPr lang="en-GB" sz="900" dirty="0"/>
              <a:t>Support Vector Machines (supervised)</a:t>
            </a:r>
          </a:p>
          <a:p>
            <a:pPr marL="171450" indent="-171450">
              <a:buFont typeface="Arial" panose="020B0604020202020204" pitchFamily="34" charset="0"/>
              <a:buChar char="•"/>
            </a:pPr>
            <a:r>
              <a:rPr lang="en-GB" sz="900" dirty="0"/>
              <a:t>Neural network (supervised)</a:t>
            </a:r>
          </a:p>
          <a:p>
            <a:pPr marL="171450" indent="-171450">
              <a:buFont typeface="Arial" panose="020B0604020202020204" pitchFamily="34" charset="0"/>
              <a:buChar char="•"/>
            </a:pPr>
            <a:r>
              <a:rPr lang="en-GB" sz="900" dirty="0"/>
              <a:t>Matrix Factorization</a:t>
            </a:r>
          </a:p>
          <a:p>
            <a:pPr marL="171450" indent="-171450">
              <a:buFont typeface="Arial" panose="020B0604020202020204" pitchFamily="34" charset="0"/>
              <a:buChar char="•"/>
            </a:pPr>
            <a:r>
              <a:rPr lang="en-GB" sz="900" dirty="0"/>
              <a:t>K-Means clustering (unsupervised)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430457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Simplifying</a:t>
            </a:r>
            <a:r>
              <a:rPr lang="fr-FR" dirty="0"/>
              <a:t> </a:t>
            </a:r>
            <a:r>
              <a:rPr lang="fr-FR" dirty="0" err="1"/>
              <a:t>confidential</a:t>
            </a:r>
            <a:r>
              <a:rPr lang="fr-FR" dirty="0"/>
              <a:t> </a:t>
            </a:r>
            <a:r>
              <a:rPr lang="fr-FR" dirty="0" err="1"/>
              <a:t>computing</a:t>
            </a:r>
            <a:r>
              <a:rPr lang="fr-FR" dirty="0"/>
              <a:t>: </a:t>
            </a:r>
            <a:r>
              <a:rPr lang="en-US" dirty="0"/>
              <a:t>: Azure IoT Edge security with enclaves – Public preview:</a:t>
            </a:r>
            <a:r>
              <a:rPr lang="fr-FR" dirty="0"/>
              <a:t> </a:t>
            </a:r>
            <a:r>
              <a:rPr lang="fr-FR" dirty="0">
                <a:hlinkClick r:id="rId3"/>
              </a:rPr>
              <a:t>https://azure.microsoft.com/en-us/blog/simplifying-confidential-computing-azure-iot-edge-security-with-enclaves-public-preview/</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06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 Labs</a:t>
            </a:r>
          </a:p>
          <a:p>
            <a:pPr marL="171450" indent="-171450">
              <a:buFont typeface="Arial" panose="020B0604020202020204" pitchFamily="34" charset="0"/>
              <a:buChar char="•"/>
            </a:pPr>
            <a:r>
              <a:rPr lang="en-US" sz="1000" dirty="0">
                <a:solidFill>
                  <a:srgbClr val="222222"/>
                </a:solidFill>
                <a:latin typeface="Open Sans"/>
              </a:rPr>
              <a:t>The data breach of the Canadian laboratory testing company </a:t>
            </a:r>
            <a:r>
              <a:rPr lang="en-US" sz="1000" dirty="0" err="1">
                <a:solidFill>
                  <a:srgbClr val="222222"/>
                </a:solidFill>
                <a:latin typeface="Open Sans"/>
              </a:rPr>
              <a:t>LifeLabs</a:t>
            </a:r>
            <a:r>
              <a:rPr lang="en-US" sz="1000" dirty="0">
                <a:solidFill>
                  <a:srgbClr val="222222"/>
                </a:solidFill>
                <a:latin typeface="Open Sans"/>
              </a:rPr>
              <a:t> is one of "several wake-up calls" for security and privacy challenges that come with the push for a medical system in which </a:t>
            </a:r>
            <a:r>
              <a:rPr lang="en-US" sz="1000" dirty="0">
                <a:solidFill>
                  <a:srgbClr val="0550C8"/>
                </a:solidFill>
                <a:latin typeface="Open Sans"/>
                <a:hlinkClick r:id="rId3"/>
              </a:rPr>
              <a:t>eHealth</a:t>
            </a:r>
            <a:r>
              <a:rPr lang="en-US" sz="1000" dirty="0">
                <a:solidFill>
                  <a:srgbClr val="222222"/>
                </a:solidFill>
                <a:latin typeface="Open Sans"/>
              </a:rPr>
              <a:t> plays a significant role.</a:t>
            </a:r>
          </a:p>
          <a:p>
            <a:pPr marL="171450" indent="-171450">
              <a:buFont typeface="Arial" panose="020B0604020202020204" pitchFamily="34" charset="0"/>
              <a:buChar char="•"/>
            </a:pPr>
            <a:r>
              <a:rPr lang="en-US" sz="900" dirty="0">
                <a:solidFill>
                  <a:srgbClr val="222222"/>
                </a:solidFill>
                <a:latin typeface="Open Sans"/>
              </a:rPr>
              <a:t>"The medical field for us is one of the worst when it comes to cyber security practices," said David Kennedy, cyber security expert and founder and CEO of </a:t>
            </a:r>
            <a:r>
              <a:rPr lang="en-US" sz="900" dirty="0" err="1">
                <a:solidFill>
                  <a:srgbClr val="222222"/>
                </a:solidFill>
                <a:latin typeface="Open Sans"/>
              </a:rPr>
              <a:t>TrustedSec</a:t>
            </a:r>
            <a:r>
              <a:rPr lang="en-US" sz="900" dirty="0">
                <a:solidFill>
                  <a:srgbClr val="222222"/>
                </a:solidFill>
                <a:latin typeface="Open Sans"/>
              </a:rPr>
              <a:t>, an information security consulting firm.</a:t>
            </a:r>
          </a:p>
          <a:p>
            <a:pPr marL="171450" indent="-171450">
              <a:buFont typeface="Arial" panose="020B0604020202020204" pitchFamily="34" charset="0"/>
              <a:buChar char="•"/>
            </a:pPr>
            <a:r>
              <a:rPr lang="en-US" sz="900" dirty="0">
                <a:solidFill>
                  <a:srgbClr val="222222"/>
                </a:solidFill>
                <a:latin typeface="Open Sans"/>
              </a:rPr>
              <a:t>"What's interesting about the large push for electronic patient health-care information that you put online is that a lot of these </a:t>
            </a:r>
            <a:r>
              <a:rPr lang="en-US" sz="900" dirty="0">
                <a:solidFill>
                  <a:srgbClr val="222222"/>
                </a:solidFill>
                <a:highlight>
                  <a:srgbClr val="FFFF00"/>
                </a:highlight>
                <a:latin typeface="Open Sans"/>
              </a:rPr>
              <a:t>organizations are not designed to withstand </a:t>
            </a:r>
            <a:r>
              <a:rPr lang="en-US" sz="900" dirty="0">
                <a:solidFill>
                  <a:srgbClr val="222222"/>
                </a:solidFill>
                <a:latin typeface="Open Sans"/>
              </a:rPr>
              <a:t>attacks</a:t>
            </a:r>
            <a:r>
              <a:rPr lang="en-US" sz="900" i="1" dirty="0">
                <a:solidFill>
                  <a:srgbClr val="222222"/>
                </a:solidFill>
                <a:latin typeface="Open Sans"/>
              </a:rPr>
              <a:t>."</a:t>
            </a:r>
            <a:endParaRPr lang="en-US" sz="900" b="0" i="0" dirty="0">
              <a:solidFill>
                <a:srgbClr val="222222"/>
              </a:solidFill>
              <a:effectLst/>
              <a:latin typeface="Open Sans"/>
            </a:endParaRPr>
          </a:p>
          <a:p>
            <a:endParaRPr lang="en-US" dirty="0"/>
          </a:p>
          <a:p>
            <a:r>
              <a:rPr lang="en-US" b="1" dirty="0"/>
              <a:t>Canada Desjardins</a:t>
            </a:r>
          </a:p>
          <a:p>
            <a:pPr marL="171450" indent="-171450">
              <a:buFont typeface="Arial" panose="020B0604020202020204" pitchFamily="34" charset="0"/>
              <a:buChar char="•"/>
            </a:pPr>
            <a:r>
              <a:rPr lang="en-US" sz="900" dirty="0">
                <a:solidFill>
                  <a:srgbClr val="333333"/>
                </a:solidFill>
                <a:latin typeface="Helvetica Neue"/>
              </a:rPr>
              <a:t>Canadian lender Desjardins Group said on Monday it spent C$70 million ($53 million) in the second quarter related to a </a:t>
            </a:r>
            <a:r>
              <a:rPr lang="en-US" sz="900" u="sng" dirty="0">
                <a:solidFill>
                  <a:srgbClr val="AF231C"/>
                </a:solidFill>
                <a:latin typeface="Helvetica Neue"/>
                <a:hlinkClick r:id="rId4"/>
              </a:rPr>
              <a:t>data privacy breach</a:t>
            </a:r>
            <a:r>
              <a:rPr lang="en-US" sz="900" dirty="0">
                <a:solidFill>
                  <a:srgbClr val="333333"/>
                </a:solidFill>
                <a:latin typeface="Helvetica Neue"/>
              </a:rPr>
              <a:t> earlier this year that exposed personal information of 2.9 million members.</a:t>
            </a:r>
          </a:p>
          <a:p>
            <a:pPr marL="171450" indent="-171450">
              <a:buFont typeface="Arial" panose="020B0604020202020204" pitchFamily="34" charset="0"/>
              <a:buChar char="•"/>
            </a:pPr>
            <a:r>
              <a:rPr lang="en-US" sz="900" dirty="0">
                <a:highlight>
                  <a:srgbClr val="FFFF00"/>
                </a:highlight>
              </a:rPr>
              <a:t>Unauthorized use of internal data by an employee </a:t>
            </a:r>
            <a:r>
              <a:rPr lang="en-US" sz="900" dirty="0"/>
              <a:t>led to breach of personal information including social insurance number, address and details of banking habits, the company said in June.</a:t>
            </a:r>
            <a:endParaRPr lang="en-US" sz="800" dirty="0"/>
          </a:p>
          <a:p>
            <a:endParaRPr lang="en-US" dirty="0"/>
          </a:p>
          <a:p>
            <a:r>
              <a:rPr lang="en-US" dirty="0"/>
              <a:t>Anthem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…health insurance company that somehow allowed hackers to gain access to information it held on as many as 80 million Americans…gained access to Anthem’s data by </a:t>
            </a:r>
            <a:r>
              <a:rPr lang="en-US" sz="900" dirty="0">
                <a:highlight>
                  <a:srgbClr val="FFFF00"/>
                </a:highlight>
              </a:rPr>
              <a:t>stealing the network credentials </a:t>
            </a:r>
            <a:r>
              <a:rPr lang="en-US" sz="900" dirty="0"/>
              <a:t>of at least five employees with high-level IT access.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82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99768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9818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57966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48539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Underlying Microsoft’s efforts in HE is the Microsoft Research developed SEAL library.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UPDATE : </a:t>
            </a:r>
            <a:r>
              <a:rPr lang="en-US"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3.4.5 released under MIT license in November 2019</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-&gt; SEAL 3.5.0 </a:t>
            </a:r>
            <a:r>
              <a:rPr lang="fr-FR" sz="900" dirty="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released</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in April 2020</a:t>
            </a:r>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815948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kind of a solution offering are we talking about here:</a:t>
            </a:r>
          </a:p>
          <a:p>
            <a:endParaRPr lang="en-US" dirty="0"/>
          </a:p>
          <a:p>
            <a:r>
              <a:rPr lang="en-US" dirty="0"/>
              <a:t>In a typical AI/ML model development cycle there can be three major privacy problems:</a:t>
            </a:r>
          </a:p>
          <a:p>
            <a:endParaRPr lang="en-US" dirty="0"/>
          </a:p>
          <a:p>
            <a:pPr marL="228600" indent="-228600">
              <a:buAutoNum type="arabicParenR"/>
            </a:pPr>
            <a:r>
              <a:rPr lang="en-US" dirty="0"/>
              <a:t>During </a:t>
            </a:r>
            <a:r>
              <a:rPr lang="en-US" dirty="0" err="1"/>
              <a:t>infere</a:t>
            </a:r>
            <a:r>
              <a:rPr lang="en-US" dirty="0"/>
              <a:t> …..</a:t>
            </a:r>
          </a:p>
          <a:p>
            <a:pPr marL="228600" indent="-228600">
              <a:buAutoNum type="arabicParenR"/>
            </a:pPr>
            <a:r>
              <a:rPr lang="en-US" dirty="0"/>
              <a:t>If you are trying to train a model using sensitive data in a typical eyes-on fashion, then your data scientist or developer has access to data that can be potentially misused</a:t>
            </a:r>
          </a:p>
          <a:p>
            <a:pPr marL="228600" indent="-228600">
              <a:buAutoNum type="arabicParenR"/>
            </a:pPr>
            <a:r>
              <a:rPr lang="en-US" dirty="0"/>
              <a:t>And finally, smart hackers have figured out how to steal sensitive data information even from a trained model</a:t>
            </a:r>
          </a:p>
          <a:p>
            <a:pPr marL="228600" indent="-228600">
              <a:buAutoNum type="arabicParenR"/>
            </a:pPr>
            <a:endParaRPr lang="en-US" dirty="0"/>
          </a:p>
          <a:p>
            <a:pPr marL="0" indent="0">
              <a:buNone/>
            </a:pPr>
            <a:r>
              <a:rPr lang="en-US" dirty="0"/>
              <a:t>Our proposed solution intends to solve all these three major issues by targeting scenarios such as:</a:t>
            </a:r>
          </a:p>
          <a:p>
            <a:pPr marL="0" indent="0">
              <a:buNone/>
            </a:pPr>
            <a:endParaRPr lang="en-US" dirty="0"/>
          </a:p>
          <a:p>
            <a:pPr marL="0" indent="0">
              <a:buNone/>
            </a:pPr>
            <a:r>
              <a:rPr lang="en-US" dirty="0"/>
              <a:t>Enabling private prediction</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@Microsoft, we believe we can solve all these issues through certain techniques, which I will describe in a couple of minutes.</a:t>
            </a:r>
          </a:p>
          <a:p>
            <a:endParaRPr lang="en-US" dirty="0"/>
          </a:p>
          <a:p>
            <a:r>
              <a:rPr lang="en-US" dirty="0"/>
              <a:t>Our long-term vision is to adequately address the following customer scenarios we are focusing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baseline="0" dirty="0">
                <a:solidFill>
                  <a:srgbClr val="505050"/>
                </a:solidFill>
                <a:latin typeface="Segoe UI Semibold" panose="020B0702040204020203" pitchFamily="34" charset="0"/>
              </a:rPr>
              <a:t>Private inferencing: </a:t>
            </a:r>
            <a:r>
              <a:rPr lang="en-US" dirty="0"/>
              <a:t>medical imaging analysis, EDI 837 patient records analysis - used in HIPAA EDI transactions. The EDI 837 Healthcare Claim concerns the submission of healthcare claim billing information, encounter information or both, see https://edi3.dicentral.com/edi-837</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analytics &amp; search: </a:t>
            </a:r>
            <a:r>
              <a:rPr lang="en-US" dirty="0"/>
              <a:t>always encrypted databases, private set intersection</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model training: </a:t>
            </a:r>
            <a:r>
              <a:rPr lang="en-US" dirty="0"/>
              <a:t>training on IoT data, multi party model training </a:t>
            </a:r>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Mid-2015: </a:t>
            </a:r>
            <a:r>
              <a:rPr lang="en-US" dirty="0" err="1"/>
              <a:t>BitDefender</a:t>
            </a:r>
            <a:r>
              <a:rPr lang="en-US" dirty="0"/>
              <a:t> username/password stolen, 2015: Anthem breach, 2014-2015: Talk-Talk reported security incidents, 2016: Yahoo breach</a:t>
            </a:r>
          </a:p>
          <a:p>
            <a:endParaRPr lang="en-US" dirty="0"/>
          </a:p>
          <a:p>
            <a:r>
              <a:rPr lang="en-US" sz="900" dirty="0">
                <a:gradFill>
                  <a:gsLst>
                    <a:gs pos="2917">
                      <a:srgbClr val="2F2F2F"/>
                    </a:gs>
                    <a:gs pos="30000">
                      <a:srgbClr val="2F2F2F"/>
                    </a:gs>
                  </a:gsLst>
                  <a:lin ang="5400000" scaled="0"/>
                </a:gradFill>
                <a:latin typeface="Segoe UI Condensed"/>
                <a:cs typeface="Segoe UI" panose="020B0502040204020203" pitchFamily="34" charset="0"/>
              </a:rPr>
              <a:t>Data breaches are virtually daily news events, with attackers gaining access to personally identifiable information (PII), financial data, and corporate intellectual property. </a:t>
            </a:r>
          </a:p>
          <a:p>
            <a:endParaRPr lang="en-US" sz="900" dirty="0">
              <a:gradFill>
                <a:gsLst>
                  <a:gs pos="2917">
                    <a:srgbClr val="2F2F2F"/>
                  </a:gs>
                  <a:gs pos="30000">
                    <a:srgbClr val="2F2F2F"/>
                  </a:gs>
                </a:gsLst>
                <a:lin ang="5400000" scaled="0"/>
              </a:gradFill>
              <a:latin typeface="Segoe UI Condensed"/>
              <a:cs typeface="Segoe UI" panose="020B0502040204020203" pitchFamily="34" charset="0"/>
            </a:endParaRPr>
          </a:p>
          <a:p>
            <a:r>
              <a:rPr lang="en-US" sz="900" dirty="0">
                <a:gradFill>
                  <a:gsLst>
                    <a:gs pos="2917">
                      <a:srgbClr val="2F2F2F"/>
                    </a:gs>
                    <a:gs pos="30000">
                      <a:srgbClr val="2F2F2F"/>
                    </a:gs>
                  </a:gsLst>
                  <a:lin ang="5400000" scaled="0"/>
                </a:gradFill>
                <a:latin typeface="Segoe UI Condensed"/>
                <a:cs typeface="Segoe UI" panose="020B0502040204020203" pitchFamily="34" charset="0"/>
              </a:rPr>
              <a:t>While many breaches are the result of poorly configured access control, most can be traced to data that is accessed while in use, either through administrative accounts, or by leveraging compromised keys to access encrypted data. Despite advanced cybersecurity controls and mitigations, some customers are reluctant to move their most sensitive data to the cloud for fear of attacks against their data when it is in-use.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2099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“CHET-ONNX: Encrypted Inferencing in ONNX Runtime” deck</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48976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layers of encryption in Azure available, we recommend you focus on the highest security return on investment (ROI) areas</a:t>
            </a:r>
          </a:p>
          <a:p>
            <a:endParaRPr lang="en-US" dirty="0"/>
          </a:p>
          <a:p>
            <a:r>
              <a:rPr lang="en-US" dirty="0"/>
              <a:t>Many encryption layers only mitigate attacks on the cloud providers infrastructure or help meet regulatory requirements (many of which were written prior to cloud computing). </a:t>
            </a:r>
          </a:p>
          <a:p>
            <a:endParaRPr lang="en-US" dirty="0"/>
          </a:p>
          <a:p>
            <a:r>
              <a:rPr lang="en-US" dirty="0"/>
              <a:t>We recommend maximizing your security return on investment by prioritizing encryption that</a:t>
            </a:r>
          </a:p>
          <a:p>
            <a:pPr marL="228600" indent="-228600">
              <a:buFont typeface="+mj-lt"/>
              <a:buAutoNum type="arabicPeriod"/>
            </a:pPr>
            <a:r>
              <a:rPr lang="en-US" dirty="0"/>
              <a:t>Mitigates additional attacks and data leakage risks (such as Document and VM Disk Encryption)</a:t>
            </a:r>
          </a:p>
          <a:p>
            <a:pPr marL="228600" indent="-228600">
              <a:buFont typeface="+mj-lt"/>
              <a:buAutoNum type="arabicPeriod"/>
            </a:pPr>
            <a:r>
              <a:rPr lang="en-US" dirty="0"/>
              <a:t>Doesn’t require you to manage keys (such as Storage Encryption and Azure Service Encryption </a:t>
            </a:r>
            <a:r>
              <a:rPr lang="en-US" i="1" dirty="0"/>
              <a:t>with Microsoft Managed Keys</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3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Built community consisting of researchers, developers, business people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A1A1A"/>
                </a:solidFill>
                <a:effectLst/>
                <a:latin typeface="Merriweather"/>
              </a:rPr>
              <a:t>Homomorphic Encryption Security Standard (November 21, 2018): http://homomorphicencryption.org/wp-content/uploads/2018/11/HomomorphicEncryptionStandardv1.1.pdf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This white paper discusses the security standard for homomorphic encryption (http://homomorphicencryption.org/white_papers/security_homomorphic_encryption_white_paper.pdf)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API: This white paper discusses the design of API standards for homomorphic encryption (http://homomorphicencryption.org/white_papers/API_homomorphic_encryption_white_paper.pdf)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This white discusses the motivating applications for homomorphic encryption (http://homomorphicencryption.org/white_papers/applications_homomorphic_encryption_white_paper.pdf)</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3721064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When people think of collaboration, they typically think of desktop and mobile productivity apps. Not that there is anything wrong with that. We want to introduce the idea here of multiparty engineering – leveraging data proliferation, ubiquitous connectivity and utility computing in the service of industrial grade collaboration.</a:t>
            </a:r>
            <a:endParaRPr lang="en-US" dirty="0"/>
          </a:p>
          <a:p>
            <a:endParaRPr lang="en-US" dirty="0"/>
          </a:p>
          <a:p>
            <a:r>
              <a:rPr lang="en-US" dirty="0"/>
              <a:t>https://en.wikipedia.org/wiki/Secure_multi-party_computation</a:t>
            </a:r>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76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emerging ISO/IEC Standard </a:t>
            </a:r>
            <a:r>
              <a:rPr lang="en-US" sz="900" dirty="0"/>
              <a:t>SC 38 Study Group: Trusted Processing of Multi-sourced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PySyft</a:t>
            </a:r>
            <a:r>
              <a:rPr lang="en-US" dirty="0"/>
              <a:t> is a Python library for secure and private Deep Learning. It decouples private data from model training, using Federated Learning, Differential Privacy, and Encrypted Computation (like Multi-Party Computation (MPC) and Homomorphic Encryption (HE)) within the main Deep Learning frameworks like PyTorch and TensorFlow. </a:t>
            </a:r>
          </a:p>
          <a:p>
            <a:r>
              <a:rPr lang="en-US" dirty="0"/>
              <a:t>https://github.com/OpenMined/PySyft</a:t>
            </a:r>
          </a:p>
        </p:txBody>
      </p:sp>
      <p:sp>
        <p:nvSpPr>
          <p:cNvPr id="4" name="Slide Number Placeholder 3"/>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4091183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1930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8969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Collaborative Workbench (ACW), a cross-industry multiparty capability, became private preview ready. ACW’s journey began six months back with Azure Data pool thesis and platform learnings from AI Network experiment where the team had enabled three data collaboratives. ACW in Retail &amp; Agriculture vertical is being deployed in Costco &amp; its supplier networks such as Western Growers &amp; </a:t>
            </a:r>
            <a:r>
              <a:rPr lang="en-US" dirty="0" err="1"/>
              <a:t>iFood</a:t>
            </a:r>
            <a:r>
              <a:rPr lang="en-US" dirty="0"/>
              <a:t>. Other verticals that have shown interest are </a:t>
            </a:r>
            <a:r>
              <a:rPr lang="en-US" dirty="0" err="1"/>
              <a:t>AfreximBank</a:t>
            </a:r>
            <a:r>
              <a:rPr lang="en-US" dirty="0"/>
              <a:t> (FSI), Leonard Cheshire (non-profits), and Statistics Canada (public sector). It has been a great partnership between the Multiparty engineering team in IDC &amp; Redmond and with multiple Azure product teams, including Azure Data Share &amp; Azure Data Catalog. We also had the AI Networks growth touching 1.5 Million insights, with Apollo Cardiology Collaborative continuing to make inroads. These AI Networks for health are now on path of graduation to partners. The team’s present focus is on enabling data pooling platform service in Azure.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8770438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24708729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91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for Everyone: http://download.microsoft.com/download/D/1/F/D1F0DFF5-8BA9-4BDF-8924-7816932F6825/Differential_Privacy_for_Everyone.pdf</a:t>
            </a:r>
          </a:p>
          <a:p>
            <a:r>
              <a:rPr lang="en-US" dirty="0"/>
              <a:t>Differential Privacy: A Primer for a Non-technical Audience: https://privacytools.seas.harvard.edu/files/privacytools/files/pedagogical-document-dp_0.pdf </a:t>
            </a:r>
          </a:p>
        </p:txBody>
      </p:sp>
      <p:sp>
        <p:nvSpPr>
          <p:cNvPr id="4" name="Slide Number Placeholder 3"/>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8004902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https://www.microsoft.com/en-us/research/publication/differential-privacy/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Cynthia often considered a likely future Turing award winner, for DP.</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124768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4923">
              <a:lnSpc>
                <a:spcPct val="115000"/>
              </a:lnSpc>
              <a:spcAft>
                <a:spcPts val="1591"/>
              </a:spcAft>
              <a:defRPr/>
            </a:pPr>
            <a:r>
              <a:rPr lang="en-US" sz="1900" dirty="0">
                <a:latin typeface="Segoe UI" panose="020B0502040204020203" pitchFamily="34" charset="0"/>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SSL and TLS between user devices and Microsoft datacenters, and within datacenters themselves</a:t>
            </a:r>
          </a:p>
          <a:p>
            <a:pPr defTabSz="1483917">
              <a:spcAft>
                <a:spcPts val="955"/>
              </a:spcAft>
            </a:pPr>
            <a:endParaRPr lang="en-US" sz="2200" b="1" dirty="0">
              <a:solidFill>
                <a:srgbClr val="0171B0"/>
              </a:solidFill>
            </a:endParaRPr>
          </a:p>
          <a:p>
            <a:pPr defTabSz="1483917">
              <a:spcAft>
                <a:spcPts val="955"/>
              </a:spcAft>
            </a:pPr>
            <a:r>
              <a:rPr lang="en-US" sz="2200" b="1" dirty="0">
                <a:solidFill>
                  <a:srgbClr val="0171B0"/>
                </a:solidFill>
              </a:rPr>
              <a:t>AZURE:</a:t>
            </a:r>
          </a:p>
          <a:p>
            <a:pPr marL="376361" indent="-376361">
              <a:spcAft>
                <a:spcPts val="955"/>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376361" indent="-376361">
              <a:spcAft>
                <a:spcPts val="955"/>
              </a:spcAft>
              <a:buFont typeface="Arial" panose="020B0604020202020204" pitchFamily="34" charset="0"/>
              <a:buChar char="•"/>
            </a:pPr>
            <a:r>
              <a:rPr lang="en-US" dirty="0">
                <a:solidFill>
                  <a:srgbClr val="44546A"/>
                </a:solidFill>
              </a:rPr>
              <a:t>Encrypts transactions through Azure Portal using HTTPS</a:t>
            </a:r>
          </a:p>
          <a:p>
            <a:pPr marL="376361" indent="-376361">
              <a:spcAft>
                <a:spcPts val="955"/>
              </a:spcAft>
              <a:buFont typeface="Arial" panose="020B0604020202020204" pitchFamily="34" charset="0"/>
              <a:buChar char="•"/>
            </a:pPr>
            <a:r>
              <a:rPr lang="en-US" dirty="0">
                <a:solidFill>
                  <a:srgbClr val="44546A"/>
                </a:solidFill>
              </a:rPr>
              <a:t>Only accepts encrypted disks for import/export of data</a:t>
            </a:r>
          </a:p>
          <a:p>
            <a:pPr marL="376361" indent="-376361">
              <a:spcAft>
                <a:spcPts val="955"/>
              </a:spcAft>
              <a:buFont typeface="Arial" panose="020B0604020202020204" pitchFamily="34" charset="0"/>
              <a:buChar char="•"/>
            </a:pPr>
            <a:r>
              <a:rPr lang="en-US" dirty="0">
                <a:solidFill>
                  <a:srgbClr val="44546A"/>
                </a:solidFill>
              </a:rPr>
              <a:t>Supports FIPS 140-2 ciphers</a:t>
            </a:r>
          </a:p>
          <a:p>
            <a:pPr marL="376361" indent="-376361">
              <a:spcAft>
                <a:spcPts val="955"/>
              </a:spcAft>
              <a:buFont typeface="Arial" panose="020B0604020202020204" pitchFamily="34" charset="0"/>
              <a:buChar char="•"/>
            </a:pPr>
            <a:endParaRPr lang="en-US" dirty="0">
              <a:solidFill>
                <a:srgbClr val="44546A"/>
              </a:solidFill>
            </a:endParaRPr>
          </a:p>
          <a:p>
            <a:pPr defTabSz="1483917">
              <a:spcAft>
                <a:spcPts val="955"/>
              </a:spcAft>
            </a:pPr>
            <a:r>
              <a:rPr lang="en-US" sz="2200" b="1" dirty="0">
                <a:solidFill>
                  <a:srgbClr val="0171B0"/>
                </a:solidFill>
              </a:rPr>
              <a:t>CUSTOMER:</a:t>
            </a:r>
          </a:p>
          <a:p>
            <a:pPr marL="376361" indent="-376361">
              <a:spcAft>
                <a:spcPts val="955"/>
              </a:spcAft>
              <a:buFont typeface="Arial" panose="020B0604020202020204" pitchFamily="34" charset="0"/>
              <a:buChar char="•"/>
            </a:pPr>
            <a:r>
              <a:rPr lang="en-US" dirty="0">
                <a:solidFill>
                  <a:srgbClr val="44546A"/>
                </a:solidFill>
              </a:rPr>
              <a:t>Can choose HTTPS for REST API (recommended) for Storage</a:t>
            </a:r>
          </a:p>
          <a:p>
            <a:pPr marL="376361" indent="-376361">
              <a:spcAft>
                <a:spcPts val="955"/>
              </a:spcAft>
              <a:buFont typeface="Arial" panose="020B0604020202020204" pitchFamily="34" charset="0"/>
              <a:buChar char="•"/>
              <a:defRPr/>
            </a:pPr>
            <a:r>
              <a:rPr lang="en-US" dirty="0">
                <a:solidFill>
                  <a:srgbClr val="44546A"/>
                </a:solidFill>
              </a:rPr>
              <a:t>Configure HTTPS endpoints for application running in Azure</a:t>
            </a:r>
          </a:p>
          <a:p>
            <a:pPr marL="376361" indent="-376361">
              <a:spcAft>
                <a:spcPts val="955"/>
              </a:spcAft>
              <a:buFont typeface="Arial" panose="020B0604020202020204" pitchFamily="34" charset="0"/>
              <a:buChar char="•"/>
              <a:defRPr/>
            </a:pPr>
            <a:r>
              <a:rPr lang="en-US" dirty="0">
                <a:solidFill>
                  <a:srgbClr val="44546A"/>
                </a:solidFill>
              </a:rPr>
              <a:t>Encrypt traffic between Web client and server by implementing TLS on IIS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04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Telemetry Data Privately: https://www.microsoft.com/en-us/research/publication/collecting-telemetry-data-privately/</a:t>
            </a:r>
          </a:p>
        </p:txBody>
      </p:sp>
      <p:sp>
        <p:nvSpPr>
          <p:cNvPr id="4" name="Slide Number Placeholder 3"/>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4189397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AI Makes Replying Easier: https://www.microsoft.com/en-us/research/group/msai/articles/assistive-ai-makes-replying-easier-2/</a:t>
            </a:r>
          </a:p>
          <a:p>
            <a:r>
              <a:rPr lang="en-US" dirty="0"/>
              <a:t>LinkedIn's Audience Engagements API: A Privacy Preserving Data Analytics System at Scale: https://arxiv.org/abs/2002.05839</a:t>
            </a:r>
          </a:p>
          <a:p>
            <a:r>
              <a:rPr lang="en-US" dirty="0"/>
              <a:t>Census usage important. DP may be incorporated in regulation</a:t>
            </a:r>
          </a:p>
        </p:txBody>
      </p:sp>
      <p:sp>
        <p:nvSpPr>
          <p:cNvPr id="4" name="Slide Number Placeholder 3"/>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6555459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6254455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Native runtime</a:t>
            </a:r>
          </a:p>
          <a:p>
            <a:pPr lvl="1"/>
            <a:r>
              <a:rPr lang="en-US" dirty="0"/>
              <a:t>C,C++, Python, R</a:t>
            </a:r>
          </a:p>
          <a:p>
            <a:pPr marL="0" indent="0">
              <a:spcBef>
                <a:spcPts val="1200"/>
              </a:spcBef>
              <a:buNone/>
            </a:pPr>
            <a:r>
              <a:rPr lang="en-US" dirty="0"/>
              <a:t>Privacy budget</a:t>
            </a:r>
          </a:p>
          <a:p>
            <a:pPr lvl="1"/>
            <a:r>
              <a:rPr lang="en-US" dirty="0"/>
              <a:t>Control queries by users</a:t>
            </a:r>
          </a:p>
          <a:p>
            <a:pPr marL="0" indent="0">
              <a:spcBef>
                <a:spcPts val="1200"/>
              </a:spcBef>
              <a:buNone/>
            </a:pPr>
            <a:r>
              <a:rPr lang="en-US" sz="2400" dirty="0">
                <a:solidFill>
                  <a:schemeClr val="accent1"/>
                </a:solidFill>
              </a:rPr>
              <a:t>Data source connectivity</a:t>
            </a:r>
          </a:p>
          <a:p>
            <a:pPr lvl="1"/>
            <a:r>
              <a:rPr lang="en-US" dirty="0"/>
              <a:t>Data Lakes, SQL Server, Postgres, Apache Spark, Apache Presto and CSV files</a:t>
            </a:r>
          </a:p>
          <a:p>
            <a:pPr marL="0" indent="0">
              <a:spcBef>
                <a:spcPts val="1200"/>
              </a:spcBef>
              <a:buNone/>
            </a:pPr>
            <a:r>
              <a:rPr lang="en-US" sz="2400" dirty="0">
                <a:solidFill>
                  <a:schemeClr val="accent1"/>
                </a:solidFill>
              </a:rPr>
              <a:t>Validator</a:t>
            </a:r>
          </a:p>
          <a:p>
            <a:pPr lvl="1"/>
            <a:r>
              <a:rPr lang="en-US" dirty="0"/>
              <a:t>Automatically stress test DP algorithms</a:t>
            </a:r>
          </a:p>
        </p:txBody>
      </p:sp>
      <p:sp>
        <p:nvSpPr>
          <p:cNvPr id="4" name="Slide Number Placeholder 3"/>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6/29/2020 2:17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t"/>
            <a:br>
              <a:rPr lang="en-US" b="0" i="0" dirty="0">
                <a:solidFill>
                  <a:srgbClr val="EEEEEE"/>
                </a:solidFill>
                <a:effectLst/>
                <a:latin typeface="YouTube Noto"/>
              </a:rPr>
            </a:br>
            <a:r>
              <a:rPr lang="en-US" b="0" i="0" dirty="0" err="1">
                <a:solidFill>
                  <a:srgbClr val="000000"/>
                </a:solidFill>
                <a:effectLst/>
                <a:latin typeface="var(--ytd-video-primary-info-renderer-title-font-family, inherit)"/>
              </a:rPr>
              <a:t>BlueHat</a:t>
            </a:r>
            <a:r>
              <a:rPr lang="en-US" b="0" i="0" dirty="0">
                <a:solidFill>
                  <a:srgbClr val="000000"/>
                </a:solidFill>
                <a:effectLst/>
                <a:latin typeface="var(--ytd-video-primary-info-renderer-title-font-family, inherit)"/>
              </a:rPr>
              <a:t> IL 2018 - Daniel </a:t>
            </a:r>
            <a:r>
              <a:rPr lang="en-US" b="0" i="0" dirty="0" err="1">
                <a:solidFill>
                  <a:srgbClr val="000000"/>
                </a:solidFill>
                <a:effectLst/>
                <a:latin typeface="var(--ytd-video-primary-info-renderer-title-font-family, inherit)"/>
              </a:rPr>
              <a:t>Gruss</a:t>
            </a:r>
            <a:r>
              <a:rPr lang="en-US" b="0" i="0" dirty="0">
                <a:solidFill>
                  <a:srgbClr val="000000"/>
                </a:solidFill>
                <a:effectLst/>
                <a:latin typeface="var(--ytd-video-primary-info-renderer-title-font-family, inherit)"/>
              </a:rPr>
              <a:t>, Moritz </a:t>
            </a:r>
            <a:r>
              <a:rPr lang="en-US" b="0" i="0" dirty="0" err="1">
                <a:solidFill>
                  <a:srgbClr val="000000"/>
                </a:solidFill>
                <a:effectLst/>
                <a:latin typeface="var(--ytd-video-primary-info-renderer-title-font-family, inherit)"/>
              </a:rPr>
              <a:t>Lipp</a:t>
            </a:r>
            <a:r>
              <a:rPr lang="en-US" b="0" i="0" dirty="0">
                <a:solidFill>
                  <a:srgbClr val="000000"/>
                </a:solidFill>
                <a:effectLst/>
                <a:latin typeface="var(--ytd-video-primary-info-renderer-title-font-family, inherit)"/>
              </a:rPr>
              <a:t> &amp; Michael Schwarz - The Case of Spectre and Meltdown: https://www.youtube.com/watch?v=_4O0zMW-Zu4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895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6/29/2020 2:17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endParaRPr lang="en-US" dirty="0"/>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7548C2-1C20-4C77-B319-C461BE4C17CC}"/>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50860C6D-C95F-4E2D-B282-7D81E8BF7EEC}"/>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D96A290D-AFD0-46A1-B364-A47A6E16F2BB}"/>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EC73FB04-48D6-442B-A3FE-1E9BB256B0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081125A-FBE8-4B4C-B210-C806DA904A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319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301014"/>
            <a:ext cx="11533187" cy="502246"/>
          </a:xfrm>
        </p:spPr>
        <p:txBody>
          <a:bodyPr wrap="square" lIns="0" tIns="0" rIns="0" bIns="0">
            <a:spAutoFit/>
          </a:bodyPr>
          <a:lstStyle>
            <a:lvl1pPr algn="l" defTabSz="951121" rtl="0" eaLnBrk="1" latinLnBrk="0" hangingPunct="1">
              <a:lnSpc>
                <a:spcPct val="100000"/>
              </a:lnSpc>
              <a:spcBef>
                <a:spcPct val="0"/>
              </a:spcBef>
              <a:buNone/>
              <a:defRPr lang="en-US" sz="3264"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Slide title</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kumimoji="0" lang="en-US" sz="1836" b="0" i="0" u="none" strike="noStrike" kern="1200" cap="none" spc="0" normalizeH="0" baseline="0" dirty="0">
                <a:ln>
                  <a:noFill/>
                </a:ln>
                <a:solidFill>
                  <a:srgbClr val="0072C6"/>
                </a:solidFill>
                <a:effectLst/>
                <a:uLnTx/>
                <a:uFillTx/>
                <a:latin typeface="Segoe UI Semibold" panose="020B0702040204020203" pitchFamily="34" charset="0"/>
                <a:ea typeface="+mn-ea"/>
                <a:cs typeface="Segoe UI Semibold" panose="020B0702040204020203" pitchFamily="34" charset="0"/>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332771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3" name="Content Placeholder 2"/>
          <p:cNvSpPr>
            <a:spLocks noGrp="1"/>
          </p:cNvSpPr>
          <p:nvPr>
            <p:ph idx="1"/>
          </p:nvPr>
        </p:nvSpPr>
        <p:spPr/>
        <p:txBody>
          <a:bodyPr>
            <a:normAutofit/>
          </a:bodyPr>
          <a:lstStyle>
            <a:lvl1pPr>
              <a:defRPr sz="1836"/>
            </a:lvl1pPr>
            <a:lvl2pPr>
              <a:defRPr sz="1836"/>
            </a:lvl2pPr>
            <a:lvl3pPr>
              <a:defRPr sz="1836"/>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17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2274" y="362886"/>
            <a:ext cx="11889564" cy="917575"/>
          </a:xfrm>
        </p:spPr>
        <p:txBody>
          <a:body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 id="2147484255" r:id="rId12"/>
    <p:sldLayoutId id="2147484256" r:id="rId13"/>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key-vault/hsm-protected-keys-vendor-agnostic-byok"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ocs.microsoft.com/en-us/azure/key-vault/hsm-protected-keys-legacy"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8" Type="http://schemas.openxmlformats.org/officeDocument/2006/relationships/hyperlink" Target="https://docs.microsoft.com/azure/machine-learning/concept-differential-privacy" TargetMode="External"/><Relationship Id="rId3" Type="http://schemas.openxmlformats.org/officeDocument/2006/relationships/hyperlink" Target="https://www.microsoft.com/en-us/research/video/differential-privacy-lecture-1/" TargetMode="External"/><Relationship Id="rId7" Type="http://schemas.openxmlformats.org/officeDocument/2006/relationships/hyperlink" Target="https://cloudblogs.microsoft.com/opensource/2020/05/19/new-differential-privacy-platform-microsoft-harvard-opendp/"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hyperlink" Target="https://www.microsoft.com/en-us/research/video/differential-privacy-lecture-4/" TargetMode="External"/><Relationship Id="rId5" Type="http://schemas.openxmlformats.org/officeDocument/2006/relationships/hyperlink" Target="https://www.microsoft.com/en-us/research/video/differential-privacy-lecture-3/" TargetMode="External"/><Relationship Id="rId10" Type="http://schemas.openxmlformats.org/officeDocument/2006/relationships/hyperlink" Target="https://aka.ms/WhiteNoiseWhitePaper" TargetMode="External"/><Relationship Id="rId4" Type="http://schemas.openxmlformats.org/officeDocument/2006/relationships/hyperlink" Target="https://www.microsoft.com/en-us/research/video/differential-privacy-lecture-2/" TargetMode="External"/><Relationship Id="rId9" Type="http://schemas.openxmlformats.org/officeDocument/2006/relationships/hyperlink" Target="https://docs.microsoft.com/azure/machine-learning/how-to-differential-privacy" TargetMode="Externa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81.svg"/></Relationships>
</file>

<file path=ppt/slides/_rels/slide10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_4O0zMW-Zu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amp;ehk=z6tX6JvTLDp9JJjN3nu1xw&amp;r=0&amp;pid=OfficeInsert"/><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hyperlink" Target="http://juku.it/"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zureCompli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cc"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tiff"/><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jpg"/><Relationship Id="rId21" Type="http://schemas.openxmlformats.org/officeDocument/2006/relationships/hyperlink" Target="https://confidentialcomputing.io/" TargetMode="Externa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9.xml"/><Relationship Id="rId16" Type="http://schemas.openxmlformats.org/officeDocument/2006/relationships/image" Target="../media/image61.pn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op-tee.org/" TargetMode="External"/><Relationship Id="rId4" Type="http://schemas.openxmlformats.org/officeDocument/2006/relationships/hyperlink" Target="https://github.com/openenclave/openenclav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ccf" TargetMode="External"/><Relationship Id="rId7" Type="http://schemas.openxmlformats.org/officeDocument/2006/relationships/image" Target="../media/image76.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microsoft.github.io/CC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9.sv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en-us/blog/bringing-confidential-computing-to-kubernet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https://github.com/Azure/aks-engine/blob/master/docs/topics/sgx.m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6.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preview/"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arrow.com/" TargetMode="External"/><Relationship Id="rId7"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jpg"/></Relationships>
</file>

<file path=ppt/slides/_rels/slide49.xml.rels><?xml version="1.0" encoding="UTF-8" standalone="yes"?>
<Relationships xmlns="http://schemas.openxmlformats.org/package/2006/relationships"><Relationship Id="rId8" Type="http://schemas.openxmlformats.org/officeDocument/2006/relationships/hyperlink" Target="https://aka.ms/OESDKGitHubRepo" TargetMode="External"/><Relationship Id="rId3" Type="http://schemas.openxmlformats.org/officeDocument/2006/relationships/hyperlink" Target="https://azure.microsoft.com/en-us/solutions/confidential-compute/" TargetMode="External"/><Relationship Id="rId7" Type="http://schemas.openxmlformats.org/officeDocument/2006/relationships/hyperlink" Target="https://openenclave.io/sdk/"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azuremarketplace.microsoft.com/en-us/marketplace/apps/microsoft-azure-compute.acc-virtual-machine-v2?tab=Overview" TargetMode="External"/><Relationship Id="rId5" Type="http://schemas.openxmlformats.org/officeDocument/2006/relationships/hyperlink" Target="http://aka.ms/cocopaper" TargetMode="External"/><Relationship Id="rId10" Type="http://schemas.openxmlformats.org/officeDocument/2006/relationships/hyperlink" Target="https://github.com/Microsoft/CCF" TargetMode="External"/><Relationship Id="rId4" Type="http://schemas.openxmlformats.org/officeDocument/2006/relationships/hyperlink" Target="https://youtu.be/Qu6sP0XDMU8" TargetMode="External"/><Relationship Id="rId9" Type="http://schemas.openxmlformats.org/officeDocument/2006/relationships/hyperlink" Target="https://aka.ms/cc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www.microsoft.com/en-us/research/wp-content/uploads/2017/06/atc17-final230.pdf" TargetMode="External"/><Relationship Id="rId3" Type="http://schemas.openxmlformats.org/officeDocument/2006/relationships/hyperlink" Target="http://aka.ms/cocopaper" TargetMode="External"/><Relationship Id="rId7" Type="http://schemas.openxmlformats.org/officeDocument/2006/relationships/hyperlink" Target="https://people.eecs.berkeley.edu/~rsinha/research/pubs/pldi2016.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www.microsoft.com/en-us/research/wp-content/uploads/2016/02/vc3-oakland2015.pdf" TargetMode="External"/><Relationship Id="rId5" Type="http://schemas.openxmlformats.org/officeDocument/2006/relationships/hyperlink" Target="https://www.microsoft.com/en-us/research/wp-content/uploads/2016/02/osdi2014-haven.pdf" TargetMode="External"/><Relationship Id="rId4" Type="http://schemas.openxmlformats.org/officeDocument/2006/relationships/hyperlink" Target="https://www.microsoft.com/en-us/research/wp-content/uploads/2016/07/paper.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hyperlink" Target="http://sealcrypto.or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comparitech.com/blog/information-security/data-breach-share-price-analysi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newsroom.ibm.com/2019-07-23-IBM-Study-Shows-Data-Breach-Costs-on-the-Rise-Financial-Impact-Felt-for-Years"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Huelse/SEAL-Python" TargetMode="External"/><Relationship Id="rId13"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3" Type="http://schemas.openxmlformats.org/officeDocument/2006/relationships/image" Target="../media/image109.png"/><Relationship Id="rId7" Type="http://schemas.openxmlformats.org/officeDocument/2006/relationships/hyperlink" Target="https://github.com/Accenture/pyheal" TargetMode="External"/><Relationship Id="rId12"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ealcrypto.org/" TargetMode="External"/><Relationship Id="rId11" Type="http://schemas.openxmlformats.org/officeDocument/2006/relationships/hyperlink" Target="https://github.com/Microsoft/SEAL-Demo" TargetMode="External"/><Relationship Id="rId5" Type="http://schemas.openxmlformats.org/officeDocument/2006/relationships/hyperlink" Target="https://github.com/Microsoft/SEAL" TargetMode="External"/><Relationship Id="rId10" Type="http://schemas.openxmlformats.org/officeDocument/2006/relationships/hyperlink" Target="https://github.com/IntelAI/he-transformer" TargetMode="External"/><Relationship Id="rId4" Type="http://schemas.openxmlformats.org/officeDocument/2006/relationships/hyperlink" Target="https://github.com/microsoft/SEAL/blob/master/Changes.md" TargetMode="External"/><Relationship Id="rId9" Type="http://schemas.openxmlformats.org/officeDocument/2006/relationships/hyperlink" Target="https://github.com/morfix-io/node-sea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10.png"/><Relationship Id="rId4" Type="http://schemas.openxmlformats.org/officeDocument/2006/relationships/image" Target="../media/image81.sv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3.png"/><Relationship Id="rId4"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4.png"/><Relationship Id="rId4"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teams.microsoft.com/l/channel/19%3a56b162e07e9f44ae891d601a8857a858%40thread.skype/S03R03%2520-%2520ONNX?groupId=61b0802b-b521-4630-b39e-6a43709d45f2&amp;tenantId=72f988bf-86f1-41af-91ab-2d7cd011db47"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github.com/microsoft/onnxruntime/blob/master/docs/AddingExecutionProvider.md"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8" Type="http://schemas.openxmlformats.org/officeDocument/2006/relationships/hyperlink" Target="http://homomorphicencryption.org/white_papers/applications_homomorphic_encryption_white_paper.pdf" TargetMode="External"/><Relationship Id="rId3" Type="http://schemas.openxmlformats.org/officeDocument/2006/relationships/image" Target="../media/image116.jpg"/><Relationship Id="rId7" Type="http://schemas.openxmlformats.org/officeDocument/2006/relationships/hyperlink" Target="http://homomorphicencryption.org/white_papers/API_homomorphic_encryption_white_paper.pdf" TargetMode="External"/><Relationship Id="rId2" Type="http://schemas.openxmlformats.org/officeDocument/2006/relationships/notesSlide" Target="../notesSlides/notesSlide60.xml"/><Relationship Id="rId1" Type="http://schemas.openxmlformats.org/officeDocument/2006/relationships/slideLayout" Target="../slideLayouts/slideLayout4.xml"/><Relationship Id="rId6" Type="http://schemas.openxmlformats.org/officeDocument/2006/relationships/hyperlink" Target="http://homomorphicencryption.org/white_papers/security_homomorphic_encryption_white_paper.pdf" TargetMode="External"/><Relationship Id="rId5" Type="http://schemas.openxmlformats.org/officeDocument/2006/relationships/hyperlink" Target="http://homomorphicencryption.org/wp-content/uploads/2018/11/HomomorphicEncryptionStandardv1.1.pdf" TargetMode="External"/><Relationship Id="rId4" Type="http://schemas.openxmlformats.org/officeDocument/2006/relationships/hyperlink" Target="http://homomorphicencryption.org" TargetMode="External"/></Relationships>
</file>

<file path=ppt/slides/_rels/slide75.xml.rels><?xml version="1.0" encoding="UTF-8" standalone="yes"?>
<Relationships xmlns="http://schemas.openxmlformats.org/package/2006/relationships"><Relationship Id="rId8" Type="http://schemas.openxmlformats.org/officeDocument/2006/relationships/hyperlink" Target="https://docs.microsoft.com/en-us/azure/machine-learning/how-to-homomorphic-encryption-seal" TargetMode="External"/><Relationship Id="rId3" Type="http://schemas.openxmlformats.org/officeDocument/2006/relationships/hyperlink" Target="https://nam06.safelinks.protection.outlook.com/?url=https%3A%2F%2Fwww.microsoft.com%2Fen-us%2Fresearch%2Fevent%2Fprivate-ai-bootcamp%2F%23!videos&amp;data=02%7C01%7CPhilippe.Beraud%40microsoft.com%7Cf5265fbda8884c9a843408d7d7fe151b%7C72f988bf86f141af91ab2d7cd011db47%7C1%7C0%7C637215358586250424&amp;sdata=9zbDMRtWFHzmz2ERsbolSFK8q7aWmyhhY2robdHBoTM%3D&amp;reserved=0" TargetMode="External"/><Relationship Id="rId7" Type="http://schemas.openxmlformats.org/officeDocument/2006/relationships/hyperlink" Target="https://www.microsoft.com/en-us/research/video/private-ai/"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www.microsoft.com%2Fen-us%2Fresearch%2Fvideo%2Fprivate-ai%2F&amp;data=02%7C01%7CPhilippe.Beraud%40microsoft.com%7Cf5265fbda8884c9a843408d7d7fe151b%7C72f988bf86f141af91ab2d7cd011db47%7C1%7C0%7C637215358586290407&amp;sdata=Dapz67BbkZFes6lcaj9g8okcFY%2BVYBEzCyUH1uy2lU8%3D&amp;reserved=0" TargetMode="External"/><Relationship Id="rId5"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10" Type="http://schemas.openxmlformats.org/officeDocument/2006/relationships/image" Target="../media/image117.png"/><Relationship Id="rId4"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9" Type="http://schemas.openxmlformats.org/officeDocument/2006/relationships/hyperlink" Target="https://github.com/Azure/MachineLearningNotebooks/blob/master/tutorials/image-classification-mnist-data/img-classification-part3-deploy-encrypted.ipynb"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7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94.png"/><Relationship Id="rId7" Type="http://schemas.openxmlformats.org/officeDocument/2006/relationships/image" Target="../media/image121.png"/><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25.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7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hyperlink" Target="https://www.microsoft.com/en-us/research/uploads/prod/2018/09/securenneprint.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 Id="rId4" Type="http://schemas.openxmlformats.org/officeDocument/2006/relationships/hyperlink" Target="https://www.microsoft.com/en-us/research/uploads/prod/2019/09/CrypTFlow.pdf"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docs.microsoft.com/en-us/azure/backup/backup-azure-backup-faq#encryption" TargetMode="External"/><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32.sv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30.svg"/><Relationship Id="rId5" Type="http://schemas.openxmlformats.org/officeDocument/2006/relationships/image" Target="../media/image129.png"/><Relationship Id="rId4" Type="http://schemas.openxmlformats.org/officeDocument/2006/relationships/image" Target="../media/image128.svg"/></Relationships>
</file>

<file path=ppt/slides/_rels/slide8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7.xml"/><Relationship Id="rId1" Type="http://schemas.openxmlformats.org/officeDocument/2006/relationships/slideLayout" Target="../slideLayouts/slideLayout7.xml"/><Relationship Id="rId4" Type="http://schemas.openxmlformats.org/officeDocument/2006/relationships/hyperlink" Target="https://simons.berkeley.edu/sites/default/files/docs/15669/simons-spdz.pdf" TargetMode="Externa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slides/_rels/slide8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7.png"/><Relationship Id="rId7" Type="http://schemas.openxmlformats.org/officeDocument/2006/relationships/image" Target="../media/image139.png"/><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8.svg"/><Relationship Id="rId9" Type="http://schemas.openxmlformats.org/officeDocument/2006/relationships/image" Target="../media/image141.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43.png"/><Relationship Id="rId4" Type="http://schemas.openxmlformats.org/officeDocument/2006/relationships/notesSlide" Target="../notesSlides/notesSlide73.xml"/></Relationships>
</file>

<file path=ppt/slides/_rels/slide88.xml.rels><?xml version="1.0" encoding="UTF-8" standalone="yes"?>
<Relationships xmlns="http://schemas.openxmlformats.org/package/2006/relationships"><Relationship Id="rId13" Type="http://schemas.openxmlformats.org/officeDocument/2006/relationships/image" Target="../media/image154.png"/><Relationship Id="rId18" Type="http://schemas.openxmlformats.org/officeDocument/2006/relationships/image" Target="../media/image159.svg"/><Relationship Id="rId26" Type="http://schemas.openxmlformats.org/officeDocument/2006/relationships/image" Target="../media/image167.png"/><Relationship Id="rId39" Type="http://schemas.openxmlformats.org/officeDocument/2006/relationships/image" Target="../media/image180.svg"/><Relationship Id="rId21" Type="http://schemas.openxmlformats.org/officeDocument/2006/relationships/image" Target="../media/image162.png"/><Relationship Id="rId34" Type="http://schemas.openxmlformats.org/officeDocument/2006/relationships/image" Target="../media/image175.png"/><Relationship Id="rId42" Type="http://schemas.openxmlformats.org/officeDocument/2006/relationships/image" Target="../media/image183.png"/><Relationship Id="rId7" Type="http://schemas.openxmlformats.org/officeDocument/2006/relationships/image" Target="../media/image148.png"/><Relationship Id="rId2" Type="http://schemas.openxmlformats.org/officeDocument/2006/relationships/notesSlide" Target="../notesSlides/notesSlide74.xml"/><Relationship Id="rId16" Type="http://schemas.openxmlformats.org/officeDocument/2006/relationships/image" Target="../media/image157.svg"/><Relationship Id="rId20" Type="http://schemas.openxmlformats.org/officeDocument/2006/relationships/image" Target="../media/image161.svg"/><Relationship Id="rId29" Type="http://schemas.openxmlformats.org/officeDocument/2006/relationships/image" Target="../media/image170.svg"/><Relationship Id="rId41" Type="http://schemas.openxmlformats.org/officeDocument/2006/relationships/image" Target="../media/image182.svg"/><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2.png"/><Relationship Id="rId24" Type="http://schemas.openxmlformats.org/officeDocument/2006/relationships/image" Target="../media/image165.svg"/><Relationship Id="rId32" Type="http://schemas.openxmlformats.org/officeDocument/2006/relationships/image" Target="../media/image173.png"/><Relationship Id="rId37" Type="http://schemas.openxmlformats.org/officeDocument/2006/relationships/image" Target="../media/image178.svg"/><Relationship Id="rId40" Type="http://schemas.openxmlformats.org/officeDocument/2006/relationships/image" Target="../media/image181.png"/><Relationship Id="rId5" Type="http://schemas.openxmlformats.org/officeDocument/2006/relationships/image" Target="../media/image146.png"/><Relationship Id="rId15" Type="http://schemas.openxmlformats.org/officeDocument/2006/relationships/image" Target="../media/image156.png"/><Relationship Id="rId23" Type="http://schemas.openxmlformats.org/officeDocument/2006/relationships/image" Target="../media/image164.png"/><Relationship Id="rId28" Type="http://schemas.openxmlformats.org/officeDocument/2006/relationships/image" Target="../media/image169.png"/><Relationship Id="rId36" Type="http://schemas.openxmlformats.org/officeDocument/2006/relationships/image" Target="../media/image177.png"/><Relationship Id="rId10" Type="http://schemas.openxmlformats.org/officeDocument/2006/relationships/image" Target="../media/image151.svg"/><Relationship Id="rId19" Type="http://schemas.openxmlformats.org/officeDocument/2006/relationships/image" Target="../media/image160.png"/><Relationship Id="rId31" Type="http://schemas.openxmlformats.org/officeDocument/2006/relationships/image" Target="../media/image172.sv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svg"/><Relationship Id="rId22" Type="http://schemas.openxmlformats.org/officeDocument/2006/relationships/image" Target="../media/image163.svg"/><Relationship Id="rId27" Type="http://schemas.openxmlformats.org/officeDocument/2006/relationships/image" Target="../media/image168.png"/><Relationship Id="rId30" Type="http://schemas.openxmlformats.org/officeDocument/2006/relationships/image" Target="../media/image171.png"/><Relationship Id="rId35" Type="http://schemas.openxmlformats.org/officeDocument/2006/relationships/image" Target="../media/image176.svg"/><Relationship Id="rId43" Type="http://schemas.openxmlformats.org/officeDocument/2006/relationships/image" Target="../media/image184.svg"/><Relationship Id="rId8" Type="http://schemas.openxmlformats.org/officeDocument/2006/relationships/image" Target="../media/image149.svg"/><Relationship Id="rId3" Type="http://schemas.openxmlformats.org/officeDocument/2006/relationships/image" Target="../media/image144.png"/><Relationship Id="rId12" Type="http://schemas.openxmlformats.org/officeDocument/2006/relationships/image" Target="../media/image153.svg"/><Relationship Id="rId17" Type="http://schemas.openxmlformats.org/officeDocument/2006/relationships/image" Target="../media/image158.png"/><Relationship Id="rId25" Type="http://schemas.openxmlformats.org/officeDocument/2006/relationships/image" Target="../media/image166.png"/><Relationship Id="rId33" Type="http://schemas.openxmlformats.org/officeDocument/2006/relationships/image" Target="../media/image174.svg"/><Relationship Id="rId38" Type="http://schemas.openxmlformats.org/officeDocument/2006/relationships/image" Target="../media/image179.png"/></Relationships>
</file>

<file path=ppt/slides/_rels/slide89.xml.rels><?xml version="1.0" encoding="UTF-8" standalone="yes"?>
<Relationships xmlns="http://schemas.openxmlformats.org/package/2006/relationships"><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88.svg"/><Relationship Id="rId5" Type="http://schemas.openxmlformats.org/officeDocument/2006/relationships/image" Target="../media/image187.png"/><Relationship Id="rId4" Type="http://schemas.openxmlformats.org/officeDocument/2006/relationships/image" Target="../media/image186.svg"/></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pdf/1911.09052.pdf" TargetMode="External"/><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92.xml.rels><?xml version="1.0" encoding="UTF-8" standalone="yes"?>
<Relationships xmlns="http://schemas.openxmlformats.org/package/2006/relationships"><Relationship Id="rId3" Type="http://schemas.openxmlformats.org/officeDocument/2006/relationships/hyperlink" Target="https://www.microsoft.com/en-us/research/people/dwork/" TargetMode="External"/><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hyperlink" Target="http://download.microsoft.com/download/D/1/F/D1F0DFF5-8BA9-4BDF-8924-7816932F6825/Differential_Privacy_for_Everyone.pdf"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hyperlink" Target="https://www.microsoft.com/en-us/research/publication/differential-privacy/" TargetMode="External"/><Relationship Id="rId5" Type="http://schemas.openxmlformats.org/officeDocument/2006/relationships/hyperlink" Target="https://www.microsoft.com/en-us/research/people/dwork/" TargetMode="External"/><Relationship Id="rId4" Type="http://schemas.openxmlformats.org/officeDocument/2006/relationships/image" Target="../media/image193.png"/></Relationships>
</file>

<file path=ppt/slides/_rels/slide94.xml.rels><?xml version="1.0" encoding="UTF-8" standalone="yes"?>
<Relationships xmlns="http://schemas.openxmlformats.org/package/2006/relationships"><Relationship Id="rId3" Type="http://schemas.openxmlformats.org/officeDocument/2006/relationships/hyperlink" Target="https://www.microsoft.com/en-us/research/publication/collecting-telemetry-data-privately/"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hyperlink" Target="https://www.microsoft.com/en-us/research/group/msai/articles/assistive-ai-makes-replying-easier-2/" TargetMode="External"/><Relationship Id="rId7" Type="http://schemas.openxmlformats.org/officeDocument/2006/relationships/image" Target="../media/image195.sv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94.png"/><Relationship Id="rId5" Type="http://schemas.openxmlformats.org/officeDocument/2006/relationships/hyperlink" Target="https://www.census.gov/" TargetMode="External"/><Relationship Id="rId4" Type="http://schemas.openxmlformats.org/officeDocument/2006/relationships/hyperlink" Target="https://arxiv.org/abs/2002.05839" TargetMode="External"/><Relationship Id="rId9" Type="http://schemas.openxmlformats.org/officeDocument/2006/relationships/image" Target="../media/image197.svg"/></Relationships>
</file>

<file path=ppt/slides/_rels/slide96.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3" Type="http://schemas.openxmlformats.org/officeDocument/2006/relationships/hyperlink" Target="https://www.linkedin.com/pulse/microsoft-harvards-institute-quantitative-social-science-john-kahan/" TargetMode="External"/><Relationship Id="rId7" Type="http://schemas.openxmlformats.org/officeDocument/2006/relationships/hyperlink" Target="https://opendifferentialprivacy.github.io/" TargetMode="External"/><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98.tiff"/><Relationship Id="rId5" Type="http://schemas.openxmlformats.org/officeDocument/2006/relationships/hyperlink" Target="http://seas.harvard.edu/" TargetMode="External"/><Relationship Id="rId4" Type="http://schemas.openxmlformats.org/officeDocument/2006/relationships/hyperlink" Target="https://iq.harvard.edu/" TargetMode="External"/><Relationship Id="rId9" Type="http://schemas.openxmlformats.org/officeDocument/2006/relationships/image" Target="../media/image199.png"/></Relationships>
</file>

<file path=ppt/slides/_rels/slide97.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194.pn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hyperlink" Target="https://github.com/opendifferentialprivacy" TargetMode="External"/><Relationship Id="rId2" Type="http://schemas.openxmlformats.org/officeDocument/2006/relationships/notesSlide" Target="../notesSlides/notesSlide83.xml"/><Relationship Id="rId1" Type="http://schemas.openxmlformats.org/officeDocument/2006/relationships/slideLayout" Target="../slideLayouts/slideLayout11.xml"/><Relationship Id="rId6" Type="http://schemas.openxmlformats.org/officeDocument/2006/relationships/image" Target="../media/image203.svg"/><Relationship Id="rId11" Type="http://schemas.openxmlformats.org/officeDocument/2006/relationships/hyperlink" Target="https://opendifferentialprivacy.github.io/" TargetMode="External"/><Relationship Id="rId5" Type="http://schemas.openxmlformats.org/officeDocument/2006/relationships/image" Target="../media/image202.png"/><Relationship Id="rId15" Type="http://schemas.openxmlformats.org/officeDocument/2006/relationships/image" Target="../media/image199.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195.svg"/></Relationships>
</file>

<file path=ppt/slides/_rels/slide98.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hyperlink" Target="https://github.com/opendifferentialprivacy/whitenoise-core" TargetMode="External"/><Relationship Id="rId7" Type="http://schemas.openxmlformats.org/officeDocument/2006/relationships/hyperlink" Target="https://github.com/opendifferentialprivacy" TargetMode="External"/><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hyperlink" Target="https://opendifferentialprivacy.github.io/" TargetMode="External"/><Relationship Id="rId5" Type="http://schemas.openxmlformats.org/officeDocument/2006/relationships/hyperlink" Target="https://github.com/opendifferentialprivacy/whitenoise-samples" TargetMode="External"/><Relationship Id="rId4" Type="http://schemas.openxmlformats.org/officeDocument/2006/relationships/hyperlink" Target="https://github.com/opendifferentialprivacy/whitenoise-system" TargetMode="External"/><Relationship Id="rId9" Type="http://schemas.openxmlformats.org/officeDocument/2006/relationships/image" Target="../media/image208.png"/></Relationships>
</file>

<file path=ppt/slides/_rels/slide99.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hyperlink" Target="http://privacytools.seas.harvard.edu/" TargetMode="External"/><Relationship Id="rId7" Type="http://schemas.openxmlformats.org/officeDocument/2006/relationships/image" Target="../media/image209.png"/><Relationship Id="rId2" Type="http://schemas.openxmlformats.org/officeDocument/2006/relationships/hyperlink" Target="https://www.iq.harvard.edu/news/harvards-iqss-announces-major-collaboration-microsoft" TargetMode="External"/><Relationship Id="rId1" Type="http://schemas.openxmlformats.org/officeDocument/2006/relationships/slideLayout" Target="../slideLayouts/slideLayout4.xml"/><Relationship Id="rId6" Type="http://schemas.openxmlformats.org/officeDocument/2006/relationships/hyperlink" Target="https://iq.harvard.edu/" TargetMode="External"/><Relationship Id="rId5" Type="http://schemas.openxmlformats.org/officeDocument/2006/relationships/hyperlink" Target="http://seas.harvard.edu/" TargetMode="External"/><Relationship Id="rId10" Type="http://schemas.openxmlformats.org/officeDocument/2006/relationships/hyperlink" Target="https://projects.iq.harvard.edu/opendp" TargetMode="External"/><Relationship Id="rId4" Type="http://schemas.openxmlformats.org/officeDocument/2006/relationships/hyperlink" Target="https://www.iq.harvard.edu/privacy-insights" TargetMode="External"/><Relationship Id="rId9" Type="http://schemas.openxmlformats.org/officeDocument/2006/relationships/image" Target="../media/image2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dirty="0">
                <a:solidFill>
                  <a:srgbClr val="00B0F0"/>
                </a:solidFill>
                <a:latin typeface="+mn-lt"/>
                <a:cs typeface="Segoe UI" panose="020B0502040204020203" pitchFamily="34" charset="0"/>
              </a:rPr>
              <a:t>Workshop</a:t>
            </a:r>
            <a:br>
              <a:rPr lang="en-US" sz="2400" spc="-51" dirty="0">
                <a:gradFill>
                  <a:gsLst>
                    <a:gs pos="62564">
                      <a:srgbClr val="FFFFFF"/>
                    </a:gs>
                    <a:gs pos="55000">
                      <a:srgbClr val="FFFFFF"/>
                    </a:gs>
                  </a:gsLst>
                  <a:lin ang="5400000" scaled="0"/>
                </a:gradFill>
                <a:latin typeface="+mn-lt"/>
                <a:cs typeface="Segoe UI" panose="020B0502040204020203" pitchFamily="34" charset="0"/>
              </a:rPr>
            </a:br>
            <a:r>
              <a:rPr lang="en-US" sz="3200" b="1" spc="-51" dirty="0">
                <a:solidFill>
                  <a:srgbClr val="00B0F0"/>
                </a:solidFill>
                <a:latin typeface="Segoe UI Semibold"/>
                <a:cs typeface="Segoe UI" panose="020B0502040204020203" pitchFamily="34" charset="0"/>
              </a:rPr>
              <a:t>Data in use Protection Compass</a:t>
            </a:r>
            <a:br>
              <a:rPr lang="en-US" sz="3200" b="1" spc="-51" dirty="0">
                <a:solidFill>
                  <a:srgbClr val="00B0F0"/>
                </a:solidFill>
                <a:latin typeface="Segoe UI Semibold"/>
                <a:cs typeface="Segoe UI" panose="020B0502040204020203" pitchFamily="34" charset="0"/>
              </a:rPr>
            </a:br>
            <a:r>
              <a:rPr lang="en-US" sz="2400" spc="-51" dirty="0">
                <a:solidFill>
                  <a:srgbClr val="00B0F0"/>
                </a:solidFill>
                <a:latin typeface="Segoe UI" panose="020B0502040204020203" pitchFamily="34" charset="0"/>
                <a:cs typeface="Segoe UI" panose="020B0502040204020203" pitchFamily="34" charset="0"/>
              </a:rPr>
              <a:t>Keep the cape in the Cloud and on the Edge</a:t>
            </a:r>
            <a:endParaRPr lang="en-US" sz="4400" dirty="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753291"/>
            <a:ext cx="11887200" cy="10710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Common Track</a:t>
            </a:r>
          </a:p>
          <a:p>
            <a:r>
              <a:rPr lang="en-US" sz="2800" spc="-51" dirty="0">
                <a:gradFill>
                  <a:gsLst>
                    <a:gs pos="62564">
                      <a:srgbClr val="FFFFFF"/>
                    </a:gs>
                    <a:gs pos="55000">
                      <a:srgbClr val="FFFFFF"/>
                    </a:gs>
                  </a:gsLst>
                  <a:lin ang="5400000" scaled="0"/>
                </a:gradFill>
                <a:latin typeface="Segoe UI" panose="020B0502040204020203" pitchFamily="34" charset="0"/>
                <a:cs typeface="Segoe UI" panose="020B0502040204020203" pitchFamily="34" charset="0"/>
              </a:rPr>
              <a:t>An overview of the applications, state-of-the-art, and related investments </a:t>
            </a:r>
            <a:endParaRPr lang="en-US" sz="40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96811A5-6838-4857-8686-A494C0236C1F}"/>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June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A2E-572C-42B4-9840-4C1BF4B05660}"/>
              </a:ext>
            </a:extLst>
          </p:cNvPr>
          <p:cNvSpPr>
            <a:spLocks noGrp="1"/>
          </p:cNvSpPr>
          <p:nvPr>
            <p:ph type="title"/>
          </p:nvPr>
        </p:nvSpPr>
        <p:spPr/>
        <p:txBody>
          <a:bodyPr/>
          <a:lstStyle/>
          <a:p>
            <a:r>
              <a:rPr lang="en-US" dirty="0"/>
              <a:t>Importing HSM-protected keys to Key </a:t>
            </a:r>
            <a:r>
              <a:rPr lang="fr-FR" dirty="0"/>
              <a:t>Vault </a:t>
            </a:r>
            <a:endParaRPr lang="en-US" dirty="0"/>
          </a:p>
        </p:txBody>
      </p:sp>
      <p:sp>
        <p:nvSpPr>
          <p:cNvPr id="3" name="Espace réservé du contenu 2">
            <a:extLst>
              <a:ext uri="{FF2B5EF4-FFF2-40B4-BE49-F238E27FC236}">
                <a16:creationId xmlns:a16="http://schemas.microsoft.com/office/drawing/2014/main" id="{CF1BD75D-CD16-45A4-92B1-9CDC0A0A941F}"/>
              </a:ext>
            </a:extLst>
          </p:cNvPr>
          <p:cNvSpPr>
            <a:spLocks noGrp="1"/>
          </p:cNvSpPr>
          <p:nvPr>
            <p:ph idx="1"/>
          </p:nvPr>
        </p:nvSpPr>
        <p:spPr>
          <a:xfrm>
            <a:off x="452461" y="1212849"/>
            <a:ext cx="11531551" cy="2369880"/>
          </a:xfrm>
        </p:spPr>
        <p:txBody>
          <a:bodyPr/>
          <a:lstStyle/>
          <a:p>
            <a:pPr marL="0" indent="0">
              <a:buNone/>
            </a:pPr>
            <a:r>
              <a:rPr lang="en-US" dirty="0">
                <a:hlinkClick r:id="rId3"/>
              </a:rPr>
              <a:t>Import HSM-protected keys to Key Vault (preview)</a:t>
            </a:r>
            <a:endParaRPr lang="en-US" dirty="0"/>
          </a:p>
          <a:p>
            <a:endParaRPr lang="en-US" dirty="0"/>
          </a:p>
          <a:p>
            <a:endParaRPr lang="en-US" dirty="0"/>
          </a:p>
        </p:txBody>
      </p:sp>
      <p:pic>
        <p:nvPicPr>
          <p:cNvPr id="4" name="Image 3">
            <a:extLst>
              <a:ext uri="{FF2B5EF4-FFF2-40B4-BE49-F238E27FC236}">
                <a16:creationId xmlns:a16="http://schemas.microsoft.com/office/drawing/2014/main" id="{A275DCD5-DA04-4EF3-BB17-5785D3017AF0}"/>
              </a:ext>
            </a:extLst>
          </p:cNvPr>
          <p:cNvPicPr>
            <a:picLocks noChangeAspect="1"/>
          </p:cNvPicPr>
          <p:nvPr/>
        </p:nvPicPr>
        <p:blipFill>
          <a:blip r:embed="rId4"/>
          <a:stretch>
            <a:fillRect/>
          </a:stretch>
        </p:blipFill>
        <p:spPr>
          <a:xfrm>
            <a:off x="579437" y="1761513"/>
            <a:ext cx="8168764" cy="2171443"/>
          </a:xfrm>
          <a:prstGeom prst="rect">
            <a:avLst/>
          </a:prstGeom>
        </p:spPr>
      </p:pic>
      <p:sp>
        <p:nvSpPr>
          <p:cNvPr id="5" name="Rectangle 4">
            <a:extLst>
              <a:ext uri="{FF2B5EF4-FFF2-40B4-BE49-F238E27FC236}">
                <a16:creationId xmlns:a16="http://schemas.microsoft.com/office/drawing/2014/main" id="{FE1621FC-E196-4903-9F22-D89AF99C01A4}"/>
              </a:ext>
            </a:extLst>
          </p:cNvPr>
          <p:cNvSpPr/>
          <p:nvPr/>
        </p:nvSpPr>
        <p:spPr bwMode="auto">
          <a:xfrm>
            <a:off x="8146979" y="2843789"/>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Gemalto</a:t>
            </a:r>
          </a:p>
        </p:txBody>
      </p:sp>
      <p:pic>
        <p:nvPicPr>
          <p:cNvPr id="6" name="Image 5">
            <a:extLst>
              <a:ext uri="{FF2B5EF4-FFF2-40B4-BE49-F238E27FC236}">
                <a16:creationId xmlns:a16="http://schemas.microsoft.com/office/drawing/2014/main" id="{DF59792B-D155-45DE-B479-0D915CF0C06C}"/>
              </a:ext>
            </a:extLst>
          </p:cNvPr>
          <p:cNvPicPr>
            <a:picLocks noChangeAspect="1"/>
          </p:cNvPicPr>
          <p:nvPr/>
        </p:nvPicPr>
        <p:blipFill>
          <a:blip r:embed="rId5"/>
          <a:stretch>
            <a:fillRect/>
          </a:stretch>
        </p:blipFill>
        <p:spPr>
          <a:xfrm>
            <a:off x="579437" y="4868862"/>
            <a:ext cx="8145113" cy="1201086"/>
          </a:xfrm>
          <a:prstGeom prst="rect">
            <a:avLst/>
          </a:prstGeom>
        </p:spPr>
      </p:pic>
      <p:sp>
        <p:nvSpPr>
          <p:cNvPr id="8" name="Rectangle 7">
            <a:extLst>
              <a:ext uri="{FF2B5EF4-FFF2-40B4-BE49-F238E27FC236}">
                <a16:creationId xmlns:a16="http://schemas.microsoft.com/office/drawing/2014/main" id="{61C4C40D-1129-4515-8FF2-57F45E5BA8FB}"/>
              </a:ext>
            </a:extLst>
          </p:cNvPr>
          <p:cNvSpPr/>
          <p:nvPr/>
        </p:nvSpPr>
        <p:spPr bwMode="auto">
          <a:xfrm>
            <a:off x="8146978" y="5037977"/>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Thales</a:t>
            </a:r>
          </a:p>
        </p:txBody>
      </p:sp>
      <p:sp>
        <p:nvSpPr>
          <p:cNvPr id="11" name="Espace réservé du contenu 2">
            <a:extLst>
              <a:ext uri="{FF2B5EF4-FFF2-40B4-BE49-F238E27FC236}">
                <a16:creationId xmlns:a16="http://schemas.microsoft.com/office/drawing/2014/main" id="{11D5CFE9-F2B8-4822-B6B3-C4CAC457D7D1}"/>
              </a:ext>
            </a:extLst>
          </p:cNvPr>
          <p:cNvSpPr txBox="1">
            <a:spLocks/>
          </p:cNvSpPr>
          <p:nvPr/>
        </p:nvSpPr>
        <p:spPr>
          <a:xfrm>
            <a:off x="579437" y="4183062"/>
            <a:ext cx="11531551" cy="2369880"/>
          </a:xfrm>
          <a:prstGeom prst="rect">
            <a:avLst/>
          </a:prstGeom>
        </p:spPr>
        <p:txBody>
          <a:bodyPr vert="horz" wrap="square" lIns="0" tIns="93260" rIns="149217" bIns="93260" rtlCol="0">
            <a:norm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90000"/>
              </a:lnSpc>
              <a:spcBef>
                <a:spcPct val="20000"/>
              </a:spcBef>
            </a:pPr>
            <a:r>
              <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hlinkClick r:id="rId6"/>
              </a:rPr>
              <a:t>Import HSM-protected keys for Key Vault (legacy)</a:t>
            </a: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defTabSz="932742">
              <a:lnSpc>
                <a:spcPct val="90000"/>
              </a:lnSpc>
              <a:spcBef>
                <a:spcPct val="20000"/>
              </a:spcBef>
            </a:pP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sz="1836" dirty="0"/>
          </a:p>
        </p:txBody>
      </p:sp>
    </p:spTree>
    <p:extLst>
      <p:ext uri="{BB962C8B-B14F-4D97-AF65-F5344CB8AC3E}">
        <p14:creationId xmlns:p14="http://schemas.microsoft.com/office/powerpoint/2010/main" val="42029339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6" name="Text Placeholder 5">
            <a:extLst>
              <a:ext uri="{FF2B5EF4-FFF2-40B4-BE49-F238E27FC236}">
                <a16:creationId xmlns:a16="http://schemas.microsoft.com/office/drawing/2014/main" id="{2991F7AE-A62F-4667-9181-350082A9F113}"/>
              </a:ext>
            </a:extLst>
          </p:cNvPr>
          <p:cNvSpPr>
            <a:spLocks noGrp="1"/>
          </p:cNvSpPr>
          <p:nvPr>
            <p:ph type="body" sz="quarter" idx="10"/>
          </p:nvPr>
        </p:nvSpPr>
        <p:spPr>
          <a:xfrm>
            <a:off x="274638" y="1212850"/>
            <a:ext cx="11887200" cy="3754874"/>
          </a:xfrm>
        </p:spPr>
        <p:txBody>
          <a:bodyPr/>
          <a:lstStyle/>
          <a:p>
            <a:r>
              <a:rPr lang="en-US" dirty="0"/>
              <a:t>Differential Privacy: series of lecture form Cynthia </a:t>
            </a:r>
            <a:r>
              <a:rPr lang="en-US" dirty="0" err="1"/>
              <a:t>Dwork</a:t>
            </a:r>
            <a:r>
              <a:rPr lang="en-US" dirty="0"/>
              <a:t> (Microsoft Research)</a:t>
            </a:r>
          </a:p>
          <a:p>
            <a:pPr lvl="1"/>
            <a:r>
              <a:rPr lang="en-US" dirty="0">
                <a:hlinkClick r:id="rId3"/>
              </a:rPr>
              <a:t>Lecture 1</a:t>
            </a:r>
            <a:r>
              <a:rPr lang="en-US" dirty="0"/>
              <a:t>, </a:t>
            </a:r>
            <a:r>
              <a:rPr lang="en-US" dirty="0">
                <a:hlinkClick r:id="rId4"/>
              </a:rPr>
              <a:t>Lecture 2</a:t>
            </a:r>
            <a:r>
              <a:rPr lang="en-US" dirty="0"/>
              <a:t>, </a:t>
            </a:r>
            <a:r>
              <a:rPr lang="en-US" dirty="0">
                <a:hlinkClick r:id="rId5"/>
              </a:rPr>
              <a:t>Lecture 3</a:t>
            </a:r>
            <a:r>
              <a:rPr lang="en-US" dirty="0"/>
              <a:t>, and </a:t>
            </a:r>
            <a:r>
              <a:rPr lang="en-US" dirty="0">
                <a:hlinkClick r:id="rId6"/>
              </a:rPr>
              <a:t>Lecture 4</a:t>
            </a:r>
            <a:endParaRPr lang="en-US" dirty="0"/>
          </a:p>
          <a:p>
            <a:pPr>
              <a:spcBef>
                <a:spcPts val="1200"/>
              </a:spcBef>
            </a:pPr>
            <a:r>
              <a:rPr lang="en-US" dirty="0"/>
              <a:t>WhiteNoise project:</a:t>
            </a:r>
          </a:p>
          <a:p>
            <a:pPr lvl="1"/>
            <a:r>
              <a:rPr lang="en-US" dirty="0">
                <a:solidFill>
                  <a:srgbClr val="171717"/>
                </a:solidFill>
                <a:latin typeface="Segoe UI" panose="020B0502040204020203" pitchFamily="34" charset="0"/>
              </a:rPr>
              <a:t>Introducing WhiteNoise: the new differential privacy platform from Microsoft and Harvard’s </a:t>
            </a:r>
            <a:r>
              <a:rPr lang="en-US" dirty="0" err="1">
                <a:solidFill>
                  <a:srgbClr val="171717"/>
                </a:solidFill>
                <a:latin typeface="Segoe UI" panose="020B0502040204020203" pitchFamily="34" charset="0"/>
              </a:rPr>
              <a:t>OpenDP</a:t>
            </a:r>
            <a:endParaRPr lang="en-US" dirty="0">
              <a:solidFill>
                <a:srgbClr val="171717"/>
              </a:solidFill>
              <a:latin typeface="Segoe UI" panose="020B0502040204020203" pitchFamily="34" charset="0"/>
            </a:endParaRPr>
          </a:p>
          <a:p>
            <a:pPr lvl="1"/>
            <a:r>
              <a:rPr lang="fr-FR" dirty="0">
                <a:hlinkClick r:id="rId7"/>
              </a:rPr>
              <a:t>https://cloudblogs.microsoft.com/opensource/2020/05/19/new-differential-privacy-platform-microsoft-harvard-opendp/</a:t>
            </a:r>
            <a:r>
              <a:rPr lang="fr-FR" dirty="0"/>
              <a:t>  </a:t>
            </a:r>
            <a:endParaRPr lang="en-US" dirty="0"/>
          </a:p>
          <a:p>
            <a:pPr lvl="1">
              <a:spcBef>
                <a:spcPts val="1200"/>
              </a:spcBef>
            </a:pPr>
            <a:r>
              <a:rPr lang="en-US" dirty="0">
                <a:solidFill>
                  <a:srgbClr val="171717"/>
                </a:solidFill>
                <a:latin typeface="Segoe UI" panose="020B0502040204020203" pitchFamily="34" charset="0"/>
              </a:rPr>
              <a:t>Preserve data privacy by using differential privacy and the WhiteNoise package</a:t>
            </a:r>
          </a:p>
          <a:p>
            <a:pPr lvl="1"/>
            <a:r>
              <a:rPr lang="en-US" dirty="0">
                <a:hlinkClick r:id="rId8"/>
              </a:rPr>
              <a:t>https://docs.microsoft.com/azure/machine-learning/concept-differential-privacy</a:t>
            </a:r>
            <a:endParaRPr lang="en-US" dirty="0"/>
          </a:p>
          <a:p>
            <a:pPr lvl="1">
              <a:spcBef>
                <a:spcPts val="1200"/>
              </a:spcBef>
            </a:pPr>
            <a:r>
              <a:rPr lang="en-US" dirty="0">
                <a:solidFill>
                  <a:srgbClr val="171717"/>
                </a:solidFill>
                <a:latin typeface="Segoe UI" panose="020B0502040204020203" pitchFamily="34" charset="0"/>
              </a:rPr>
              <a:t>Use differential privacy in Azure Machine Learning</a:t>
            </a:r>
            <a:endParaRPr lang="en-US" dirty="0">
              <a:hlinkClick r:id="rId9"/>
            </a:endParaRPr>
          </a:p>
          <a:p>
            <a:pPr lvl="1"/>
            <a:r>
              <a:rPr lang="en-US" dirty="0">
                <a:hlinkClick r:id="rId9"/>
              </a:rPr>
              <a:t>https://docs.microsoft.com/azure/machine-learning/how-to-differential-privacy</a:t>
            </a:r>
            <a:endParaRPr lang="en-US" dirty="0"/>
          </a:p>
          <a:p>
            <a:pPr lvl="1">
              <a:spcBef>
                <a:spcPts val="1200"/>
              </a:spcBef>
            </a:pPr>
            <a:r>
              <a:rPr lang="en-US" dirty="0">
                <a:solidFill>
                  <a:srgbClr val="171717"/>
                </a:solidFill>
                <a:latin typeface="Segoe UI" panose="020B0502040204020203" pitchFamily="34" charset="0"/>
              </a:rPr>
              <a:t>WhiteNoise: A Platform for Differential Privacy</a:t>
            </a:r>
            <a:endParaRPr lang="en-US" dirty="0"/>
          </a:p>
          <a:p>
            <a:pPr lvl="1"/>
            <a:r>
              <a:rPr lang="en-US" dirty="0">
                <a:hlinkClick r:id="rId10"/>
              </a:rPr>
              <a:t>Https://aka.ms/WhiteNoiseWhitePaper</a:t>
            </a:r>
            <a:endParaRPr lang="en-US" dirty="0"/>
          </a:p>
        </p:txBody>
      </p:sp>
    </p:spTree>
    <p:extLst>
      <p:ext uri="{BB962C8B-B14F-4D97-AF65-F5344CB8AC3E}">
        <p14:creationId xmlns:p14="http://schemas.microsoft.com/office/powerpoint/2010/main" val="41217699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quick conclusion of this Common Talk</a:t>
            </a:r>
          </a:p>
        </p:txBody>
      </p:sp>
      <p:graphicFrame>
        <p:nvGraphicFramePr>
          <p:cNvPr id="5" name="Google Shape;176;p38">
            <a:extLst>
              <a:ext uri="{FF2B5EF4-FFF2-40B4-BE49-F238E27FC236}">
                <a16:creationId xmlns:a16="http://schemas.microsoft.com/office/drawing/2014/main" id="{81F8954A-8375-4ED0-90C8-76BDF48224DB}"/>
              </a:ext>
            </a:extLst>
          </p:cNvPr>
          <p:cNvGraphicFramePr/>
          <p:nvPr>
            <p:extLst>
              <p:ext uri="{D42A27DB-BD31-4B8C-83A1-F6EECF244321}">
                <p14:modId xmlns:p14="http://schemas.microsoft.com/office/powerpoint/2010/main" val="1917499006"/>
              </p:ext>
            </p:extLst>
          </p:nvPr>
        </p:nvGraphicFramePr>
        <p:xfrm>
          <a:off x="884237" y="1897062"/>
          <a:ext cx="10287000" cy="4711802"/>
        </p:xfrm>
        <a:graphic>
          <a:graphicData uri="http://schemas.openxmlformats.org/drawingml/2006/table">
            <a:tbl>
              <a:tblPr firstRow="1" bandRow="1">
                <a:tableStyleId>{B301B821-A1FF-4177-AEE7-76D212191A09}</a:tableStyleId>
              </a:tblPr>
              <a:tblGrid>
                <a:gridCol w="1728879">
                  <a:extLst>
                    <a:ext uri="{9D8B030D-6E8A-4147-A177-3AD203B41FA5}">
                      <a16:colId xmlns:a16="http://schemas.microsoft.com/office/drawing/2014/main" val="20000"/>
                    </a:ext>
                  </a:extLst>
                </a:gridCol>
                <a:gridCol w="2852707">
                  <a:extLst>
                    <a:ext uri="{9D8B030D-6E8A-4147-A177-3AD203B41FA5}">
                      <a16:colId xmlns:a16="http://schemas.microsoft.com/office/drawing/2014/main" val="1083597627"/>
                    </a:ext>
                  </a:extLst>
                </a:gridCol>
                <a:gridCol w="2852707">
                  <a:extLst>
                    <a:ext uri="{9D8B030D-6E8A-4147-A177-3AD203B41FA5}">
                      <a16:colId xmlns:a16="http://schemas.microsoft.com/office/drawing/2014/main" val="20003"/>
                    </a:ext>
                  </a:extLst>
                </a:gridCol>
                <a:gridCol w="2852707">
                  <a:extLst>
                    <a:ext uri="{9D8B030D-6E8A-4147-A177-3AD203B41FA5}">
                      <a16:colId xmlns:a16="http://schemas.microsoft.com/office/drawing/2014/main" val="1529271542"/>
                    </a:ext>
                  </a:extLst>
                </a:gridCol>
              </a:tblGrid>
              <a:tr h="967660">
                <a:tc>
                  <a:txBody>
                    <a:bodyPr/>
                    <a:lstStyle/>
                    <a:p>
                      <a:pPr marL="0" lvl="0" indent="0" algn="ctr" rtl="0">
                        <a:spcBef>
                          <a:spcPts val="0"/>
                        </a:spcBef>
                        <a:spcAft>
                          <a:spcPts val="0"/>
                        </a:spcAft>
                        <a:buNone/>
                      </a:pPr>
                      <a:endParaRPr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US" b="0" dirty="0">
                          <a:latin typeface="Segoe UI Semibold" panose="020B0702040204020203" pitchFamily="34" charset="0"/>
                          <a:cs typeface="Segoe UI Semibold" panose="020B0702040204020203" pitchFamily="34" charset="0"/>
                        </a:rPr>
                        <a:t>Confidential Computing (CC) </a:t>
                      </a:r>
                    </a:p>
                    <a:p>
                      <a:pPr marL="0" lvl="0" indent="0" algn="ctr" rtl="0">
                        <a:spcBef>
                          <a:spcPts val="0"/>
                        </a:spcBef>
                        <a:spcAft>
                          <a:spcPts val="0"/>
                        </a:spcAft>
                        <a:buNone/>
                      </a:pPr>
                      <a:r>
                        <a:rPr lang="en-US" sz="1600" b="0" dirty="0">
                          <a:latin typeface="Segoe UI Semibold" panose="020B0702040204020203" pitchFamily="34" charset="0"/>
                          <a:cs typeface="Segoe UI Semibold" panose="020B0702040204020203" pitchFamily="34" charset="0"/>
                        </a:rPr>
                        <a:t>(w/ secure hardware)</a:t>
                      </a:r>
                      <a:endParaRPr sz="1600" b="0" dirty="0">
                        <a:latin typeface="Segoe UI Semibold" panose="020B0702040204020203" pitchFamily="34" charset="0"/>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Homomorphic Encryption (HE)</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Secure Multi-Party Computation (MPC)</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extLst>
                  <a:ext uri="{0D108BD9-81ED-4DB2-BD59-A6C34878D82A}">
                    <a16:rowId xmlns:a16="http://schemas.microsoft.com/office/drawing/2014/main" val="10000"/>
                  </a:ext>
                </a:extLst>
              </a:tr>
              <a:tr h="590989">
                <a:tc>
                  <a:txBody>
                    <a:bodyPr/>
                    <a:lstStyle/>
                    <a:p>
                      <a:pPr marL="0" lvl="0" indent="0" algn="ctr" rtl="0">
                        <a:spcBef>
                          <a:spcPts val="0"/>
                        </a:spcBef>
                        <a:spcAft>
                          <a:spcPts val="0"/>
                        </a:spcAft>
                        <a:buNone/>
                      </a:pPr>
                      <a:r>
                        <a:rPr lang="en" sz="1600" dirty="0"/>
                        <a:t>Performance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fr-FR" sz="1600" dirty="0"/>
                        <a:t>-</a:t>
                      </a:r>
                      <a:endParaRPr lang="fr-F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Compute-bound</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Network-bound</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1"/>
                  </a:ext>
                </a:extLst>
              </a:tr>
              <a:tr h="703745">
                <a:tc>
                  <a:txBody>
                    <a:bodyPr/>
                    <a:lstStyle/>
                    <a:p>
                      <a:pPr marL="0" lvl="0" indent="0" algn="ctr" rtl="0">
                        <a:spcBef>
                          <a:spcPts val="0"/>
                        </a:spcBef>
                        <a:spcAft>
                          <a:spcPts val="0"/>
                        </a:spcAft>
                        <a:buNone/>
                      </a:pPr>
                      <a:r>
                        <a:rPr lang="en" sz="1600" dirty="0"/>
                        <a:t>Privacy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Trusted Hardware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 / Non-collusion</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2"/>
                  </a:ext>
                </a:extLst>
              </a:tr>
              <a:tr h="703745">
                <a:tc>
                  <a:txBody>
                    <a:bodyPr/>
                    <a:lstStyle/>
                    <a:p>
                      <a:pPr marL="0" lvl="0" indent="0" algn="ctr" rtl="0">
                        <a:spcBef>
                          <a:spcPts val="0"/>
                        </a:spcBef>
                        <a:spcAft>
                          <a:spcPts val="0"/>
                        </a:spcAft>
                        <a:buNone/>
                      </a:pPr>
                      <a:r>
                        <a:rPr lang="en" sz="1600" dirty="0"/>
                        <a:t>Non-interactive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solidFill>
                          <a:srgbClr val="38761D"/>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980000"/>
                          </a:solidFill>
                        </a:rPr>
                        <a:t>✘</a:t>
                      </a:r>
                      <a:endParaRPr sz="1600" dirty="0">
                        <a:solidFill>
                          <a:srgbClr val="98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3"/>
                  </a:ext>
                </a:extLst>
              </a:tr>
              <a:tr h="703745">
                <a:tc>
                  <a:txBody>
                    <a:bodyPr/>
                    <a:lstStyle/>
                    <a:p>
                      <a:pPr marL="0" lvl="0" indent="0" algn="ctr" rtl="0">
                        <a:spcBef>
                          <a:spcPts val="0"/>
                        </a:spcBef>
                        <a:spcAft>
                          <a:spcPts val="0"/>
                        </a:spcAft>
                        <a:buNone/>
                      </a:pPr>
                      <a:r>
                        <a:rPr lang="en" sz="1600" dirty="0"/>
                        <a:t>Cryptographic security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solidFill>
                            <a:srgbClr val="980000"/>
                          </a:solidFill>
                        </a:rPr>
                        <a:t>✘</a:t>
                      </a:r>
                      <a:endParaRPr sz="1600" dirty="0">
                        <a:solidFill>
                          <a:srgbClr val="980000"/>
                        </a:solidFill>
                      </a:endParaRPr>
                    </a:p>
                    <a:p>
                      <a:pPr marL="0" lvl="0" indent="0" algn="ctr" rtl="0">
                        <a:spcBef>
                          <a:spcPts val="0"/>
                        </a:spcBef>
                        <a:spcAft>
                          <a:spcPts val="0"/>
                        </a:spcAft>
                        <a:buNone/>
                      </a:pPr>
                      <a:r>
                        <a:rPr lang="en" sz="1600" dirty="0"/>
                        <a:t>(known attacks)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4"/>
                  </a:ext>
                </a:extLst>
              </a:tr>
              <a:tr h="1034248">
                <a:tc>
                  <a:txBody>
                    <a:bodyPr/>
                    <a:lstStyle/>
                    <a:p>
                      <a:pPr marL="0" lvl="0" indent="0" algn="ctr" rtl="0">
                        <a:spcBef>
                          <a:spcPts val="0"/>
                        </a:spcBef>
                        <a:spcAft>
                          <a:spcPts val="0"/>
                        </a:spcAft>
                        <a:buNone/>
                      </a:pPr>
                      <a:r>
                        <a:rPr lang="fr-FR" sz="1600" dirty="0"/>
                        <a:t>Pros &amp; Cons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Different Security Model</a:t>
                      </a:r>
                    </a:p>
                    <a:p>
                      <a:pPr algn="ctr"/>
                      <a:r>
                        <a:rPr lang="en-US" sz="1600" dirty="0">
                          <a:solidFill>
                            <a:srgbClr val="C00000"/>
                          </a:solidFill>
                        </a:rPr>
                        <a:t>Side-Channel Attacks</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600" dirty="0">
                          <a:solidFill>
                            <a:srgbClr val="C00000"/>
                          </a:solidFill>
                        </a:rPr>
                        <a:t>High Computation Overhead</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High Communication</a:t>
                      </a:r>
                    </a:p>
                    <a:p>
                      <a:pPr algn="ctr"/>
                      <a:r>
                        <a:rPr lang="en-US" sz="1600" dirty="0">
                          <a:solidFill>
                            <a:srgbClr val="C00000"/>
                          </a:solidFill>
                        </a:rPr>
                        <a:t>High Number of Interactions </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3183441735"/>
                  </a:ext>
                </a:extLst>
              </a:tr>
            </a:tbl>
          </a:graphicData>
        </a:graphic>
      </p:graphicFrame>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(mitigation) technologies’ topics</a:t>
            </a:r>
          </a:p>
        </p:txBody>
      </p:sp>
    </p:spTree>
    <p:extLst>
      <p:ext uri="{BB962C8B-B14F-4D97-AF65-F5344CB8AC3E}">
        <p14:creationId xmlns:p14="http://schemas.microsoft.com/office/powerpoint/2010/main" val="26172576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conclusion of this Common Talk</a:t>
            </a:r>
          </a:p>
        </p:txBody>
      </p:sp>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849463"/>
          </a:xfrm>
        </p:spPr>
        <p:txBody>
          <a:bodyPr/>
          <a:lstStyle/>
          <a:p>
            <a:r>
              <a:rPr lang="en-US" dirty="0"/>
              <a:t>A review and comparison of our three main technologies’ topics, see also the wrap-up of the workshop for additional considerations</a:t>
            </a:r>
          </a:p>
        </p:txBody>
      </p:sp>
      <p:grpSp>
        <p:nvGrpSpPr>
          <p:cNvPr id="33" name="Group 32">
            <a:extLst>
              <a:ext uri="{FF2B5EF4-FFF2-40B4-BE49-F238E27FC236}">
                <a16:creationId xmlns:a16="http://schemas.microsoft.com/office/drawing/2014/main" id="{C167BAC7-6E68-4669-9283-242D7AD0C565}"/>
              </a:ext>
            </a:extLst>
          </p:cNvPr>
          <p:cNvGrpSpPr/>
          <p:nvPr/>
        </p:nvGrpSpPr>
        <p:grpSpPr>
          <a:xfrm>
            <a:off x="628060" y="2311880"/>
            <a:ext cx="11092666" cy="3499332"/>
            <a:chOff x="290430" y="2345243"/>
            <a:chExt cx="11092666" cy="3499332"/>
          </a:xfrm>
        </p:grpSpPr>
        <p:grpSp>
          <p:nvGrpSpPr>
            <p:cNvPr id="4" name="Group 3">
              <a:extLst>
                <a:ext uri="{FF2B5EF4-FFF2-40B4-BE49-F238E27FC236}">
                  <a16:creationId xmlns:a16="http://schemas.microsoft.com/office/drawing/2014/main" id="{97E5A8C3-F4E2-4DC6-9DE1-E80F68D716C9}"/>
                </a:ext>
              </a:extLst>
            </p:cNvPr>
            <p:cNvGrpSpPr/>
            <p:nvPr/>
          </p:nvGrpSpPr>
          <p:grpSpPr>
            <a:xfrm>
              <a:off x="8035601" y="2345243"/>
              <a:ext cx="3347495" cy="3499332"/>
              <a:chOff x="668073" y="2245674"/>
              <a:chExt cx="3347495" cy="3499332"/>
            </a:xfrm>
          </p:grpSpPr>
          <p:sp>
            <p:nvSpPr>
              <p:cNvPr id="6" name="TextBox 5">
                <a:extLst>
                  <a:ext uri="{FF2B5EF4-FFF2-40B4-BE49-F238E27FC236}">
                    <a16:creationId xmlns:a16="http://schemas.microsoft.com/office/drawing/2014/main" id="{3E3B02E2-2996-4372-89D9-A50544BA0710}"/>
                  </a:ext>
                </a:extLst>
              </p:cNvPr>
              <p:cNvSpPr txBox="1"/>
              <p:nvPr/>
            </p:nvSpPr>
            <p:spPr>
              <a:xfrm>
                <a:off x="950573" y="2245674"/>
                <a:ext cx="2505814" cy="707886"/>
              </a:xfrm>
              <a:prstGeom prst="rect">
                <a:avLst/>
              </a:prstGeom>
              <a:noFill/>
            </p:spPr>
            <p:txBody>
              <a:bodyPr wrap="none" rtlCol="0">
                <a:spAutoFit/>
              </a:bodyPr>
              <a:lstStyle/>
              <a:p>
                <a:pPr algn="ctr"/>
                <a:r>
                  <a:rPr lang="en-US" sz="2000" dirty="0">
                    <a:latin typeface="Segoe UI Semibold" panose="020B0702040204020203" pitchFamily="34" charset="0"/>
                    <a:cs typeface="Segoe UI Semibold" panose="020B0702040204020203" pitchFamily="34" charset="0"/>
                  </a:rPr>
                  <a:t>Secure Multi Party </a:t>
                </a:r>
              </a:p>
              <a:p>
                <a:pPr algn="ctr"/>
                <a:r>
                  <a:rPr lang="en-US" sz="2000" dirty="0">
                    <a:latin typeface="Segoe UI Semibold" panose="020B0702040204020203" pitchFamily="34" charset="0"/>
                    <a:cs typeface="Segoe UI Semibold" panose="020B0702040204020203" pitchFamily="34" charset="0"/>
                  </a:rPr>
                  <a:t>Computation (MPC)</a:t>
                </a:r>
              </a:p>
            </p:txBody>
          </p:sp>
          <p:sp>
            <p:nvSpPr>
              <p:cNvPr id="9" name="Oval 8">
                <a:extLst>
                  <a:ext uri="{FF2B5EF4-FFF2-40B4-BE49-F238E27FC236}">
                    <a16:creationId xmlns:a16="http://schemas.microsoft.com/office/drawing/2014/main" id="{6986B23E-B7A8-444E-B072-1D071B3F63C4}"/>
                  </a:ext>
                </a:extLst>
              </p:cNvPr>
              <p:cNvSpPr/>
              <p:nvPr/>
            </p:nvSpPr>
            <p:spPr>
              <a:xfrm>
                <a:off x="2239040" y="469423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CAF7CD5B-CF97-484B-B2E0-E54B7FAF72BA}"/>
                  </a:ext>
                </a:extLst>
              </p:cNvPr>
              <p:cNvCxnSpPr>
                <a:cxnSpLocks/>
                <a:stCxn id="9" idx="0"/>
              </p:cNvCxnSpPr>
              <p:nvPr/>
            </p:nvCxnSpPr>
            <p:spPr>
              <a:xfrm flipH="1" flipV="1">
                <a:off x="2340639" y="4049074"/>
                <a:ext cx="5081" cy="6451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A645BED-90B0-4E88-BB98-12BB78ABCB9C}"/>
                  </a:ext>
                </a:extLst>
              </p:cNvPr>
              <p:cNvCxnSpPr>
                <a:cxnSpLocks/>
                <a:stCxn id="9" idx="6"/>
              </p:cNvCxnSpPr>
              <p:nvPr/>
            </p:nvCxnSpPr>
            <p:spPr>
              <a:xfrm>
                <a:off x="2452400" y="4800914"/>
                <a:ext cx="594360" cy="3657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21F5E3ED-6C5B-4A39-B93D-2D942E37F09F}"/>
                  </a:ext>
                </a:extLst>
              </p:cNvPr>
              <p:cNvCxnSpPr>
                <a:cxnSpLocks/>
                <a:stCxn id="9" idx="2"/>
                <a:endCxn id="15" idx="0"/>
              </p:cNvCxnSpPr>
              <p:nvPr/>
            </p:nvCxnSpPr>
            <p:spPr>
              <a:xfrm flipH="1">
                <a:off x="1447293" y="4800914"/>
                <a:ext cx="791747" cy="57476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9998DFD-CEB5-44EB-AA25-D87F8582D215}"/>
                  </a:ext>
                </a:extLst>
              </p:cNvPr>
              <p:cNvSpPr txBox="1"/>
              <p:nvPr/>
            </p:nvSpPr>
            <p:spPr>
              <a:xfrm>
                <a:off x="1871601" y="365143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14" name="TextBox 13">
                <a:extLst>
                  <a:ext uri="{FF2B5EF4-FFF2-40B4-BE49-F238E27FC236}">
                    <a16:creationId xmlns:a16="http://schemas.microsoft.com/office/drawing/2014/main" id="{ECB59386-20B2-4F3D-9F65-1902EEA3D599}"/>
                  </a:ext>
                </a:extLst>
              </p:cNvPr>
              <p:cNvSpPr txBox="1"/>
              <p:nvPr/>
            </p:nvSpPr>
            <p:spPr>
              <a:xfrm>
                <a:off x="2545101" y="51311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15" name="TextBox 14">
                <a:extLst>
                  <a:ext uri="{FF2B5EF4-FFF2-40B4-BE49-F238E27FC236}">
                    <a16:creationId xmlns:a16="http://schemas.microsoft.com/office/drawing/2014/main" id="{F53737C3-C67B-4111-A40A-B40D3B08BE4E}"/>
                  </a:ext>
                </a:extLst>
              </p:cNvPr>
              <p:cNvSpPr txBox="1"/>
              <p:nvPr/>
            </p:nvSpPr>
            <p:spPr>
              <a:xfrm>
                <a:off x="668073" y="537567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grpSp>
        <p:grpSp>
          <p:nvGrpSpPr>
            <p:cNvPr id="32" name="Group 31">
              <a:extLst>
                <a:ext uri="{FF2B5EF4-FFF2-40B4-BE49-F238E27FC236}">
                  <a16:creationId xmlns:a16="http://schemas.microsoft.com/office/drawing/2014/main" id="{A9EEF784-7E8B-4CB8-BB93-A689421DF411}"/>
                </a:ext>
              </a:extLst>
            </p:cNvPr>
            <p:cNvGrpSpPr/>
            <p:nvPr/>
          </p:nvGrpSpPr>
          <p:grpSpPr>
            <a:xfrm>
              <a:off x="290430" y="2345243"/>
              <a:ext cx="7106775" cy="3420952"/>
              <a:chOff x="4233158" y="2246068"/>
              <a:chExt cx="7106775" cy="3420952"/>
            </a:xfrm>
          </p:grpSpPr>
          <p:sp>
            <p:nvSpPr>
              <p:cNvPr id="8" name="TextBox 7">
                <a:extLst>
                  <a:ext uri="{FF2B5EF4-FFF2-40B4-BE49-F238E27FC236}">
                    <a16:creationId xmlns:a16="http://schemas.microsoft.com/office/drawing/2014/main" id="{A38055D5-C350-4DC7-96F0-1E835D536139}"/>
                  </a:ext>
                </a:extLst>
              </p:cNvPr>
              <p:cNvSpPr txBox="1"/>
              <p:nvPr/>
            </p:nvSpPr>
            <p:spPr>
              <a:xfrm>
                <a:off x="4233158" y="2253540"/>
                <a:ext cx="3540615" cy="677108"/>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Confidential Computing (CC)</a:t>
                </a:r>
              </a:p>
              <a:p>
                <a:pPr algn="ctr"/>
                <a:r>
                  <a:rPr lang="en-US" dirty="0">
                    <a:latin typeface="Segoe UI Semibold" panose="020B0702040204020203" pitchFamily="34" charset="0"/>
                    <a:cs typeface="Segoe UI Semibold" panose="020B0702040204020203" pitchFamily="34" charset="0"/>
                  </a:rPr>
                  <a:t>w/ hardware enclaves</a:t>
                </a:r>
              </a:p>
            </p:txBody>
          </p:sp>
          <p:sp>
            <p:nvSpPr>
              <p:cNvPr id="16" name="Oval 15">
                <a:extLst>
                  <a:ext uri="{FF2B5EF4-FFF2-40B4-BE49-F238E27FC236}">
                    <a16:creationId xmlns:a16="http://schemas.microsoft.com/office/drawing/2014/main" id="{A4CC0FA3-EB8C-4E94-8DB8-502BF3244A5E}"/>
                  </a:ext>
                </a:extLst>
              </p:cNvPr>
              <p:cNvSpPr/>
              <p:nvPr/>
            </p:nvSpPr>
            <p:spPr>
              <a:xfrm>
                <a:off x="5993160" y="469931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F773F88A-2CEB-4342-9D59-F374FABEB3D6}"/>
                  </a:ext>
                </a:extLst>
              </p:cNvPr>
              <p:cNvCxnSpPr>
                <a:cxnSpLocks/>
                <a:stCxn id="16" idx="0"/>
              </p:cNvCxnSpPr>
              <p:nvPr/>
            </p:nvCxnSpPr>
            <p:spPr>
              <a:xfrm flipV="1">
                <a:off x="6099840" y="4287834"/>
                <a:ext cx="0" cy="41148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67C99A0-D734-45A4-B488-4CF823938511}"/>
                  </a:ext>
                </a:extLst>
              </p:cNvPr>
              <p:cNvCxnSpPr>
                <a:cxnSpLocks/>
                <a:stCxn id="16" idx="6"/>
              </p:cNvCxnSpPr>
              <p:nvPr/>
            </p:nvCxnSpPr>
            <p:spPr>
              <a:xfrm>
                <a:off x="6206520" y="4805994"/>
                <a:ext cx="944880" cy="56968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264F7B9-532D-4902-8C5D-1BB16A372BB6}"/>
                  </a:ext>
                </a:extLst>
              </p:cNvPr>
              <p:cNvCxnSpPr>
                <a:cxnSpLocks/>
                <a:stCxn id="16" idx="2"/>
              </p:cNvCxnSpPr>
              <p:nvPr/>
            </p:nvCxnSpPr>
            <p:spPr>
              <a:xfrm flipH="1">
                <a:off x="5398800" y="4805994"/>
                <a:ext cx="594360" cy="42672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C52ECF7-D81E-4CB3-B2AF-9A1F95F2B62E}"/>
                  </a:ext>
                </a:extLst>
              </p:cNvPr>
              <p:cNvSpPr txBox="1"/>
              <p:nvPr/>
            </p:nvSpPr>
            <p:spPr>
              <a:xfrm>
                <a:off x="5625721" y="394607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1" name="TextBox 20">
                <a:extLst>
                  <a:ext uri="{FF2B5EF4-FFF2-40B4-BE49-F238E27FC236}">
                    <a16:creationId xmlns:a16="http://schemas.microsoft.com/office/drawing/2014/main" id="{58134E3A-9B09-4F87-9239-5D8C9A110D39}"/>
                  </a:ext>
                </a:extLst>
              </p:cNvPr>
              <p:cNvSpPr txBox="1"/>
              <p:nvPr/>
            </p:nvSpPr>
            <p:spPr>
              <a:xfrm>
                <a:off x="6360181" y="5297688"/>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22" name="TextBox 21">
                <a:extLst>
                  <a:ext uri="{FF2B5EF4-FFF2-40B4-BE49-F238E27FC236}">
                    <a16:creationId xmlns:a16="http://schemas.microsoft.com/office/drawing/2014/main" id="{4367ADFD-1FD9-4B1B-88C5-15B51185B416}"/>
                  </a:ext>
                </a:extLst>
              </p:cNvPr>
              <p:cNvSpPr txBox="1"/>
              <p:nvPr/>
            </p:nvSpPr>
            <p:spPr>
              <a:xfrm>
                <a:off x="4422193" y="516231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23" name="TextBox 22">
                <a:extLst>
                  <a:ext uri="{FF2B5EF4-FFF2-40B4-BE49-F238E27FC236}">
                    <a16:creationId xmlns:a16="http://schemas.microsoft.com/office/drawing/2014/main" id="{94ACC708-617B-4C58-8C30-4F703D79339C}"/>
                  </a:ext>
                </a:extLst>
              </p:cNvPr>
              <p:cNvSpPr txBox="1"/>
              <p:nvPr/>
            </p:nvSpPr>
            <p:spPr>
              <a:xfrm>
                <a:off x="8139377" y="2246068"/>
                <a:ext cx="3200556" cy="707886"/>
              </a:xfrm>
              <a:prstGeom prst="rect">
                <a:avLst/>
              </a:prstGeom>
              <a:noFill/>
            </p:spPr>
            <p:txBody>
              <a:bodyPr wrap="none" rtlCol="0">
                <a:spAutoFit/>
              </a:bodyPr>
              <a:lstStyle/>
              <a:p>
                <a:r>
                  <a:rPr lang="en-US" sz="2000" dirty="0">
                    <a:latin typeface="Segoe UI Semibold" panose="020B0702040204020203" pitchFamily="34" charset="0"/>
                    <a:cs typeface="Segoe UI Semibold" panose="020B0702040204020203" pitchFamily="34" charset="0"/>
                  </a:rPr>
                  <a:t>Homomorphic Encryption</a:t>
                </a:r>
              </a:p>
              <a:p>
                <a:pPr algn="ctr"/>
                <a:r>
                  <a:rPr lang="en-US" sz="2000" dirty="0">
                    <a:latin typeface="Segoe UI Semibold" panose="020B0702040204020203" pitchFamily="34" charset="0"/>
                    <a:cs typeface="Segoe UI Semibold" panose="020B0702040204020203" pitchFamily="34" charset="0"/>
                  </a:rPr>
                  <a:t>(HE)</a:t>
                </a:r>
              </a:p>
            </p:txBody>
          </p:sp>
          <p:cxnSp>
            <p:nvCxnSpPr>
              <p:cNvPr id="24" name="Straight Arrow Connector 23">
                <a:extLst>
                  <a:ext uri="{FF2B5EF4-FFF2-40B4-BE49-F238E27FC236}">
                    <a16:creationId xmlns:a16="http://schemas.microsoft.com/office/drawing/2014/main" id="{69AAAE29-1AA9-4D71-B630-11744ACAA840}"/>
                  </a:ext>
                </a:extLst>
              </p:cNvPr>
              <p:cNvCxnSpPr>
                <a:stCxn id="31" idx="0"/>
              </p:cNvCxnSpPr>
              <p:nvPr/>
            </p:nvCxnSpPr>
            <p:spPr>
              <a:xfrm flipH="1" flipV="1">
                <a:off x="9735744" y="3874966"/>
                <a:ext cx="5080" cy="95504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BF476C8-EC74-4E85-B72F-A84146A9231B}"/>
                  </a:ext>
                </a:extLst>
              </p:cNvPr>
              <p:cNvCxnSpPr>
                <a:cxnSpLocks/>
              </p:cNvCxnSpPr>
              <p:nvPr/>
            </p:nvCxnSpPr>
            <p:spPr>
              <a:xfrm>
                <a:off x="9847504" y="4967166"/>
                <a:ext cx="386993" cy="254004"/>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8631314-3452-432A-A1C5-CAB89AD92CC6}"/>
                  </a:ext>
                </a:extLst>
              </p:cNvPr>
              <p:cNvCxnSpPr>
                <a:cxnSpLocks/>
              </p:cNvCxnSpPr>
              <p:nvPr/>
            </p:nvCxnSpPr>
            <p:spPr>
              <a:xfrm>
                <a:off x="9825991" y="4959388"/>
                <a:ext cx="621614" cy="393268"/>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AFEE0BE-776F-4F7D-B523-BD27400DD5FB}"/>
                  </a:ext>
                </a:extLst>
              </p:cNvPr>
              <p:cNvCxnSpPr>
                <a:cxnSpLocks/>
                <a:stCxn id="31" idx="2"/>
              </p:cNvCxnSpPr>
              <p:nvPr/>
            </p:nvCxnSpPr>
            <p:spPr>
              <a:xfrm flipH="1">
                <a:off x="9039784" y="4936686"/>
                <a:ext cx="594360" cy="29464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FDB4A9D-BD64-4C98-B2B2-E8E30F9A06F5}"/>
                  </a:ext>
                </a:extLst>
              </p:cNvPr>
              <p:cNvSpPr txBox="1"/>
              <p:nvPr/>
            </p:nvSpPr>
            <p:spPr>
              <a:xfrm>
                <a:off x="9266705" y="354498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9" name="TextBox 28">
                <a:extLst>
                  <a:ext uri="{FF2B5EF4-FFF2-40B4-BE49-F238E27FC236}">
                    <a16:creationId xmlns:a16="http://schemas.microsoft.com/office/drawing/2014/main" id="{F9DC4B02-DC72-4098-AF32-5B7509A97683}"/>
                  </a:ext>
                </a:extLst>
              </p:cNvPr>
              <p:cNvSpPr txBox="1"/>
              <p:nvPr/>
            </p:nvSpPr>
            <p:spPr>
              <a:xfrm>
                <a:off x="9865284" y="52245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30" name="TextBox 29">
                <a:extLst>
                  <a:ext uri="{FF2B5EF4-FFF2-40B4-BE49-F238E27FC236}">
                    <a16:creationId xmlns:a16="http://schemas.microsoft.com/office/drawing/2014/main" id="{D72584DC-39B6-4C25-90E8-09093F608A3E}"/>
                  </a:ext>
                </a:extLst>
              </p:cNvPr>
              <p:cNvSpPr txBox="1"/>
              <p:nvPr/>
            </p:nvSpPr>
            <p:spPr>
              <a:xfrm>
                <a:off x="8139377" y="5231326"/>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31" name="Oval 30">
                <a:extLst>
                  <a:ext uri="{FF2B5EF4-FFF2-40B4-BE49-F238E27FC236}">
                    <a16:creationId xmlns:a16="http://schemas.microsoft.com/office/drawing/2014/main" id="{65F53D47-1271-4675-9D3D-E7D59BF8644A}"/>
                  </a:ext>
                </a:extLst>
              </p:cNvPr>
              <p:cNvSpPr/>
              <p:nvPr/>
            </p:nvSpPr>
            <p:spPr>
              <a:xfrm>
                <a:off x="9634144" y="4830006"/>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73862155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8800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262" name="Rectangle 261">
            <a:extLst>
              <a:ext uri="{FF2B5EF4-FFF2-40B4-BE49-F238E27FC236}">
                <a16:creationId xmlns:a16="http://schemas.microsoft.com/office/drawing/2014/main" id="{FBF0E927-7926-44F8-8B49-DEF02C721E48}"/>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263" name="Rectangle 262">
            <a:extLst>
              <a:ext uri="{FF2B5EF4-FFF2-40B4-BE49-F238E27FC236}">
                <a16:creationId xmlns:a16="http://schemas.microsoft.com/office/drawing/2014/main" id="{AA695ECC-BCFD-45E6-AF3C-831446160A68}"/>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264" name="Group 263">
            <a:extLst>
              <a:ext uri="{FF2B5EF4-FFF2-40B4-BE49-F238E27FC236}">
                <a16:creationId xmlns:a16="http://schemas.microsoft.com/office/drawing/2014/main" id="{1C229739-0F3E-4700-9E11-D56B00A797E2}"/>
              </a:ext>
            </a:extLst>
          </p:cNvPr>
          <p:cNvGrpSpPr/>
          <p:nvPr/>
        </p:nvGrpSpPr>
        <p:grpSpPr>
          <a:xfrm>
            <a:off x="512485" y="5393093"/>
            <a:ext cx="668631" cy="310109"/>
            <a:chOff x="4799902" y="2538784"/>
            <a:chExt cx="3223641" cy="1575159"/>
          </a:xfrm>
        </p:grpSpPr>
        <p:pic>
          <p:nvPicPr>
            <p:cNvPr id="265" name="Picture 264" descr="A close up of a logo&#10;&#10;Description automatically generated">
              <a:extLst>
                <a:ext uri="{FF2B5EF4-FFF2-40B4-BE49-F238E27FC236}">
                  <a16:creationId xmlns:a16="http://schemas.microsoft.com/office/drawing/2014/main" id="{B6284E41-F6BD-43E2-8E50-7EEF8730A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267" name="Picture 266" descr="A close up of a logo&#10;&#10;Description automatically generated">
              <a:extLst>
                <a:ext uri="{FF2B5EF4-FFF2-40B4-BE49-F238E27FC236}">
                  <a16:creationId xmlns:a16="http://schemas.microsoft.com/office/drawing/2014/main" id="{EB0DF718-AE92-4304-99CB-35EBDC96A5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2" name="Object 1" hidden="1">
                        <a:extLst>
                          <a:ext uri="{C183D7F6-B498-43B3-948B-1728B52AA6E4}">
                            <adec:decorative xmlns:adec="http://schemas.microsoft.com/office/drawing/2017/decorative" val="1"/>
                          </a:ext>
                        </a:extLst>
                      </p:cNvPr>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a:xfrm>
            <a:off x="601652" y="466732"/>
            <a:ext cx="11236276" cy="564947"/>
          </a:xfrm>
        </p:spPr>
        <p:txBody>
          <a:bodyPr/>
          <a:lstStyle/>
          <a:p>
            <a:r>
              <a:rPr lang="en-IN"/>
              <a:t>Encryption in transit</a:t>
            </a:r>
          </a:p>
        </p:txBody>
      </p:sp>
      <p:sp>
        <p:nvSpPr>
          <p:cNvPr id="28" name="Rectangle 27">
            <a:extLst>
              <a:ext uri="{FF2B5EF4-FFF2-40B4-BE49-F238E27FC236}">
                <a16:creationId xmlns:a16="http://schemas.microsoft.com/office/drawing/2014/main" id="{8C707E38-A4FF-4E02-82D6-8CE2953C3F05}"/>
              </a:ext>
            </a:extLst>
          </p:cNvPr>
          <p:cNvSpPr/>
          <p:nvPr/>
        </p:nvSpPr>
        <p:spPr bwMode="auto">
          <a:xfrm>
            <a:off x="592036" y="1459063"/>
            <a:ext cx="6059339" cy="135224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most communication between Azure datacenters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transactions through Azure Portal using HTTPS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Supports FIPS 140-2</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2214B48-4CED-4F6B-9658-A8AA2CD99AB3}"/>
              </a:ext>
            </a:extLst>
          </p:cNvPr>
          <p:cNvSpPr/>
          <p:nvPr/>
        </p:nvSpPr>
        <p:spPr bwMode="auto">
          <a:xfrm>
            <a:off x="603335" y="2926886"/>
            <a:ext cx="6059339" cy="1800472"/>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Customer</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Can choose HTTPS for REST</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API (recommended) </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Configures HTTPS endpoints for application running in 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traffic between Web client </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and server by implementing TLS on IIS</a:t>
            </a:r>
          </a:p>
        </p:txBody>
      </p:sp>
      <p:pic>
        <p:nvPicPr>
          <p:cNvPr id="30" name="Image 7">
            <a:extLst>
              <a:ext uri="{FF2B5EF4-FFF2-40B4-BE49-F238E27FC236}">
                <a16:creationId xmlns:a16="http://schemas.microsoft.com/office/drawing/2014/main" id="{B3845A74-B175-44F7-93F7-44EF1F96B857}"/>
              </a:ext>
            </a:extLst>
          </p:cNvPr>
          <p:cNvPicPr>
            <a:picLocks noChangeAspect="1"/>
          </p:cNvPicPr>
          <p:nvPr/>
        </p:nvPicPr>
        <p:blipFill>
          <a:blip r:embed="rId7"/>
          <a:stretch>
            <a:fillRect/>
          </a:stretch>
        </p:blipFill>
        <p:spPr>
          <a:xfrm>
            <a:off x="6896711" y="2926886"/>
            <a:ext cx="5264561" cy="3016626"/>
          </a:xfrm>
          <a:prstGeom prst="rect">
            <a:avLst/>
          </a:prstGeom>
        </p:spPr>
      </p:pic>
    </p:spTree>
    <p:extLst>
      <p:ext uri="{BB962C8B-B14F-4D97-AF65-F5344CB8AC3E}">
        <p14:creationId xmlns:p14="http://schemas.microsoft.com/office/powerpoint/2010/main" val="21881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D084-18EB-414E-A3D7-24CED0DA70D0}"/>
              </a:ext>
            </a:extLst>
          </p:cNvPr>
          <p:cNvSpPr>
            <a:spLocks noGrp="1"/>
          </p:cNvSpPr>
          <p:nvPr>
            <p:ph type="title"/>
          </p:nvPr>
        </p:nvSpPr>
        <p:spPr/>
        <p:txBody>
          <a:bodyPr/>
          <a:lstStyle/>
          <a:p>
            <a:r>
              <a:rPr lang="en-US" dirty="0"/>
              <a:t>Why do we need to also protect “data in use”?</a:t>
            </a:r>
          </a:p>
        </p:txBody>
      </p:sp>
      <p:sp>
        <p:nvSpPr>
          <p:cNvPr id="42" name="Cloud 41">
            <a:extLst>
              <a:ext uri="{FF2B5EF4-FFF2-40B4-BE49-F238E27FC236}">
                <a16:creationId xmlns:a16="http://schemas.microsoft.com/office/drawing/2014/main" id="{287AE8E1-7A86-4A08-AF7D-33113ED8D737}"/>
              </a:ext>
            </a:extLst>
          </p:cNvPr>
          <p:cNvSpPr/>
          <p:nvPr/>
        </p:nvSpPr>
        <p:spPr bwMode="auto">
          <a:xfrm>
            <a:off x="655637" y="1516062"/>
            <a:ext cx="4956444" cy="2828222"/>
          </a:xfrm>
          <a:prstGeom prst="cloud">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a:t>
            </a:r>
          </a:p>
        </p:txBody>
      </p:sp>
      <p:sp>
        <p:nvSpPr>
          <p:cNvPr id="43" name="Rectangle 42">
            <a:extLst>
              <a:ext uri="{FF2B5EF4-FFF2-40B4-BE49-F238E27FC236}">
                <a16:creationId xmlns:a16="http://schemas.microsoft.com/office/drawing/2014/main" id="{6CE1C5B2-A7BF-4793-AFCE-4E6AA097C659}"/>
              </a:ext>
            </a:extLst>
          </p:cNvPr>
          <p:cNvSpPr/>
          <p:nvPr/>
        </p:nvSpPr>
        <p:spPr>
          <a:xfrm>
            <a:off x="1202399" y="2903874"/>
            <a:ext cx="2704882" cy="8920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Operating system</a:t>
            </a:r>
          </a:p>
        </p:txBody>
      </p:sp>
      <p:sp>
        <p:nvSpPr>
          <p:cNvPr id="44" name="Rectangle 43">
            <a:extLst>
              <a:ext uri="{FF2B5EF4-FFF2-40B4-BE49-F238E27FC236}">
                <a16:creationId xmlns:a16="http://schemas.microsoft.com/office/drawing/2014/main" id="{46D707E3-FC37-4F7E-A391-9E76B1ADEBC5}"/>
              </a:ext>
            </a:extLst>
          </p:cNvPr>
          <p:cNvSpPr/>
          <p:nvPr/>
        </p:nvSpPr>
        <p:spPr>
          <a:xfrm>
            <a:off x="1202399" y="2170986"/>
            <a:ext cx="1321504" cy="6498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5" name="Rectangle 44">
            <a:extLst>
              <a:ext uri="{FF2B5EF4-FFF2-40B4-BE49-F238E27FC236}">
                <a16:creationId xmlns:a16="http://schemas.microsoft.com/office/drawing/2014/main" id="{F37571DB-5EA0-4A42-88D2-B781A41A2A73}"/>
              </a:ext>
            </a:extLst>
          </p:cNvPr>
          <p:cNvSpPr/>
          <p:nvPr/>
        </p:nvSpPr>
        <p:spPr>
          <a:xfrm>
            <a:off x="1202399" y="3878989"/>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Hypervisor</a:t>
            </a:r>
          </a:p>
        </p:txBody>
      </p:sp>
      <p:sp>
        <p:nvSpPr>
          <p:cNvPr id="46" name="Rectangle 45">
            <a:extLst>
              <a:ext uri="{FF2B5EF4-FFF2-40B4-BE49-F238E27FC236}">
                <a16:creationId xmlns:a16="http://schemas.microsoft.com/office/drawing/2014/main" id="{9F01DAB9-195F-4851-8F69-C499041796F7}"/>
              </a:ext>
            </a:extLst>
          </p:cNvPr>
          <p:cNvSpPr/>
          <p:nvPr/>
        </p:nvSpPr>
        <p:spPr>
          <a:xfrm>
            <a:off x="1202399" y="4510500"/>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CPU</a:t>
            </a:r>
          </a:p>
        </p:txBody>
      </p:sp>
      <p:sp>
        <p:nvSpPr>
          <p:cNvPr id="47" name="Rectangle 46">
            <a:extLst>
              <a:ext uri="{FF2B5EF4-FFF2-40B4-BE49-F238E27FC236}">
                <a16:creationId xmlns:a16="http://schemas.microsoft.com/office/drawing/2014/main" id="{C5BD6066-7B18-4E8E-BAC4-085B2956B205}"/>
              </a:ext>
            </a:extLst>
          </p:cNvPr>
          <p:cNvSpPr/>
          <p:nvPr/>
        </p:nvSpPr>
        <p:spPr>
          <a:xfrm>
            <a:off x="2611423" y="2170986"/>
            <a:ext cx="1295858" cy="64986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8" name="Rectangle 47">
            <a:extLst>
              <a:ext uri="{FF2B5EF4-FFF2-40B4-BE49-F238E27FC236}">
                <a16:creationId xmlns:a16="http://schemas.microsoft.com/office/drawing/2014/main" id="{0E8C5121-A9B4-4EE0-B0D1-4B5D846BFA34}"/>
              </a:ext>
            </a:extLst>
          </p:cNvPr>
          <p:cNvSpPr/>
          <p:nvPr/>
        </p:nvSpPr>
        <p:spPr>
          <a:xfrm>
            <a:off x="1202399" y="5160491"/>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Host</a:t>
            </a:r>
          </a:p>
        </p:txBody>
      </p:sp>
      <p:cxnSp>
        <p:nvCxnSpPr>
          <p:cNvPr id="49" name="Straight Arrow Connector 48">
            <a:extLst>
              <a:ext uri="{FF2B5EF4-FFF2-40B4-BE49-F238E27FC236}">
                <a16:creationId xmlns:a16="http://schemas.microsoft.com/office/drawing/2014/main" id="{1C922FC5-2AEC-4BAF-AC38-451C2FC70077}"/>
              </a:ext>
              <a:ext uri="{C183D7F6-B498-43B3-948B-1728B52AA6E4}">
                <adec:decorative xmlns:adec="http://schemas.microsoft.com/office/drawing/2017/decorative" val="1"/>
              </a:ext>
            </a:extLst>
          </p:cNvPr>
          <p:cNvCxnSpPr>
            <a:cxnSpLocks/>
          </p:cNvCxnSpPr>
          <p:nvPr/>
        </p:nvCxnSpPr>
        <p:spPr>
          <a:xfrm>
            <a:off x="2220619" y="2373539"/>
            <a:ext cx="668441" cy="0"/>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0" name="Straight Arrow Connector 49">
            <a:extLst>
              <a:ext uri="{FF2B5EF4-FFF2-40B4-BE49-F238E27FC236}">
                <a16:creationId xmlns:a16="http://schemas.microsoft.com/office/drawing/2014/main" id="{042AAF24-7079-48EA-A1DA-E5267A5769C6}"/>
              </a:ext>
              <a:ext uri="{C183D7F6-B498-43B3-948B-1728B52AA6E4}">
                <adec:decorative xmlns:adec="http://schemas.microsoft.com/office/drawing/2017/decorative" val="1"/>
              </a:ext>
            </a:extLst>
          </p:cNvPr>
          <p:cNvCxnSpPr>
            <a:cxnSpLocks/>
          </p:cNvCxnSpPr>
          <p:nvPr/>
        </p:nvCxnSpPr>
        <p:spPr>
          <a:xfrm flipV="1">
            <a:off x="2294089" y="2642988"/>
            <a:ext cx="594970" cy="511015"/>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1" name="Straight Arrow Connector 50">
            <a:extLst>
              <a:ext uri="{FF2B5EF4-FFF2-40B4-BE49-F238E27FC236}">
                <a16:creationId xmlns:a16="http://schemas.microsoft.com/office/drawing/2014/main" id="{F45E956E-5EC7-4DC7-A7B0-BF19091C8DA1}"/>
              </a:ext>
              <a:ext uri="{C183D7F6-B498-43B3-948B-1728B52AA6E4}">
                <adec:decorative xmlns:adec="http://schemas.microsoft.com/office/drawing/2017/decorative" val="1"/>
              </a:ext>
            </a:extLst>
          </p:cNvPr>
          <p:cNvCxnSpPr>
            <a:cxnSpLocks/>
          </p:cNvCxnSpPr>
          <p:nvPr/>
        </p:nvCxnSpPr>
        <p:spPr>
          <a:xfrm flipV="1">
            <a:off x="3791399" y="2642988"/>
            <a:ext cx="0" cy="1428754"/>
          </a:xfrm>
          <a:prstGeom prst="straightConnector1">
            <a:avLst/>
          </a:prstGeom>
          <a:noFill/>
          <a:ln w="17145" cap="flat" cmpd="sng" algn="ctr">
            <a:solidFill>
              <a:srgbClr val="0078D4">
                <a:alpha val="50000"/>
              </a:srgbClr>
            </a:solidFill>
            <a:prstDash val="solid"/>
            <a:headEnd type="none"/>
            <a:tailEnd type="triangle"/>
          </a:ln>
          <a:effectLst/>
        </p:spPr>
      </p:cxnSp>
      <p:sp>
        <p:nvSpPr>
          <p:cNvPr id="52" name="Rectangle 51">
            <a:extLst>
              <a:ext uri="{FF2B5EF4-FFF2-40B4-BE49-F238E27FC236}">
                <a16:creationId xmlns:a16="http://schemas.microsoft.com/office/drawing/2014/main" id="{DC440F69-3E14-4F63-88DB-2C9930B87525}"/>
              </a:ext>
              <a:ext uri="{C183D7F6-B498-43B3-948B-1728B52AA6E4}">
                <adec:decorative xmlns:adec="http://schemas.microsoft.com/office/drawing/2017/decorative" val="1"/>
              </a:ext>
            </a:extLst>
          </p:cNvPr>
          <p:cNvSpPr/>
          <p:nvPr/>
        </p:nvSpPr>
        <p:spPr>
          <a:xfrm>
            <a:off x="2469895" y="2042409"/>
            <a:ext cx="1552191" cy="953967"/>
          </a:xfrm>
          <a:prstGeom prst="rect">
            <a:avLst/>
          </a:prstGeom>
          <a:noFill/>
          <a:ln w="31750" cap="flat" cmpd="sng" algn="ctr">
            <a:solidFill>
              <a:srgbClr val="243A5E"/>
            </a:solidFill>
            <a:prstDash val="solid"/>
          </a:ln>
          <a:effectLst/>
        </p:spPr>
        <p:txBody>
          <a:bodyPr lIns="121882" tIns="60940" rIns="121882" bIns="60940"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16986812-7D77-48F0-9ED6-BD4A6548FDFB}"/>
              </a:ext>
              <a:ext uri="{C183D7F6-B498-43B3-948B-1728B52AA6E4}">
                <adec:decorative xmlns:adec="http://schemas.microsoft.com/office/drawing/2017/decorative" val="1"/>
              </a:ext>
            </a:extLst>
          </p:cNvPr>
          <p:cNvGrpSpPr/>
          <p:nvPr/>
        </p:nvGrpSpPr>
        <p:grpSpPr>
          <a:xfrm>
            <a:off x="4958988" y="1809905"/>
            <a:ext cx="6777658" cy="4043677"/>
            <a:chOff x="5095874" y="1658502"/>
            <a:chExt cx="6913564" cy="4124761"/>
          </a:xfrm>
        </p:grpSpPr>
        <p:sp>
          <p:nvSpPr>
            <p:cNvPr id="54" name="Rectangle 53">
              <a:extLst>
                <a:ext uri="{FF2B5EF4-FFF2-40B4-BE49-F238E27FC236}">
                  <a16:creationId xmlns:a16="http://schemas.microsoft.com/office/drawing/2014/main" id="{EBCA0DA1-9D23-4005-AB7D-8C4D816E99B9}"/>
                </a:ext>
              </a:extLst>
            </p:cNvPr>
            <p:cNvSpPr/>
            <p:nvPr/>
          </p:nvSpPr>
          <p:spPr bwMode="auto">
            <a:xfrm>
              <a:off x="5095874" y="1658502"/>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58570" tIns="358570" rIns="358570" bIns="358570" numCol="1" rtlCol="0" anchor="t" anchorCtr="0" compatLnSpc="1">
              <a:prstTxWarp prst="textNoShape">
                <a:avLst/>
              </a:prstTxWarp>
            </a:bodyPr>
            <a:lstStyle/>
            <a:p>
              <a:pPr marL="0" marR="0" lvl="0" indent="0" algn="ctr" defTabSz="914367" eaLnBrk="1" fontAlgn="auto" latinLnBrk="0" hangingPunct="1">
                <a:lnSpc>
                  <a:spcPts val="2353"/>
                </a:lnSpc>
                <a:spcBef>
                  <a:spcPts val="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906">
              <a:extLst>
                <a:ext uri="{FF2B5EF4-FFF2-40B4-BE49-F238E27FC236}">
                  <a16:creationId xmlns:a16="http://schemas.microsoft.com/office/drawing/2014/main" id="{CC9132C9-E14F-4763-9053-EB932A46CBD9}"/>
                </a:ext>
              </a:extLst>
            </p:cNvPr>
            <p:cNvSpPr>
              <a:spLocks noEditPoints="1"/>
            </p:cNvSpPr>
            <p:nvPr/>
          </p:nvSpPr>
          <p:spPr bwMode="auto">
            <a:xfrm>
              <a:off x="8209530" y="2876483"/>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91FC7426-A98F-459D-8F88-CF1FCC529334}"/>
                </a:ext>
              </a:extLst>
            </p:cNvPr>
            <p:cNvSpPr txBox="1"/>
            <p:nvPr/>
          </p:nvSpPr>
          <p:spPr>
            <a:xfrm>
              <a:off x="7802820" y="3538385"/>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 </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OS kernel</a:t>
              </a:r>
            </a:p>
          </p:txBody>
        </p:sp>
        <p:grpSp>
          <p:nvGrpSpPr>
            <p:cNvPr id="57" name="Group 56">
              <a:extLst>
                <a:ext uri="{FF2B5EF4-FFF2-40B4-BE49-F238E27FC236}">
                  <a16:creationId xmlns:a16="http://schemas.microsoft.com/office/drawing/2014/main" id="{A5A10E4C-B5A6-400A-BD93-E6A69D124A32}"/>
                </a:ext>
              </a:extLst>
            </p:cNvPr>
            <p:cNvGrpSpPr/>
            <p:nvPr/>
          </p:nvGrpSpPr>
          <p:grpSpPr>
            <a:xfrm>
              <a:off x="9734174" y="2866941"/>
              <a:ext cx="1280160" cy="998867"/>
              <a:chOff x="8724351" y="2841003"/>
              <a:chExt cx="1280160" cy="998867"/>
            </a:xfrm>
          </p:grpSpPr>
          <p:sp>
            <p:nvSpPr>
              <p:cNvPr id="78" name="TextBox 77">
                <a:extLst>
                  <a:ext uri="{FF2B5EF4-FFF2-40B4-BE49-F238E27FC236}">
                    <a16:creationId xmlns:a16="http://schemas.microsoft.com/office/drawing/2014/main" id="{D9CB533D-5B16-44CC-BE3D-F1B00A987F46}"/>
                  </a:ext>
                </a:extLst>
              </p:cNvPr>
              <p:cNvSpPr txBox="1"/>
              <p:nvPr/>
            </p:nvSpPr>
            <p:spPr>
              <a:xfrm>
                <a:off x="8724351" y="3620106"/>
                <a:ext cx="1280160" cy="21976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Hypervisor</a:t>
                </a:r>
              </a:p>
            </p:txBody>
          </p:sp>
          <p:pic>
            <p:nvPicPr>
              <p:cNvPr id="79" name="Picture 78">
                <a:extLst>
                  <a:ext uri="{FF2B5EF4-FFF2-40B4-BE49-F238E27FC236}">
                    <a16:creationId xmlns:a16="http://schemas.microsoft.com/office/drawing/2014/main" id="{426C22BC-CC6E-464C-A37C-09B835718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1061" y="2841003"/>
                <a:ext cx="466741" cy="466741"/>
              </a:xfrm>
              <a:prstGeom prst="rect">
                <a:avLst/>
              </a:prstGeom>
            </p:spPr>
          </p:pic>
        </p:grpSp>
        <p:grpSp>
          <p:nvGrpSpPr>
            <p:cNvPr id="58" name="Group 57">
              <a:extLst>
                <a:ext uri="{FF2B5EF4-FFF2-40B4-BE49-F238E27FC236}">
                  <a16:creationId xmlns:a16="http://schemas.microsoft.com/office/drawing/2014/main" id="{499F93A9-5AF0-435A-8FEA-F4859D18AA5B}"/>
                </a:ext>
              </a:extLst>
            </p:cNvPr>
            <p:cNvGrpSpPr/>
            <p:nvPr/>
          </p:nvGrpSpPr>
          <p:grpSpPr>
            <a:xfrm>
              <a:off x="5957132" y="4352059"/>
              <a:ext cx="5191048" cy="970705"/>
              <a:chOff x="6008599" y="4556604"/>
              <a:chExt cx="5191048" cy="970705"/>
            </a:xfrm>
          </p:grpSpPr>
          <p:grpSp>
            <p:nvGrpSpPr>
              <p:cNvPr id="63" name="Group 62">
                <a:extLst>
                  <a:ext uri="{FF2B5EF4-FFF2-40B4-BE49-F238E27FC236}">
                    <a16:creationId xmlns:a16="http://schemas.microsoft.com/office/drawing/2014/main" id="{F44A1BC7-8CD1-4CD7-829E-C5DF1DDAF7AE}"/>
                  </a:ext>
                </a:extLst>
              </p:cNvPr>
              <p:cNvGrpSpPr/>
              <p:nvPr/>
            </p:nvGrpSpPr>
            <p:grpSpPr>
              <a:xfrm>
                <a:off x="6008599" y="4556604"/>
                <a:ext cx="1280160" cy="970705"/>
                <a:chOff x="6130481" y="4480404"/>
                <a:chExt cx="1280160" cy="970705"/>
              </a:xfrm>
            </p:grpSpPr>
            <p:grpSp>
              <p:nvGrpSpPr>
                <p:cNvPr id="74" name="Group 73">
                  <a:extLst>
                    <a:ext uri="{FF2B5EF4-FFF2-40B4-BE49-F238E27FC236}">
                      <a16:creationId xmlns:a16="http://schemas.microsoft.com/office/drawing/2014/main" id="{F88336E1-2B26-4DE5-A5AB-3BB81EB9B052}"/>
                    </a:ext>
                  </a:extLst>
                </p:cNvPr>
                <p:cNvGrpSpPr/>
                <p:nvPr/>
              </p:nvGrpSpPr>
              <p:grpSpPr>
                <a:xfrm>
                  <a:off x="6595330" y="4480404"/>
                  <a:ext cx="350462" cy="434832"/>
                  <a:chOff x="1212201" y="2843248"/>
                  <a:chExt cx="494389" cy="613409"/>
                </a:xfrm>
              </p:grpSpPr>
              <p:sp>
                <p:nvSpPr>
                  <p:cNvPr id="76" name="Freeform 5">
                    <a:extLst>
                      <a:ext uri="{FF2B5EF4-FFF2-40B4-BE49-F238E27FC236}">
                        <a16:creationId xmlns:a16="http://schemas.microsoft.com/office/drawing/2014/main" id="{72DBF425-56F3-4748-945B-1502143BD716}"/>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7" name="Freeform 6">
                    <a:extLst>
                      <a:ext uri="{FF2B5EF4-FFF2-40B4-BE49-F238E27FC236}">
                        <a16:creationId xmlns:a16="http://schemas.microsoft.com/office/drawing/2014/main" id="{33F86C90-DAE5-4CA5-990C-98C9ED963EC8}"/>
                      </a:ext>
                    </a:extLst>
                  </p:cNvPr>
                  <p:cNvSpPr>
                    <a:spLocks/>
                  </p:cNvSpPr>
                  <p:nvPr/>
                </p:nvSpPr>
                <p:spPr bwMode="auto">
                  <a:xfrm>
                    <a:off x="1212201"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5" name="TextBox 74">
                  <a:extLst>
                    <a:ext uri="{FF2B5EF4-FFF2-40B4-BE49-F238E27FC236}">
                      <a16:creationId xmlns:a16="http://schemas.microsoft.com/office/drawing/2014/main" id="{B5EEEE3C-66A5-4CB2-AD94-6978498DF20B}"/>
                    </a:ext>
                  </a:extLst>
                </p:cNvPr>
                <p:cNvSpPr txBox="1"/>
                <p:nvPr/>
              </p:nvSpPr>
              <p:spPr>
                <a:xfrm>
                  <a:off x="6130481" y="5011582"/>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VM</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4" name="Group 63">
                <a:extLst>
                  <a:ext uri="{FF2B5EF4-FFF2-40B4-BE49-F238E27FC236}">
                    <a16:creationId xmlns:a16="http://schemas.microsoft.com/office/drawing/2014/main" id="{F8780F67-EEE8-483C-B075-C2DDF599C7ED}"/>
                  </a:ext>
                </a:extLst>
              </p:cNvPr>
              <p:cNvGrpSpPr/>
              <p:nvPr/>
            </p:nvGrpSpPr>
            <p:grpSpPr>
              <a:xfrm>
                <a:off x="7939953" y="4556604"/>
                <a:ext cx="1280160" cy="970705"/>
                <a:chOff x="7794462" y="4556604"/>
                <a:chExt cx="1280160" cy="970705"/>
              </a:xfrm>
            </p:grpSpPr>
            <p:grpSp>
              <p:nvGrpSpPr>
                <p:cNvPr id="70" name="Group 69">
                  <a:extLst>
                    <a:ext uri="{FF2B5EF4-FFF2-40B4-BE49-F238E27FC236}">
                      <a16:creationId xmlns:a16="http://schemas.microsoft.com/office/drawing/2014/main" id="{6B8508B0-8B3D-49C0-B519-97B473ECCCC7}"/>
                    </a:ext>
                  </a:extLst>
                </p:cNvPr>
                <p:cNvGrpSpPr/>
                <p:nvPr/>
              </p:nvGrpSpPr>
              <p:grpSpPr>
                <a:xfrm>
                  <a:off x="8259312" y="4556604"/>
                  <a:ext cx="350462" cy="434832"/>
                  <a:chOff x="1212202" y="2843248"/>
                  <a:chExt cx="494389" cy="613409"/>
                </a:xfrm>
              </p:grpSpPr>
              <p:sp>
                <p:nvSpPr>
                  <p:cNvPr id="72" name="Freeform 5">
                    <a:extLst>
                      <a:ext uri="{FF2B5EF4-FFF2-40B4-BE49-F238E27FC236}">
                        <a16:creationId xmlns:a16="http://schemas.microsoft.com/office/drawing/2014/main" id="{58FDC943-866F-490B-8F8E-8EA1D8B900F5}"/>
                      </a:ext>
                    </a:extLst>
                  </p:cNvPr>
                  <p:cNvSpPr>
                    <a:spLocks/>
                  </p:cNvSpPr>
                  <p:nvPr/>
                </p:nvSpPr>
                <p:spPr bwMode="auto">
                  <a:xfrm>
                    <a:off x="1296430"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6">
                    <a:extLst>
                      <a:ext uri="{FF2B5EF4-FFF2-40B4-BE49-F238E27FC236}">
                        <a16:creationId xmlns:a16="http://schemas.microsoft.com/office/drawing/2014/main" id="{8EFDA3C0-5315-4CC1-82AE-2B0CB1DCCEFA}"/>
                      </a:ext>
                    </a:extLst>
                  </p:cNvPr>
                  <p:cNvSpPr>
                    <a:spLocks/>
                  </p:cNvSpPr>
                  <p:nvPr/>
                </p:nvSpPr>
                <p:spPr bwMode="auto">
                  <a:xfrm>
                    <a:off x="1212202"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1" name="TextBox 70">
                  <a:extLst>
                    <a:ext uri="{FF2B5EF4-FFF2-40B4-BE49-F238E27FC236}">
                      <a16:creationId xmlns:a16="http://schemas.microsoft.com/office/drawing/2014/main" id="{4E918007-E62A-446F-90B1-11624D180D12}"/>
                    </a:ext>
                  </a:extLst>
                </p:cNvPr>
                <p:cNvSpPr txBox="1"/>
                <p:nvPr/>
              </p:nvSpPr>
              <p:spPr>
                <a:xfrm>
                  <a:off x="7794462" y="5087782"/>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5" name="Group 64">
                <a:extLst>
                  <a:ext uri="{FF2B5EF4-FFF2-40B4-BE49-F238E27FC236}">
                    <a16:creationId xmlns:a16="http://schemas.microsoft.com/office/drawing/2014/main" id="{BB6EAB06-98E6-43A6-847D-2CF3EDD4C8FE}"/>
                  </a:ext>
                </a:extLst>
              </p:cNvPr>
              <p:cNvGrpSpPr/>
              <p:nvPr/>
            </p:nvGrpSpPr>
            <p:grpSpPr>
              <a:xfrm>
                <a:off x="9823128" y="4556605"/>
                <a:ext cx="1376519" cy="970704"/>
                <a:chOff x="9680253" y="4480405"/>
                <a:chExt cx="1376519" cy="970704"/>
              </a:xfrm>
            </p:grpSpPr>
            <p:sp>
              <p:nvSpPr>
                <p:cNvPr id="66" name="TextBox 65">
                  <a:extLst>
                    <a:ext uri="{FF2B5EF4-FFF2-40B4-BE49-F238E27FC236}">
                      <a16:creationId xmlns:a16="http://schemas.microsoft.com/office/drawing/2014/main" id="{77734F58-6B88-4676-9A97-F3BF8610CE9A}"/>
                    </a:ext>
                  </a:extLst>
                </p:cNvPr>
                <p:cNvSpPr txBox="1"/>
                <p:nvPr/>
              </p:nvSpPr>
              <p:spPr>
                <a:xfrm>
                  <a:off x="9680253" y="5011582"/>
                  <a:ext cx="1376519"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Physical</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hardware access</a:t>
                  </a:r>
                </a:p>
              </p:txBody>
            </p:sp>
            <p:grpSp>
              <p:nvGrpSpPr>
                <p:cNvPr id="67" name="Group 66">
                  <a:extLst>
                    <a:ext uri="{FF2B5EF4-FFF2-40B4-BE49-F238E27FC236}">
                      <a16:creationId xmlns:a16="http://schemas.microsoft.com/office/drawing/2014/main" id="{C695156B-33D1-4877-93E0-15F4F05D5BA3}"/>
                    </a:ext>
                  </a:extLst>
                </p:cNvPr>
                <p:cNvGrpSpPr/>
                <p:nvPr/>
              </p:nvGrpSpPr>
              <p:grpSpPr>
                <a:xfrm>
                  <a:off x="10193282" y="4480405"/>
                  <a:ext cx="350462" cy="434833"/>
                  <a:chOff x="1212201" y="2843248"/>
                  <a:chExt cx="494389" cy="613410"/>
                </a:xfrm>
              </p:grpSpPr>
              <p:sp>
                <p:nvSpPr>
                  <p:cNvPr id="68" name="Freeform 5">
                    <a:extLst>
                      <a:ext uri="{FF2B5EF4-FFF2-40B4-BE49-F238E27FC236}">
                        <a16:creationId xmlns:a16="http://schemas.microsoft.com/office/drawing/2014/main" id="{3E507328-BD21-4716-9810-2735F36B7C02}"/>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69" name="Freeform 6">
                    <a:extLst>
                      <a:ext uri="{FF2B5EF4-FFF2-40B4-BE49-F238E27FC236}">
                        <a16:creationId xmlns:a16="http://schemas.microsoft.com/office/drawing/2014/main" id="{1DFB07CA-1485-423C-BA48-A5BF8FBCF5DC}"/>
                      </a:ext>
                    </a:extLst>
                  </p:cNvPr>
                  <p:cNvSpPr>
                    <a:spLocks/>
                  </p:cNvSpPr>
                  <p:nvPr/>
                </p:nvSpPr>
                <p:spPr bwMode="auto">
                  <a:xfrm>
                    <a:off x="1212201" y="3211294"/>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59" name="TextBox 58">
              <a:extLst>
                <a:ext uri="{FF2B5EF4-FFF2-40B4-BE49-F238E27FC236}">
                  <a16:creationId xmlns:a16="http://schemas.microsoft.com/office/drawing/2014/main" id="{A7B225BD-A4E2-4AF9-A8FA-AADDA7E5B334}"/>
                </a:ext>
              </a:extLst>
            </p:cNvPr>
            <p:cNvSpPr txBox="1"/>
            <p:nvPr/>
          </p:nvSpPr>
          <p:spPr>
            <a:xfrm>
              <a:off x="6506301" y="2127641"/>
              <a:ext cx="4092710" cy="251158"/>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1176"/>
                </a:spcAft>
                <a:buClrTx/>
                <a:buSzTx/>
                <a:buFontTx/>
                <a:buNone/>
                <a:tabLst/>
                <a:defRPr/>
              </a:pPr>
              <a:r>
                <a:rPr lang="en-US" sz="1600" dirty="0">
                  <a:latin typeface="Segoe UI Semibold"/>
                </a:rPr>
                <a:t>Exposed to..</a:t>
              </a:r>
            </a:p>
          </p:txBody>
        </p:sp>
        <p:grpSp>
          <p:nvGrpSpPr>
            <p:cNvPr id="60" name="Group 59">
              <a:extLst>
                <a:ext uri="{FF2B5EF4-FFF2-40B4-BE49-F238E27FC236}">
                  <a16:creationId xmlns:a16="http://schemas.microsoft.com/office/drawing/2014/main" id="{8771C208-3DC8-4648-8FC9-56084E899050}"/>
                </a:ext>
              </a:extLst>
            </p:cNvPr>
            <p:cNvGrpSpPr/>
            <p:nvPr/>
          </p:nvGrpSpPr>
          <p:grpSpPr>
            <a:xfrm>
              <a:off x="5892331" y="2859552"/>
              <a:ext cx="1280160" cy="1129628"/>
              <a:chOff x="5792463" y="2818730"/>
              <a:chExt cx="1280160" cy="1129628"/>
            </a:xfrm>
          </p:grpSpPr>
          <p:sp>
            <p:nvSpPr>
              <p:cNvPr id="61" name="TextBox 60">
                <a:extLst>
                  <a:ext uri="{FF2B5EF4-FFF2-40B4-BE49-F238E27FC236}">
                    <a16:creationId xmlns:a16="http://schemas.microsoft.com/office/drawing/2014/main" id="{62B7DA22-35B8-4CDA-A447-9588C6EC7835}"/>
                  </a:ext>
                </a:extLst>
              </p:cNvPr>
              <p:cNvSpPr txBox="1"/>
              <p:nvPr/>
            </p:nvSpPr>
            <p:spPr>
              <a:xfrm>
                <a:off x="5792463" y="3508831"/>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2" name="Picture 2" descr="See the source image">
                <a:extLst>
                  <a:ext uri="{FF2B5EF4-FFF2-40B4-BE49-F238E27FC236}">
                    <a16:creationId xmlns:a16="http://schemas.microsoft.com/office/drawing/2014/main" id="{0478F1B7-9EE5-40EF-B13E-6C972F567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20" y="2818730"/>
                <a:ext cx="533446" cy="64008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0530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63" presetClass="path" presetSubtype="0" accel="50000" decel="50000" fill="hold" nodeType="withEffect">
                                  <p:stCondLst>
                                    <p:cond delay="0"/>
                                  </p:stCondLst>
                                  <p:childTnLst>
                                    <p:animMotion origin="layout" path="M -0.02732 -3.17749E-8 L 3.22441E-6 -3.17749E-8 " pathEditMode="relative" rAng="0" ptsTypes="AA">
                                      <p:cBhvr>
                                        <p:cTn id="33" dur="500" fill="hold"/>
                                        <p:tgtEl>
                                          <p:spTgt spid="49"/>
                                        </p:tgtEl>
                                        <p:attrNameLst>
                                          <p:attrName>ppt_x</p:attrName>
                                          <p:attrName>ppt_y</p:attrName>
                                        </p:attrNameLst>
                                      </p:cBhvr>
                                      <p:rCtr x="1366" y="0"/>
                                    </p:animMotion>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63" presetClass="path" presetSubtype="0" accel="50000" decel="50000" fill="hold" nodeType="withEffect">
                                  <p:stCondLst>
                                    <p:cond delay="0"/>
                                  </p:stCondLst>
                                  <p:childTnLst>
                                    <p:animMotion origin="layout" path="M -0.02029 0.03314 L -2.69594E-6 -4.86155E-6 " pathEditMode="relative" rAng="0" ptsTypes="AA">
                                      <p:cBhvr>
                                        <p:cTn id="39" dur="500" fill="hold"/>
                                        <p:tgtEl>
                                          <p:spTgt spid="50"/>
                                        </p:tgtEl>
                                        <p:attrNameLst>
                                          <p:attrName>ppt_x</p:attrName>
                                          <p:attrName>ppt_y</p:attrName>
                                        </p:attrNameLst>
                                      </p:cBhvr>
                                      <p:rCtr x="1008" y="-1657"/>
                                    </p:animMotion>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3" presetClass="path" presetSubtype="0" accel="50000" decel="50000" fill="hold" nodeType="withEffect">
                                  <p:stCondLst>
                                    <p:cond delay="0"/>
                                  </p:stCondLst>
                                  <p:childTnLst>
                                    <p:animMotion origin="layout" path="M 4.87873E-6 0.05129 L 4.87873E-6 2.76441E-6 " pathEditMode="relative" rAng="0" ptsTypes="AA">
                                      <p:cBhvr>
                                        <p:cTn id="45" dur="500" fill="hold"/>
                                        <p:tgtEl>
                                          <p:spTgt spid="51"/>
                                        </p:tgtEl>
                                        <p:attrNameLst>
                                          <p:attrName>ppt_x</p:attrName>
                                          <p:attrName>ppt_y</p:attrName>
                                        </p:attrNameLst>
                                      </p:cBhvr>
                                      <p:rCtr x="0" y="-2565"/>
                                    </p:animMotion>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E47CF-41F0-46DB-AA7B-C0AADF2D2AD6}"/>
              </a:ext>
            </a:extLst>
          </p:cNvPr>
          <p:cNvPicPr>
            <a:picLocks noChangeAspect="1"/>
          </p:cNvPicPr>
          <p:nvPr/>
        </p:nvPicPr>
        <p:blipFill>
          <a:blip r:embed="rId3"/>
          <a:stretch>
            <a:fillRect/>
          </a:stretch>
        </p:blipFill>
        <p:spPr>
          <a:xfrm>
            <a:off x="1570037" y="0"/>
            <a:ext cx="8763000" cy="6517934"/>
          </a:xfrm>
          <a:prstGeom prst="rect">
            <a:avLst/>
          </a:prstGeom>
        </p:spPr>
      </p:pic>
      <p:sp>
        <p:nvSpPr>
          <p:cNvPr id="2" name="TextBox 1">
            <a:extLst>
              <a:ext uri="{FF2B5EF4-FFF2-40B4-BE49-F238E27FC236}">
                <a16:creationId xmlns:a16="http://schemas.microsoft.com/office/drawing/2014/main" id="{D5B50DBF-F6DF-4859-85FA-F07AB87A1C35}"/>
              </a:ext>
            </a:extLst>
          </p:cNvPr>
          <p:cNvSpPr txBox="1"/>
          <p:nvPr/>
        </p:nvSpPr>
        <p:spPr>
          <a:xfrm>
            <a:off x="3172154" y="6477460"/>
            <a:ext cx="55587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err="1">
                <a:gradFill>
                  <a:gsLst>
                    <a:gs pos="2917">
                      <a:schemeClr val="tx1"/>
                    </a:gs>
                    <a:gs pos="30000">
                      <a:schemeClr val="tx1"/>
                    </a:gs>
                  </a:gsLst>
                  <a:lin ang="5400000" scaled="0"/>
                </a:gradFill>
                <a:hlinkClick r:id="rId4"/>
              </a:rPr>
              <a:t>BlueHat</a:t>
            </a:r>
            <a:r>
              <a:rPr lang="en-US" sz="1600" dirty="0">
                <a:gradFill>
                  <a:gsLst>
                    <a:gs pos="2917">
                      <a:schemeClr val="tx1"/>
                    </a:gs>
                    <a:gs pos="30000">
                      <a:schemeClr val="tx1"/>
                    </a:gs>
                  </a:gsLst>
                  <a:lin ang="5400000" scaled="0"/>
                </a:gradFill>
                <a:hlinkClick r:id="rId4"/>
              </a:rPr>
              <a:t> IL 2018 - The Case of Spectre and Meltdown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38946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5E0D-E94A-43A6-B332-0DA210D84C5D}"/>
              </a:ext>
            </a:extLst>
          </p:cNvPr>
          <p:cNvSpPr>
            <a:spLocks noGrp="1"/>
          </p:cNvSpPr>
          <p:nvPr>
            <p:ph type="title"/>
          </p:nvPr>
        </p:nvSpPr>
        <p:spPr/>
        <p:txBody>
          <a:bodyPr/>
          <a:lstStyle/>
          <a:p>
            <a:r>
              <a:rPr lang="en-GB" dirty="0"/>
              <a:t>The broken rings of protection</a:t>
            </a:r>
            <a:endParaRPr lang="en-US" dirty="0"/>
          </a:p>
        </p:txBody>
      </p:sp>
      <p:sp>
        <p:nvSpPr>
          <p:cNvPr id="3" name="Text Placeholder 2">
            <a:extLst>
              <a:ext uri="{FF2B5EF4-FFF2-40B4-BE49-F238E27FC236}">
                <a16:creationId xmlns:a16="http://schemas.microsoft.com/office/drawing/2014/main" id="{46144974-1B7D-40AA-B875-7D45A30CDCC8}"/>
              </a:ext>
            </a:extLst>
          </p:cNvPr>
          <p:cNvSpPr>
            <a:spLocks noGrp="1"/>
          </p:cNvSpPr>
          <p:nvPr>
            <p:ph type="body" sz="quarter" idx="10"/>
          </p:nvPr>
        </p:nvSpPr>
        <p:spPr>
          <a:xfrm>
            <a:off x="274638" y="1212850"/>
            <a:ext cx="10972799" cy="2474524"/>
          </a:xfrm>
        </p:spPr>
        <p:txBody>
          <a:bodyPr/>
          <a:lstStyle/>
          <a:p>
            <a:r>
              <a:rPr lang="en-GB" dirty="0"/>
              <a:t>On January 3rd 2018, Intel, AMD and ARM holdings, as well as a number of OS vendors reported a series of major vulnerabilities</a:t>
            </a:r>
          </a:p>
          <a:p>
            <a:pPr lvl="1"/>
            <a:r>
              <a:rPr lang="en-GB" dirty="0"/>
              <a:t>Variant 1: bounds check bypass (CVE-2017-5753)</a:t>
            </a:r>
          </a:p>
          <a:p>
            <a:pPr lvl="1"/>
            <a:r>
              <a:rPr lang="en-GB" dirty="0"/>
              <a:t>Variant 2: branch target injection (CVE-2017-5715)</a:t>
            </a:r>
          </a:p>
          <a:p>
            <a:pPr lvl="1"/>
            <a:r>
              <a:rPr lang="en-GB" dirty="0"/>
              <a:t>Variant 3: rogue data cache load (CVE-2017-5754)</a:t>
            </a:r>
          </a:p>
          <a:p>
            <a:endParaRPr lang="en-GB" dirty="0"/>
          </a:p>
          <a:p>
            <a:endParaRPr lang="en-US" dirty="0"/>
          </a:p>
        </p:txBody>
      </p:sp>
      <p:pic>
        <p:nvPicPr>
          <p:cNvPr id="7" name="Picture 6">
            <a:extLst>
              <a:ext uri="{FF2B5EF4-FFF2-40B4-BE49-F238E27FC236}">
                <a16:creationId xmlns:a16="http://schemas.microsoft.com/office/drawing/2014/main" id="{3C1A3386-5404-47EC-BF8B-AC025ADB361D}"/>
              </a:ext>
            </a:extLst>
          </p:cNvPr>
          <p:cNvPicPr>
            <a:picLocks noChangeAspect="1"/>
          </p:cNvPicPr>
          <p:nvPr/>
        </p:nvPicPr>
        <p:blipFill>
          <a:blip r:embed="rId2"/>
          <a:stretch>
            <a:fillRect/>
          </a:stretch>
        </p:blipFill>
        <p:spPr>
          <a:xfrm>
            <a:off x="5608637" y="2450112"/>
            <a:ext cx="5505289" cy="3963809"/>
          </a:xfrm>
          <a:prstGeom prst="rect">
            <a:avLst/>
          </a:prstGeom>
        </p:spPr>
      </p:pic>
      <p:sp>
        <p:nvSpPr>
          <p:cNvPr id="9" name="Rectangle 8">
            <a:extLst>
              <a:ext uri="{FF2B5EF4-FFF2-40B4-BE49-F238E27FC236}">
                <a16:creationId xmlns:a16="http://schemas.microsoft.com/office/drawing/2014/main" id="{6F69CAF7-B2CC-497F-901D-A9B5C3DDABF7}"/>
              </a:ext>
            </a:extLst>
          </p:cNvPr>
          <p:cNvSpPr/>
          <p:nvPr/>
        </p:nvSpPr>
        <p:spPr>
          <a:xfrm>
            <a:off x="9799637" y="5326062"/>
            <a:ext cx="1227708"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Kernel Mode</a:t>
            </a:r>
          </a:p>
        </p:txBody>
      </p:sp>
      <p:sp>
        <p:nvSpPr>
          <p:cNvPr id="11" name="Rectangle 10">
            <a:extLst>
              <a:ext uri="{FF2B5EF4-FFF2-40B4-BE49-F238E27FC236}">
                <a16:creationId xmlns:a16="http://schemas.microsoft.com/office/drawing/2014/main" id="{E8779CA4-1517-4970-BAA5-CE702B12438B}"/>
              </a:ext>
            </a:extLst>
          </p:cNvPr>
          <p:cNvSpPr/>
          <p:nvPr/>
        </p:nvSpPr>
        <p:spPr>
          <a:xfrm>
            <a:off x="9799637" y="2582862"/>
            <a:ext cx="1072730"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User Mode</a:t>
            </a:r>
          </a:p>
        </p:txBody>
      </p:sp>
      <p:pic>
        <p:nvPicPr>
          <p:cNvPr id="15" name="Picture 14">
            <a:extLst>
              <a:ext uri="{FF2B5EF4-FFF2-40B4-BE49-F238E27FC236}">
                <a16:creationId xmlns:a16="http://schemas.microsoft.com/office/drawing/2014/main" id="{E35E067E-448B-4CEE-A430-EB1A5C9B9925}"/>
              </a:ext>
            </a:extLst>
          </p:cNvPr>
          <p:cNvPicPr>
            <a:picLocks noChangeAspect="1"/>
          </p:cNvPicPr>
          <p:nvPr/>
        </p:nvPicPr>
        <p:blipFill>
          <a:blip r:embed="rId3"/>
          <a:stretch>
            <a:fillRect/>
          </a:stretch>
        </p:blipFill>
        <p:spPr>
          <a:xfrm>
            <a:off x="3359477" y="4640262"/>
            <a:ext cx="1437260" cy="805737"/>
          </a:xfrm>
          <a:prstGeom prst="rect">
            <a:avLst/>
          </a:prstGeom>
        </p:spPr>
      </p:pic>
      <p:sp>
        <p:nvSpPr>
          <p:cNvPr id="17" name="Rectangle 16">
            <a:extLst>
              <a:ext uri="{FF2B5EF4-FFF2-40B4-BE49-F238E27FC236}">
                <a16:creationId xmlns:a16="http://schemas.microsoft.com/office/drawing/2014/main" id="{94CABFC7-82A8-40EA-9458-A23187BBBACB}"/>
              </a:ext>
            </a:extLst>
          </p:cNvPr>
          <p:cNvSpPr/>
          <p:nvPr/>
        </p:nvSpPr>
        <p:spPr>
          <a:xfrm>
            <a:off x="2733131" y="5443709"/>
            <a:ext cx="2880320" cy="830997"/>
          </a:xfrm>
          <a:prstGeom prst="rect">
            <a:avLst/>
          </a:prstGeom>
        </p:spPr>
        <p:txBody>
          <a:bodyPr wrap="square">
            <a:spAutoFit/>
          </a:bodyPr>
          <a:lstStyle/>
          <a:p>
            <a:pPr algn="ctr"/>
            <a:r>
              <a:rPr lang="en-GB" sz="1600" dirty="0"/>
              <a:t>Both Kernel Mode &amp; User Mode now theoretically exploitable </a:t>
            </a:r>
          </a:p>
        </p:txBody>
      </p:sp>
      <p:sp>
        <p:nvSpPr>
          <p:cNvPr id="21" name="Left Arrow 3">
            <a:extLst>
              <a:ext uri="{FF2B5EF4-FFF2-40B4-BE49-F238E27FC236}">
                <a16:creationId xmlns:a16="http://schemas.microsoft.com/office/drawing/2014/main" id="{EB2C09F3-B451-4B12-BDC0-365FC80F1BFC}"/>
              </a:ext>
            </a:extLst>
          </p:cNvPr>
          <p:cNvSpPr/>
          <p:nvPr/>
        </p:nvSpPr>
        <p:spPr bwMode="auto">
          <a:xfrm rot="10800000" flipV="1">
            <a:off x="7989820" y="4406872"/>
            <a:ext cx="1576757" cy="115203"/>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98C5317-1F9E-4A2B-ACAF-88A449EECF80}"/>
              </a:ext>
            </a:extLst>
          </p:cNvPr>
          <p:cNvSpPr/>
          <p:nvPr/>
        </p:nvSpPr>
        <p:spPr>
          <a:xfrm>
            <a:off x="7894637" y="3988595"/>
            <a:ext cx="1709442" cy="502766"/>
          </a:xfrm>
          <a:prstGeom prst="rect">
            <a:avLst/>
          </a:prstGeom>
        </p:spPr>
        <p:txBody>
          <a:bodyPr wrap="none">
            <a:spAutoFit/>
          </a:bodyPr>
          <a:lstStyle/>
          <a:p>
            <a:r>
              <a:rPr lang="en-GB" sz="2667" dirty="0">
                <a:solidFill>
                  <a:srgbClr val="0072C6"/>
                </a:solidFill>
              </a:rPr>
              <a:t>Meltdown</a:t>
            </a:r>
          </a:p>
        </p:txBody>
      </p:sp>
    </p:spTree>
    <p:extLst>
      <p:ext uri="{BB962C8B-B14F-4D97-AF65-F5344CB8AC3E}">
        <p14:creationId xmlns:p14="http://schemas.microsoft.com/office/powerpoint/2010/main" val="41155814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349CC8-B664-49D2-9A79-8CEACFDC8237}"/>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D80D8823-19DA-4B3C-BCAE-F45B86FDAE6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31E35119-2110-4289-A272-6D3440752B79}"/>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0DFD8041-9E06-4FAB-8684-F465700C705F}"/>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19D953B3-35D1-47EB-AF0A-A441D82B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30310D79-DD2F-4797-A27F-42B5FA57825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5A6E97A1-C12A-427F-B4BD-CDCE8D4C66E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A6DA3598-2897-43C8-82C1-45B666B341F9}"/>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Confidential Computing (CC)</a:t>
            </a:r>
            <a:br>
              <a:rPr lang="en-US" dirty="0"/>
            </a:br>
            <a:r>
              <a:rPr lang="en-US" sz="3600" dirty="0">
                <a:latin typeface="+mn-lt"/>
              </a:rPr>
              <a:t>For your security, regulatory, and compliance needs</a:t>
            </a:r>
            <a:br>
              <a:rPr lang="en-US" sz="4400" spc="-102" dirty="0">
                <a:solidFill>
                  <a:schemeClr val="tx1">
                    <a:lumMod val="50000"/>
                  </a:schemeClr>
                </a:solidFill>
                <a:latin typeface="+mn-lt"/>
              </a:rPr>
            </a:br>
            <a:br>
              <a:rPr lang="en-US" sz="4400" spc="-102" dirty="0">
                <a:solidFill>
                  <a:schemeClr val="tx1">
                    <a:lumMod val="50000"/>
                  </a:schemeClr>
                </a:solidFill>
                <a:latin typeface="+mn-lt"/>
              </a:rPr>
            </a:br>
            <a:r>
              <a:rPr lang="en-US" sz="3200" dirty="0">
                <a:latin typeface="+mn-lt"/>
              </a:rPr>
              <a:t>The ability to store, transport, and act on compute workloads without compromising privacy of data and intellectual property</a:t>
            </a:r>
            <a:endParaRPr lang="en-US" sz="4000" dirty="0">
              <a:latin typeface="+mn-lt"/>
            </a:endParaRP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F4CAB-89CB-47AF-9CB8-DC3FAE5D7E93}"/>
              </a:ext>
            </a:extLst>
          </p:cNvPr>
          <p:cNvSpPr>
            <a:spLocks noGrp="1"/>
          </p:cNvSpPr>
          <p:nvPr>
            <p:ph type="title"/>
          </p:nvPr>
        </p:nvSpPr>
        <p:spPr/>
        <p:txBody>
          <a:bodyPr/>
          <a:lstStyle/>
          <a:p>
            <a:r>
              <a:rPr lang="en-US" dirty="0"/>
              <a:t>Who do you need to trust?</a:t>
            </a:r>
          </a:p>
        </p:txBody>
      </p:sp>
      <p:sp>
        <p:nvSpPr>
          <p:cNvPr id="33" name="Arrow: Pentagon 32">
            <a:extLst>
              <a:ext uri="{FF2B5EF4-FFF2-40B4-BE49-F238E27FC236}">
                <a16:creationId xmlns:a16="http://schemas.microsoft.com/office/drawing/2014/main" id="{7C527811-F055-4DDF-85DC-25E8711A7E00}"/>
              </a:ext>
            </a:extLst>
          </p:cNvPr>
          <p:cNvSpPr/>
          <p:nvPr/>
        </p:nvSpPr>
        <p:spPr bwMode="auto">
          <a:xfrm>
            <a:off x="0" y="3192462"/>
            <a:ext cx="4798423" cy="1481090"/>
          </a:xfrm>
          <a:prstGeom prst="homePlate">
            <a:avLst>
              <a:gd name="adj" fmla="val 22365"/>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F84617F2-8EC6-45DE-A1C9-AA18BE4355BD}"/>
              </a:ext>
            </a:extLst>
          </p:cNvPr>
          <p:cNvSpPr txBox="1"/>
          <p:nvPr/>
        </p:nvSpPr>
        <p:spPr>
          <a:xfrm>
            <a:off x="427038" y="1742591"/>
            <a:ext cx="4092710" cy="113877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App software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rPr>
              <a:t>Trust today on-premise,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Use open source,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Build own software.</a:t>
            </a:r>
          </a:p>
        </p:txBody>
      </p:sp>
      <p:sp>
        <p:nvSpPr>
          <p:cNvPr id="35" name="TextBox 34">
            <a:extLst>
              <a:ext uri="{FF2B5EF4-FFF2-40B4-BE49-F238E27FC236}">
                <a16:creationId xmlns:a16="http://schemas.microsoft.com/office/drawing/2014/main" id="{AF9745E3-DED2-4E88-9A30-713BD4830002}"/>
              </a:ext>
            </a:extLst>
          </p:cNvPr>
          <p:cNvSpPr txBox="1"/>
          <p:nvPr/>
        </p:nvSpPr>
        <p:spPr>
          <a:xfrm>
            <a:off x="427038" y="3481806"/>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78D3"/>
                </a:solidFill>
                <a:effectLst/>
                <a:uLnTx/>
                <a:uFillTx/>
                <a:latin typeface="Segoe UI Semibold"/>
              </a:rPr>
              <a:t>Infrastructure provider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a cloud provider,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Manage own on-premise datacenters.</a:t>
            </a:r>
          </a:p>
        </p:txBody>
      </p:sp>
      <p:sp>
        <p:nvSpPr>
          <p:cNvPr id="36" name="TextBox 35">
            <a:extLst>
              <a:ext uri="{FF2B5EF4-FFF2-40B4-BE49-F238E27FC236}">
                <a16:creationId xmlns:a16="http://schemas.microsoft.com/office/drawing/2014/main" id="{6D581BA4-38B8-4DFA-8C0A-C9D97E0F98C7}"/>
              </a:ext>
            </a:extLst>
          </p:cNvPr>
          <p:cNvSpPr txBox="1"/>
          <p:nvPr/>
        </p:nvSpPr>
        <p:spPr>
          <a:xfrm>
            <a:off x="427038" y="4974800"/>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Hardware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today on-premise,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Build own hardware.</a:t>
            </a:r>
            <a:endParaRPr kumimoji="0" lang="en-US" sz="1600" b="0" i="0" u="none" strike="noStrike" kern="0" cap="none" spc="0" normalizeH="0" baseline="0" noProof="0">
              <a:ln>
                <a:noFill/>
              </a:ln>
              <a:solidFill>
                <a:srgbClr val="000000"/>
              </a:solidFill>
              <a:effectLst/>
              <a:uLnTx/>
              <a:uFillTx/>
              <a:latin typeface="Segoe UI Semibold"/>
            </a:endParaRPr>
          </a:p>
        </p:txBody>
      </p:sp>
      <p:grpSp>
        <p:nvGrpSpPr>
          <p:cNvPr id="67" name="Group 66">
            <a:extLst>
              <a:ext uri="{FF2B5EF4-FFF2-40B4-BE49-F238E27FC236}">
                <a16:creationId xmlns:a16="http://schemas.microsoft.com/office/drawing/2014/main" id="{461335DD-5E61-4955-8397-55E64D5F513D}"/>
              </a:ext>
            </a:extLst>
          </p:cNvPr>
          <p:cNvGrpSpPr/>
          <p:nvPr/>
        </p:nvGrpSpPr>
        <p:grpSpPr>
          <a:xfrm>
            <a:off x="5095874" y="1718422"/>
            <a:ext cx="6913564" cy="4124761"/>
            <a:chOff x="5095874" y="1718422"/>
            <a:chExt cx="6913564" cy="4124761"/>
          </a:xfrm>
        </p:grpSpPr>
        <p:grpSp>
          <p:nvGrpSpPr>
            <p:cNvPr id="37" name="Group 36">
              <a:extLst>
                <a:ext uri="{FF2B5EF4-FFF2-40B4-BE49-F238E27FC236}">
                  <a16:creationId xmlns:a16="http://schemas.microsoft.com/office/drawing/2014/main" id="{A02E442B-A05A-48ED-8C6B-59A3789755A1}"/>
                </a:ext>
              </a:extLst>
            </p:cNvPr>
            <p:cNvGrpSpPr/>
            <p:nvPr/>
          </p:nvGrpSpPr>
          <p:grpSpPr>
            <a:xfrm>
              <a:off x="5095874" y="1718422"/>
              <a:ext cx="6913564" cy="4124761"/>
              <a:chOff x="5095874" y="1634333"/>
              <a:chExt cx="6913564" cy="4124761"/>
            </a:xfrm>
          </p:grpSpPr>
          <p:sp>
            <p:nvSpPr>
              <p:cNvPr id="38" name="Rectangle 37">
                <a:extLst>
                  <a:ext uri="{FF2B5EF4-FFF2-40B4-BE49-F238E27FC236}">
                    <a16:creationId xmlns:a16="http://schemas.microsoft.com/office/drawing/2014/main" id="{09E3E553-4F5D-4E47-B7CA-B977D4DB8600}"/>
                  </a:ext>
                </a:extLst>
              </p:cNvPr>
              <p:cNvSpPr/>
              <p:nvPr/>
            </p:nvSpPr>
            <p:spPr bwMode="auto">
              <a:xfrm>
                <a:off x="5095874" y="1634333"/>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AA4DF69-3D76-4FA0-8FC9-BD2CC2F8FB8B}"/>
                  </a:ext>
                </a:extLst>
              </p:cNvPr>
              <p:cNvGrpSpPr/>
              <p:nvPr/>
            </p:nvGrpSpPr>
            <p:grpSpPr>
              <a:xfrm>
                <a:off x="7883523" y="3011215"/>
                <a:ext cx="1280160" cy="877347"/>
                <a:chOff x="7883523" y="3011215"/>
                <a:chExt cx="1280160" cy="877347"/>
              </a:xfrm>
            </p:grpSpPr>
            <p:sp>
              <p:nvSpPr>
                <p:cNvPr id="60" name="Freeform 1906">
                  <a:extLst>
                    <a:ext uri="{FF2B5EF4-FFF2-40B4-BE49-F238E27FC236}">
                      <a16:creationId xmlns:a16="http://schemas.microsoft.com/office/drawing/2014/main" id="{AA5A0ADF-F8F7-4071-B34E-6771A5717F83}"/>
                    </a:ext>
                  </a:extLst>
                </p:cNvPr>
                <p:cNvSpPr>
                  <a:spLocks noEditPoints="1"/>
                </p:cNvSpPr>
                <p:nvPr/>
              </p:nvSpPr>
              <p:spPr bwMode="auto">
                <a:xfrm>
                  <a:off x="8290233" y="3011215"/>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TextBox 60">
                  <a:extLst>
                    <a:ext uri="{FF2B5EF4-FFF2-40B4-BE49-F238E27FC236}">
                      <a16:creationId xmlns:a16="http://schemas.microsoft.com/office/drawing/2014/main" id="{58B9432C-1B4E-4864-A52E-14D4CA7A652A}"/>
                    </a:ext>
                  </a:extLst>
                </p:cNvPr>
                <p:cNvSpPr txBox="1"/>
                <p:nvPr/>
              </p:nvSpPr>
              <p:spPr>
                <a:xfrm>
                  <a:off x="7883523" y="3673118"/>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rPr>
                    <a:t>Host OS kernel</a:t>
                  </a:r>
                </a:p>
              </p:txBody>
            </p:sp>
          </p:grpSp>
          <p:grpSp>
            <p:nvGrpSpPr>
              <p:cNvPr id="40" name="Group 39">
                <a:extLst>
                  <a:ext uri="{FF2B5EF4-FFF2-40B4-BE49-F238E27FC236}">
                    <a16:creationId xmlns:a16="http://schemas.microsoft.com/office/drawing/2014/main" id="{4A0F114E-C2D5-4153-B930-EC493BC62E86}"/>
                  </a:ext>
                </a:extLst>
              </p:cNvPr>
              <p:cNvGrpSpPr/>
              <p:nvPr/>
            </p:nvGrpSpPr>
            <p:grpSpPr>
              <a:xfrm>
                <a:off x="9814877" y="3001674"/>
                <a:ext cx="1280160" cy="886888"/>
                <a:chOff x="9660975" y="2975736"/>
                <a:chExt cx="1280160" cy="886888"/>
              </a:xfrm>
            </p:grpSpPr>
            <p:sp>
              <p:nvSpPr>
                <p:cNvPr id="58" name="TextBox 57">
                  <a:extLst>
                    <a:ext uri="{FF2B5EF4-FFF2-40B4-BE49-F238E27FC236}">
                      <a16:creationId xmlns:a16="http://schemas.microsoft.com/office/drawing/2014/main" id="{17404CC9-9D0C-4A65-9416-1D508139AD9E}"/>
                    </a:ext>
                  </a:extLst>
                </p:cNvPr>
                <p:cNvSpPr txBox="1"/>
                <p:nvPr/>
              </p:nvSpPr>
              <p:spPr>
                <a:xfrm>
                  <a:off x="9660975" y="3647180"/>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Hypervisor</a:t>
                  </a:r>
                </a:p>
              </p:txBody>
            </p:sp>
            <p:pic>
              <p:nvPicPr>
                <p:cNvPr id="59" name="Picture 58">
                  <a:extLst>
                    <a:ext uri="{FF2B5EF4-FFF2-40B4-BE49-F238E27FC236}">
                      <a16:creationId xmlns:a16="http://schemas.microsoft.com/office/drawing/2014/main" id="{7EECC44D-BB75-4D5A-8CA2-F4E87F8A89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67685" y="2975736"/>
                  <a:ext cx="466741" cy="466741"/>
                </a:xfrm>
                <a:prstGeom prst="rect">
                  <a:avLst/>
                </a:prstGeom>
              </p:spPr>
            </p:pic>
          </p:grpSp>
          <p:grpSp>
            <p:nvGrpSpPr>
              <p:cNvPr id="41" name="Group 40">
                <a:extLst>
                  <a:ext uri="{FF2B5EF4-FFF2-40B4-BE49-F238E27FC236}">
                    <a16:creationId xmlns:a16="http://schemas.microsoft.com/office/drawing/2014/main" id="{0A528ADA-D6DF-47D9-90A2-68956EE139C1}"/>
                  </a:ext>
                </a:extLst>
              </p:cNvPr>
              <p:cNvGrpSpPr/>
              <p:nvPr/>
            </p:nvGrpSpPr>
            <p:grpSpPr>
              <a:xfrm>
                <a:off x="5957132" y="4243702"/>
                <a:ext cx="5191048" cy="1070422"/>
                <a:chOff x="6008599" y="4448247"/>
                <a:chExt cx="5191048" cy="1070422"/>
              </a:xfrm>
            </p:grpSpPr>
            <p:grpSp>
              <p:nvGrpSpPr>
                <p:cNvPr id="43" name="Group 42">
                  <a:extLst>
                    <a:ext uri="{FF2B5EF4-FFF2-40B4-BE49-F238E27FC236}">
                      <a16:creationId xmlns:a16="http://schemas.microsoft.com/office/drawing/2014/main" id="{E48D44B5-A762-4DD5-97E3-8D0121FBDD48}"/>
                    </a:ext>
                  </a:extLst>
                </p:cNvPr>
                <p:cNvGrpSpPr/>
                <p:nvPr/>
              </p:nvGrpSpPr>
              <p:grpSpPr>
                <a:xfrm>
                  <a:off x="6008599" y="4448247"/>
                  <a:ext cx="1280160" cy="854979"/>
                  <a:chOff x="6130481" y="4372047"/>
                  <a:chExt cx="1280160" cy="854979"/>
                </a:xfrm>
              </p:grpSpPr>
              <p:grpSp>
                <p:nvGrpSpPr>
                  <p:cNvPr id="54" name="Group 53">
                    <a:extLst>
                      <a:ext uri="{FF2B5EF4-FFF2-40B4-BE49-F238E27FC236}">
                        <a16:creationId xmlns:a16="http://schemas.microsoft.com/office/drawing/2014/main" id="{B8EFD46D-8378-4B84-AD35-FE886077B2C9}"/>
                      </a:ext>
                    </a:extLst>
                  </p:cNvPr>
                  <p:cNvGrpSpPr/>
                  <p:nvPr/>
                </p:nvGrpSpPr>
                <p:grpSpPr>
                  <a:xfrm>
                    <a:off x="6595330" y="4372047"/>
                    <a:ext cx="350462" cy="434832"/>
                    <a:chOff x="1212201" y="2690391"/>
                    <a:chExt cx="494389" cy="613409"/>
                  </a:xfrm>
                </p:grpSpPr>
                <p:sp>
                  <p:nvSpPr>
                    <p:cNvPr id="56" name="Freeform 5">
                      <a:extLst>
                        <a:ext uri="{FF2B5EF4-FFF2-40B4-BE49-F238E27FC236}">
                          <a16:creationId xmlns:a16="http://schemas.microsoft.com/office/drawing/2014/main" id="{31777229-6176-4DBE-9286-93E97B46953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6">
                      <a:extLst>
                        <a:ext uri="{FF2B5EF4-FFF2-40B4-BE49-F238E27FC236}">
                          <a16:creationId xmlns:a16="http://schemas.microsoft.com/office/drawing/2014/main" id="{7D297A50-8182-49AE-BEAA-905337C3955C}"/>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5" name="TextBox 54">
                    <a:extLst>
                      <a:ext uri="{FF2B5EF4-FFF2-40B4-BE49-F238E27FC236}">
                        <a16:creationId xmlns:a16="http://schemas.microsoft.com/office/drawing/2014/main" id="{758B4ECA-9BC9-4A66-812F-D096F3A02EBF}"/>
                      </a:ext>
                    </a:extLst>
                  </p:cNvPr>
                  <p:cNvSpPr txBox="1"/>
                  <p:nvPr/>
                </p:nvSpPr>
                <p:spPr>
                  <a:xfrm>
                    <a:off x="6130481" y="50115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VM Admin</a:t>
                    </a:r>
                  </a:p>
                </p:txBody>
              </p:sp>
            </p:grpSp>
            <p:grpSp>
              <p:nvGrpSpPr>
                <p:cNvPr id="44" name="Group 43">
                  <a:extLst>
                    <a:ext uri="{FF2B5EF4-FFF2-40B4-BE49-F238E27FC236}">
                      <a16:creationId xmlns:a16="http://schemas.microsoft.com/office/drawing/2014/main" id="{AFB140C6-C704-4F95-8560-7AF6264A746B}"/>
                    </a:ext>
                  </a:extLst>
                </p:cNvPr>
                <p:cNvGrpSpPr/>
                <p:nvPr/>
              </p:nvGrpSpPr>
              <p:grpSpPr>
                <a:xfrm>
                  <a:off x="7939953" y="4448247"/>
                  <a:ext cx="1280160" cy="854979"/>
                  <a:chOff x="7794462" y="4448247"/>
                  <a:chExt cx="1280160" cy="854979"/>
                </a:xfrm>
              </p:grpSpPr>
              <p:grpSp>
                <p:nvGrpSpPr>
                  <p:cNvPr id="50" name="Group 49">
                    <a:extLst>
                      <a:ext uri="{FF2B5EF4-FFF2-40B4-BE49-F238E27FC236}">
                        <a16:creationId xmlns:a16="http://schemas.microsoft.com/office/drawing/2014/main" id="{B236A59F-64F9-4897-B53D-478AC7341BE2}"/>
                      </a:ext>
                    </a:extLst>
                  </p:cNvPr>
                  <p:cNvGrpSpPr/>
                  <p:nvPr/>
                </p:nvGrpSpPr>
                <p:grpSpPr>
                  <a:xfrm>
                    <a:off x="8259312" y="4448247"/>
                    <a:ext cx="350462" cy="434832"/>
                    <a:chOff x="1212202" y="2690391"/>
                    <a:chExt cx="494389" cy="613409"/>
                  </a:xfrm>
                </p:grpSpPr>
                <p:sp>
                  <p:nvSpPr>
                    <p:cNvPr id="52" name="Freeform 5">
                      <a:extLst>
                        <a:ext uri="{FF2B5EF4-FFF2-40B4-BE49-F238E27FC236}">
                          <a16:creationId xmlns:a16="http://schemas.microsoft.com/office/drawing/2014/main" id="{1F34DCF9-1F44-47DE-98E3-4CC82E9BA57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3" name="Freeform 6">
                      <a:extLst>
                        <a:ext uri="{FF2B5EF4-FFF2-40B4-BE49-F238E27FC236}">
                          <a16:creationId xmlns:a16="http://schemas.microsoft.com/office/drawing/2014/main" id="{9AB6320C-96D1-49FD-96D9-97B7C4ED360E}"/>
                        </a:ext>
                      </a:extLst>
                    </p:cNvPr>
                    <p:cNvSpPr>
                      <a:spLocks/>
                    </p:cNvSpPr>
                    <p:nvPr/>
                  </p:nvSpPr>
                  <p:spPr bwMode="auto">
                    <a:xfrm>
                      <a:off x="1212202"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1" name="TextBox 50">
                    <a:extLst>
                      <a:ext uri="{FF2B5EF4-FFF2-40B4-BE49-F238E27FC236}">
                        <a16:creationId xmlns:a16="http://schemas.microsoft.com/office/drawing/2014/main" id="{5C85B1E7-AE1A-4A57-BFA3-F50D3036223D}"/>
                      </a:ext>
                    </a:extLst>
                  </p:cNvPr>
                  <p:cNvSpPr txBox="1"/>
                  <p:nvPr/>
                </p:nvSpPr>
                <p:spPr>
                  <a:xfrm>
                    <a:off x="7794462" y="50877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Host Admin</a:t>
                    </a:r>
                  </a:p>
                </p:txBody>
              </p:sp>
            </p:grpSp>
            <p:grpSp>
              <p:nvGrpSpPr>
                <p:cNvPr id="45" name="Group 44">
                  <a:extLst>
                    <a:ext uri="{FF2B5EF4-FFF2-40B4-BE49-F238E27FC236}">
                      <a16:creationId xmlns:a16="http://schemas.microsoft.com/office/drawing/2014/main" id="{690C9D52-050B-4C22-8BFE-47880F590DFF}"/>
                    </a:ext>
                  </a:extLst>
                </p:cNvPr>
                <p:cNvGrpSpPr/>
                <p:nvPr/>
              </p:nvGrpSpPr>
              <p:grpSpPr>
                <a:xfrm>
                  <a:off x="9823128" y="4448247"/>
                  <a:ext cx="1376519" cy="1070422"/>
                  <a:chOff x="9680253" y="4372047"/>
                  <a:chExt cx="1376519" cy="1070422"/>
                </a:xfrm>
              </p:grpSpPr>
              <p:sp>
                <p:nvSpPr>
                  <p:cNvPr id="46" name="TextBox 45">
                    <a:extLst>
                      <a:ext uri="{FF2B5EF4-FFF2-40B4-BE49-F238E27FC236}">
                        <a16:creationId xmlns:a16="http://schemas.microsoft.com/office/drawing/2014/main" id="{1D6E0514-1FFB-4FBE-833B-8E6403123F39}"/>
                      </a:ext>
                    </a:extLst>
                  </p:cNvPr>
                  <p:cNvSpPr txBox="1"/>
                  <p:nvPr/>
                </p:nvSpPr>
                <p:spPr>
                  <a:xfrm>
                    <a:off x="9680253" y="5011582"/>
                    <a:ext cx="1376519" cy="430887"/>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Physical</a:t>
                    </a:r>
                    <a:br>
                      <a:rPr kumimoji="0" lang="en-US" sz="1400" b="0" i="0" u="none" strike="noStrike" kern="0" cap="none" spc="0" normalizeH="0" baseline="0" noProof="0">
                        <a:ln>
                          <a:noFill/>
                        </a:ln>
                        <a:solidFill>
                          <a:srgbClr val="0078D3"/>
                        </a:solidFill>
                        <a:effectLst/>
                        <a:uLnTx/>
                        <a:uFillTx/>
                        <a:latin typeface="Segoe UI Semibold"/>
                      </a:rPr>
                    </a:br>
                    <a:r>
                      <a:rPr kumimoji="0" lang="en-US" sz="1400" b="0" i="0" u="none" strike="noStrike" kern="0" cap="none" spc="0" normalizeH="0" baseline="0" noProof="0">
                        <a:ln>
                          <a:noFill/>
                        </a:ln>
                        <a:solidFill>
                          <a:srgbClr val="0078D3"/>
                        </a:solidFill>
                        <a:effectLst/>
                        <a:uLnTx/>
                        <a:uFillTx/>
                        <a:latin typeface="Segoe UI Semibold"/>
                      </a:rPr>
                      <a:t>hardware access</a:t>
                    </a:r>
                  </a:p>
                </p:txBody>
              </p:sp>
              <p:grpSp>
                <p:nvGrpSpPr>
                  <p:cNvPr id="47" name="Group 46">
                    <a:extLst>
                      <a:ext uri="{FF2B5EF4-FFF2-40B4-BE49-F238E27FC236}">
                        <a16:creationId xmlns:a16="http://schemas.microsoft.com/office/drawing/2014/main" id="{2FDA65AA-2BAE-4910-B3DF-7CB1FAFBE5DE}"/>
                      </a:ext>
                    </a:extLst>
                  </p:cNvPr>
                  <p:cNvGrpSpPr/>
                  <p:nvPr/>
                </p:nvGrpSpPr>
                <p:grpSpPr>
                  <a:xfrm>
                    <a:off x="10193282" y="4372047"/>
                    <a:ext cx="350462" cy="434832"/>
                    <a:chOff x="1212201" y="2690391"/>
                    <a:chExt cx="494389" cy="613409"/>
                  </a:xfrm>
                </p:grpSpPr>
                <p:sp>
                  <p:nvSpPr>
                    <p:cNvPr id="48" name="Freeform 5">
                      <a:extLst>
                        <a:ext uri="{FF2B5EF4-FFF2-40B4-BE49-F238E27FC236}">
                          <a16:creationId xmlns:a16="http://schemas.microsoft.com/office/drawing/2014/main" id="{23E24A34-AD77-4A27-B95E-B0D8D52D2579}"/>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9" name="Freeform 6">
                      <a:extLst>
                        <a:ext uri="{FF2B5EF4-FFF2-40B4-BE49-F238E27FC236}">
                          <a16:creationId xmlns:a16="http://schemas.microsoft.com/office/drawing/2014/main" id="{D98807B5-2C8D-43C9-869A-2A6CD50178C5}"/>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grpSp>
          <p:sp>
            <p:nvSpPr>
              <p:cNvPr id="42" name="TextBox 41">
                <a:extLst>
                  <a:ext uri="{FF2B5EF4-FFF2-40B4-BE49-F238E27FC236}">
                    <a16:creationId xmlns:a16="http://schemas.microsoft.com/office/drawing/2014/main" id="{1CB0A982-4CD9-434F-9455-959F5417CEAF}"/>
                  </a:ext>
                </a:extLst>
              </p:cNvPr>
              <p:cNvSpPr txBox="1"/>
              <p:nvPr/>
            </p:nvSpPr>
            <p:spPr>
              <a:xfrm>
                <a:off x="6506301" y="2127641"/>
                <a:ext cx="409271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With confidential compute techniques,</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we are reducing the need for trust across:</a:t>
                </a:r>
              </a:p>
            </p:txBody>
          </p:sp>
        </p:grpSp>
        <p:grpSp>
          <p:nvGrpSpPr>
            <p:cNvPr id="66" name="Group 65">
              <a:extLst>
                <a:ext uri="{FF2B5EF4-FFF2-40B4-BE49-F238E27FC236}">
                  <a16:creationId xmlns:a16="http://schemas.microsoft.com/office/drawing/2014/main" id="{42128F19-21F7-4463-A0D4-541A39990876}"/>
                </a:ext>
              </a:extLst>
            </p:cNvPr>
            <p:cNvGrpSpPr/>
            <p:nvPr/>
          </p:nvGrpSpPr>
          <p:grpSpPr>
            <a:xfrm>
              <a:off x="5983224" y="3030236"/>
              <a:ext cx="1254995" cy="1107422"/>
              <a:chOff x="5983224" y="3030236"/>
              <a:chExt cx="1254995" cy="1107422"/>
            </a:xfrm>
          </p:grpSpPr>
          <p:sp>
            <p:nvSpPr>
              <p:cNvPr id="63" name="TextBox 62">
                <a:extLst>
                  <a:ext uri="{FF2B5EF4-FFF2-40B4-BE49-F238E27FC236}">
                    <a16:creationId xmlns:a16="http://schemas.microsoft.com/office/drawing/2014/main" id="{70C47885-ACDE-4E7A-8A71-69BCC1CCDE26}"/>
                  </a:ext>
                </a:extLst>
              </p:cNvPr>
              <p:cNvSpPr txBox="1"/>
              <p:nvPr/>
            </p:nvSpPr>
            <p:spPr>
              <a:xfrm>
                <a:off x="5983224" y="3706771"/>
                <a:ext cx="1254995" cy="43088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5" name="Picture 2" descr="See the source image">
                <a:extLst>
                  <a:ext uri="{FF2B5EF4-FFF2-40B4-BE49-F238E27FC236}">
                    <a16:creationId xmlns:a16="http://schemas.microsoft.com/office/drawing/2014/main" id="{B9654C4B-E057-4B22-9D19-A0DB2B21F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242" y="3030236"/>
                <a:ext cx="522960" cy="6274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36948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500"/>
                                  </p:stCondLst>
                                  <p:childTnLst>
                                    <p:animMotion origin="layout" path="M 3.30865E-6 1.53427E-6 L 3.30865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750"/>
                                  </p:stCondLst>
                                  <p:childTnLst>
                                    <p:animMotion origin="layout" path="M 3.30865E-6 2.96414E-6 L 3.30865E-6 0.05946 " pathEditMode="relative" rAng="0" ptsTypes="AA">
                                      <p:cBhvr>
                                        <p:cTn id="14" dur="750" spd="-100000" fill="hold"/>
                                        <p:tgtEl>
                                          <p:spTgt spid="35"/>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0"/>
                                  </p:stCondLst>
                                  <p:childTnLst>
                                    <p:animMotion origin="layout" path="M 3.30865E-6 5.62869E-7 L 3.30865E-6 0.05946 " pathEditMode="relative" rAng="0" ptsTypes="AA">
                                      <p:cBhvr>
                                        <p:cTn id="19" dur="750" spd="-100000" fill="hold"/>
                                        <p:tgtEl>
                                          <p:spTgt spid="36"/>
                                        </p:tgtEl>
                                        <p:attrNameLst>
                                          <p:attrName>ppt_x</p:attrName>
                                          <p:attrName>ppt_y</p:attrName>
                                        </p:attrNameLst>
                                      </p:cBhvr>
                                      <p:rCtr x="0" y="29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63" presetClass="path" presetSubtype="0" accel="50000" decel="50000" fill="hold" grpId="1" nodeType="withEffect">
                                  <p:stCondLst>
                                    <p:cond delay="0"/>
                                  </p:stCondLst>
                                  <p:childTnLst>
                                    <p:animMotion origin="layout" path="M -0.02234 -0.00068 L -0.00358 -0.00068 " pathEditMode="relative" rAng="0" ptsTypes="AA">
                                      <p:cBhvr>
                                        <p:cTn id="26" dur="750" fill="hold"/>
                                        <p:tgtEl>
                                          <p:spTgt spid="33"/>
                                        </p:tgtEl>
                                        <p:attrNameLst>
                                          <p:attrName>ppt_x</p:attrName>
                                          <p:attrName>ppt_y</p:attrName>
                                        </p:attrNameLst>
                                      </p:cBhvr>
                                      <p:rCtr x="932" y="0"/>
                                    </p:animMotion>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p:bldP spid="34" grpId="1"/>
      <p:bldP spid="35" grpId="0"/>
      <p:bldP spid="35" grpId="1"/>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DCD19-37DA-4648-9576-3590E2F63709}"/>
              </a:ext>
            </a:extLst>
          </p:cNvPr>
          <p:cNvSpPr/>
          <p:nvPr/>
        </p:nvSpPr>
        <p:spPr bwMode="auto">
          <a:xfrm>
            <a:off x="0" y="4634621"/>
            <a:ext cx="12436475" cy="2359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a:xfrm>
            <a:off x="272274" y="144462"/>
            <a:ext cx="11889564" cy="860424"/>
          </a:xfrm>
        </p:spPr>
        <p:txBody>
          <a:bodyPr/>
          <a:lstStyle/>
          <a:p>
            <a:r>
              <a:rPr lang="en-US" dirty="0"/>
              <a:t>Vision of a confidential cloud…</a:t>
            </a:r>
            <a:endParaRPr lang="en-US" dirty="0">
              <a:solidFill>
                <a:srgbClr val="0070C0"/>
              </a:solidFill>
              <a:latin typeface="+mn-lt"/>
            </a:endParaRPr>
          </a:p>
        </p:txBody>
      </p:sp>
      <p:pic>
        <p:nvPicPr>
          <p:cNvPr id="6" name="Picture 5">
            <a:extLst>
              <a:ext uri="{FF2B5EF4-FFF2-40B4-BE49-F238E27FC236}">
                <a16:creationId xmlns:a16="http://schemas.microsoft.com/office/drawing/2014/main" id="{E2751A8D-76B8-442A-8609-F5D9E841AE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 t="27808" r="909" b="35955"/>
          <a:stretch/>
        </p:blipFill>
        <p:spPr>
          <a:xfrm>
            <a:off x="5291" y="1820862"/>
            <a:ext cx="12434712" cy="2813759"/>
          </a:xfrm>
          <a:prstGeom prst="rect">
            <a:avLst/>
          </a:prstGeom>
        </p:spPr>
      </p:pic>
      <p:sp>
        <p:nvSpPr>
          <p:cNvPr id="7" name="Rectangle 6">
            <a:extLst>
              <a:ext uri="{FF2B5EF4-FFF2-40B4-BE49-F238E27FC236}">
                <a16:creationId xmlns:a16="http://schemas.microsoft.com/office/drawing/2014/main" id="{9209FE16-24EB-4CC5-9A8D-8EA895712BE2}"/>
              </a:ext>
            </a:extLst>
          </p:cNvPr>
          <p:cNvSpPr/>
          <p:nvPr/>
        </p:nvSpPr>
        <p:spPr bwMode="auto">
          <a:xfrm>
            <a:off x="8819" y="1820862"/>
            <a:ext cx="12431184" cy="281375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9FD353F7-2E7F-46EE-8DA6-D979DD90674C}"/>
              </a:ext>
            </a:extLst>
          </p:cNvPr>
          <p:cNvGrpSpPr/>
          <p:nvPr/>
        </p:nvGrpSpPr>
        <p:grpSpPr>
          <a:xfrm>
            <a:off x="605127" y="2278062"/>
            <a:ext cx="2068466" cy="823844"/>
            <a:chOff x="600855" y="2865120"/>
            <a:chExt cx="2068466" cy="823844"/>
          </a:xfrm>
        </p:grpSpPr>
        <p:sp>
          <p:nvSpPr>
            <p:cNvPr id="9" name="Rectangle 8">
              <a:extLst>
                <a:ext uri="{FF2B5EF4-FFF2-40B4-BE49-F238E27FC236}">
                  <a16:creationId xmlns:a16="http://schemas.microsoft.com/office/drawing/2014/main" id="{4DE1F139-A614-47CA-845B-1B85A0DF97D0}"/>
                </a:ext>
              </a:extLst>
            </p:cNvPr>
            <p:cNvSpPr/>
            <p:nvPr/>
          </p:nvSpPr>
          <p:spPr bwMode="auto">
            <a:xfrm>
              <a:off x="600855" y="3170369"/>
              <a:ext cx="206846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Top data breach threats mitigated</a:t>
              </a:r>
            </a:p>
          </p:txBody>
        </p:sp>
        <p:cxnSp>
          <p:nvCxnSpPr>
            <p:cNvPr id="10" name="Straight Connector 9">
              <a:extLst>
                <a:ext uri="{FF2B5EF4-FFF2-40B4-BE49-F238E27FC236}">
                  <a16:creationId xmlns:a16="http://schemas.microsoft.com/office/drawing/2014/main" id="{5F04EC45-8862-4F33-BAAB-85348E49FA1D}"/>
                </a:ext>
              </a:extLst>
            </p:cNvPr>
            <p:cNvCxnSpPr/>
            <p:nvPr/>
          </p:nvCxnSpPr>
          <p:spPr>
            <a:xfrm>
              <a:off x="60085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06CF4E-2E92-4B35-9195-5840DF1DB816}"/>
              </a:ext>
            </a:extLst>
          </p:cNvPr>
          <p:cNvGrpSpPr/>
          <p:nvPr/>
        </p:nvGrpSpPr>
        <p:grpSpPr>
          <a:xfrm>
            <a:off x="3332972" y="2278062"/>
            <a:ext cx="2068465" cy="823844"/>
            <a:chOff x="3328700" y="2865120"/>
            <a:chExt cx="2068465" cy="823844"/>
          </a:xfrm>
        </p:grpSpPr>
        <p:sp>
          <p:nvSpPr>
            <p:cNvPr id="12" name="Rectangle 11">
              <a:extLst>
                <a:ext uri="{FF2B5EF4-FFF2-40B4-BE49-F238E27FC236}">
                  <a16:creationId xmlns:a16="http://schemas.microsoft.com/office/drawing/2014/main" id="{85E24BD1-648A-4A16-96E8-2EE86270967B}"/>
                </a:ext>
              </a:extLst>
            </p:cNvPr>
            <p:cNvSpPr/>
            <p:nvPr/>
          </p:nvSpPr>
          <p:spPr bwMode="auto">
            <a:xfrm>
              <a:off x="3328700" y="3170369"/>
              <a:ext cx="2068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a:solidFill>
                    <a:schemeClr val="bg1"/>
                  </a:solidFill>
                  <a:latin typeface="Segoe UI Semibold" panose="020B0702040204020203" pitchFamily="34" charset="0"/>
                  <a:ea typeface="Segoe UI" pitchFamily="34" charset="0"/>
                  <a:cs typeface="Segoe UI Semibold" panose="020B0702040204020203" pitchFamily="34" charset="0"/>
                </a:rPr>
                <a:t>Data fully in customer control</a:t>
              </a:r>
            </a:p>
          </p:txBody>
        </p:sp>
        <p:cxnSp>
          <p:nvCxnSpPr>
            <p:cNvPr id="13" name="Straight Connector 12">
              <a:extLst>
                <a:ext uri="{FF2B5EF4-FFF2-40B4-BE49-F238E27FC236}">
                  <a16:creationId xmlns:a16="http://schemas.microsoft.com/office/drawing/2014/main" id="{F0453C3F-91DA-4BF8-926D-DAE493C09396}"/>
                </a:ext>
              </a:extLst>
            </p:cNvPr>
            <p:cNvCxnSpPr/>
            <p:nvPr/>
          </p:nvCxnSpPr>
          <p:spPr>
            <a:xfrm>
              <a:off x="3328700"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34045-9E81-4BAD-B665-05D3624E1935}"/>
              </a:ext>
            </a:extLst>
          </p:cNvPr>
          <p:cNvGrpSpPr/>
          <p:nvPr/>
        </p:nvGrpSpPr>
        <p:grpSpPr>
          <a:xfrm>
            <a:off x="6060815" y="2278062"/>
            <a:ext cx="2663465" cy="823844"/>
            <a:chOff x="6056543" y="2865120"/>
            <a:chExt cx="2663465" cy="823844"/>
          </a:xfrm>
        </p:grpSpPr>
        <p:sp>
          <p:nvSpPr>
            <p:cNvPr id="15" name="Rectangle 14">
              <a:extLst>
                <a:ext uri="{FF2B5EF4-FFF2-40B4-BE49-F238E27FC236}">
                  <a16:creationId xmlns:a16="http://schemas.microsoft.com/office/drawing/2014/main" id="{82F91B93-BEBB-4C6B-B17B-039B92A32829}"/>
                </a:ext>
              </a:extLst>
            </p:cNvPr>
            <p:cNvSpPr/>
            <p:nvPr/>
          </p:nvSpPr>
          <p:spPr bwMode="auto">
            <a:xfrm>
              <a:off x="6056543" y="3170369"/>
              <a:ext cx="2663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Code protected and verified by customer</a:t>
              </a:r>
            </a:p>
          </p:txBody>
        </p:sp>
        <p:cxnSp>
          <p:nvCxnSpPr>
            <p:cNvPr id="16" name="Straight Connector 15">
              <a:extLst>
                <a:ext uri="{FF2B5EF4-FFF2-40B4-BE49-F238E27FC236}">
                  <a16:creationId xmlns:a16="http://schemas.microsoft.com/office/drawing/2014/main" id="{90D1CC42-8824-4D10-897A-D8F5BA2E9FA0}"/>
                </a:ext>
              </a:extLst>
            </p:cNvPr>
            <p:cNvCxnSpPr/>
            <p:nvPr/>
          </p:nvCxnSpPr>
          <p:spPr>
            <a:xfrm>
              <a:off x="6056543"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DAC623F-F7D7-4234-97F0-F84C7B21663C}"/>
              </a:ext>
            </a:extLst>
          </p:cNvPr>
          <p:cNvGrpSpPr/>
          <p:nvPr/>
        </p:nvGrpSpPr>
        <p:grpSpPr>
          <a:xfrm>
            <a:off x="9113837" y="2278062"/>
            <a:ext cx="2407781" cy="813722"/>
            <a:chOff x="9109565" y="2865120"/>
            <a:chExt cx="2407781" cy="813722"/>
          </a:xfrm>
        </p:grpSpPr>
        <p:sp>
          <p:nvSpPr>
            <p:cNvPr id="18" name="Rectangle 17">
              <a:extLst>
                <a:ext uri="{FF2B5EF4-FFF2-40B4-BE49-F238E27FC236}">
                  <a16:creationId xmlns:a16="http://schemas.microsoft.com/office/drawing/2014/main" id="{8D872DB0-892E-4F19-A808-2F2B5B9EE9F6}"/>
                </a:ext>
              </a:extLst>
            </p:cNvPr>
            <p:cNvSpPr/>
            <p:nvPr/>
          </p:nvSpPr>
          <p:spPr bwMode="auto">
            <a:xfrm>
              <a:off x="9109565" y="3170369"/>
              <a:ext cx="2407781" cy="5084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Data and code opaque to the cloud platform</a:t>
              </a:r>
            </a:p>
          </p:txBody>
        </p:sp>
        <p:cxnSp>
          <p:nvCxnSpPr>
            <p:cNvPr id="19" name="Straight Connector 18">
              <a:extLst>
                <a:ext uri="{FF2B5EF4-FFF2-40B4-BE49-F238E27FC236}">
                  <a16:creationId xmlns:a16="http://schemas.microsoft.com/office/drawing/2014/main" id="{4D292086-F401-466F-9449-207B3AC75E8B}"/>
                </a:ext>
              </a:extLst>
            </p:cNvPr>
            <p:cNvCxnSpPr/>
            <p:nvPr/>
          </p:nvCxnSpPr>
          <p:spPr>
            <a:xfrm>
              <a:off x="910956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BECCA88-A134-4CDB-B4DB-0F4C11454A88}"/>
              </a:ext>
            </a:extLst>
          </p:cNvPr>
          <p:cNvSpPr/>
          <p:nvPr/>
        </p:nvSpPr>
        <p:spPr>
          <a:xfrm>
            <a:off x="12347" y="3751794"/>
            <a:ext cx="12431184" cy="369332"/>
          </a:xfrm>
          <a:prstGeom prst="rect">
            <a:avLst/>
          </a:prstGeom>
        </p:spPr>
        <p:txBody>
          <a:bodyPr wrap="square" lIns="0" tIns="0" rIns="0" bIns="0" anchor="t">
            <a:spAutoFit/>
          </a:bodyPr>
          <a:lstStyle/>
          <a:p>
            <a:pPr algn="ctr" defTabSz="931935" fontAlgn="base">
              <a:defRPr/>
            </a:pPr>
            <a:r>
              <a:rPr lang="en-US" sz="2400" dirty="0">
                <a:solidFill>
                  <a:schemeClr val="bg1"/>
                </a:solidFill>
                <a:latin typeface="Segoe UI Semibold" panose="020B0702040204020203" pitchFamily="34" charset="0"/>
                <a:cs typeface="Segoe UI Semibold" panose="020B0702040204020203" pitchFamily="34" charset="0"/>
              </a:rPr>
              <a:t>Protect data and code in use with Trusted Execution Environments (TEEs)</a:t>
            </a:r>
          </a:p>
        </p:txBody>
      </p:sp>
      <p:sp>
        <p:nvSpPr>
          <p:cNvPr id="33" name="Espace réservé du texte 2">
            <a:extLst>
              <a:ext uri="{FF2B5EF4-FFF2-40B4-BE49-F238E27FC236}">
                <a16:creationId xmlns:a16="http://schemas.microsoft.com/office/drawing/2014/main" id="{8D1F0B57-C3B4-417E-84B0-570D54E28FA5}"/>
              </a:ext>
            </a:extLst>
          </p:cNvPr>
          <p:cNvSpPr>
            <a:spLocks noGrp="1"/>
          </p:cNvSpPr>
          <p:nvPr>
            <p:ph type="body" sz="quarter" idx="10"/>
          </p:nvPr>
        </p:nvSpPr>
        <p:spPr>
          <a:xfrm>
            <a:off x="272274" y="1197249"/>
            <a:ext cx="11887200" cy="2739211"/>
          </a:xfrm>
        </p:spPr>
        <p:txBody>
          <a:bodyPr>
            <a:normAutofit/>
          </a:bodyPr>
          <a:lstStyle/>
          <a:p>
            <a:pPr lvl="0"/>
            <a:r>
              <a:rPr lang="en-US" dirty="0"/>
              <a:t>Value proposition: </a:t>
            </a:r>
            <a:r>
              <a:rPr lang="en-US" dirty="0">
                <a:solidFill>
                  <a:schemeClr val="tx1"/>
                </a:solidFill>
              </a:rPr>
              <a:t>we see the evolution of cloud computing where:</a:t>
            </a:r>
            <a:endParaRPr lang="fr-FR" dirty="0">
              <a:solidFill>
                <a:schemeClr val="tx1"/>
              </a:solidFill>
            </a:endParaRPr>
          </a:p>
        </p:txBody>
      </p:sp>
      <p:grpSp>
        <p:nvGrpSpPr>
          <p:cNvPr id="39" name="Group 38">
            <a:extLst>
              <a:ext uri="{FF2B5EF4-FFF2-40B4-BE49-F238E27FC236}">
                <a16:creationId xmlns:a16="http://schemas.microsoft.com/office/drawing/2014/main" id="{FA6B265F-2EF5-4CB0-9D44-63CE95AC63CE}"/>
              </a:ext>
            </a:extLst>
          </p:cNvPr>
          <p:cNvGrpSpPr/>
          <p:nvPr/>
        </p:nvGrpSpPr>
        <p:grpSpPr>
          <a:xfrm>
            <a:off x="431942" y="5695668"/>
            <a:ext cx="3496848" cy="904311"/>
            <a:chOff x="7173652" y="2266291"/>
            <a:chExt cx="3496848" cy="904311"/>
          </a:xfrm>
        </p:grpSpPr>
        <p:sp>
          <p:nvSpPr>
            <p:cNvPr id="40" name="Rectangle 39">
              <a:extLst>
                <a:ext uri="{FF2B5EF4-FFF2-40B4-BE49-F238E27FC236}">
                  <a16:creationId xmlns:a16="http://schemas.microsoft.com/office/drawing/2014/main" id="{09C6670B-E67A-44FD-BBC8-22340D14044B}"/>
                </a:ext>
              </a:extLst>
            </p:cNvPr>
            <p:cNvSpPr/>
            <p:nvPr/>
          </p:nvSpPr>
          <p:spPr>
            <a:xfrm>
              <a:off x="8109706" y="2399428"/>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Low TCB means higher security on data and lower risk of exposure to theft/malicious people</a:t>
              </a:r>
            </a:p>
          </p:txBody>
        </p:sp>
        <p:cxnSp>
          <p:nvCxnSpPr>
            <p:cNvPr id="41" name="Straight Connector 40">
              <a:extLst>
                <a:ext uri="{FF2B5EF4-FFF2-40B4-BE49-F238E27FC236}">
                  <a16:creationId xmlns:a16="http://schemas.microsoft.com/office/drawing/2014/main" id="{03835F83-22D7-4738-BF38-ED6EBEB52508}"/>
                </a:ext>
              </a:extLst>
            </p:cNvPr>
            <p:cNvCxnSpPr/>
            <p:nvPr/>
          </p:nvCxnSpPr>
          <p:spPr>
            <a:xfrm>
              <a:off x="7180125" y="2266291"/>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408203-6B10-4337-8C90-DBB4B2667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2" y="2442234"/>
              <a:ext cx="728368" cy="728368"/>
            </a:xfrm>
            <a:prstGeom prst="rect">
              <a:avLst/>
            </a:prstGeom>
          </p:spPr>
        </p:pic>
      </p:grpSp>
      <p:grpSp>
        <p:nvGrpSpPr>
          <p:cNvPr id="43" name="Group 42">
            <a:extLst>
              <a:ext uri="{FF2B5EF4-FFF2-40B4-BE49-F238E27FC236}">
                <a16:creationId xmlns:a16="http://schemas.microsoft.com/office/drawing/2014/main" id="{7A5C997C-24A9-4E4B-9F38-524FDE723AA7}"/>
              </a:ext>
            </a:extLst>
          </p:cNvPr>
          <p:cNvGrpSpPr/>
          <p:nvPr/>
        </p:nvGrpSpPr>
        <p:grpSpPr>
          <a:xfrm>
            <a:off x="8885237" y="5673953"/>
            <a:ext cx="2979866" cy="890794"/>
            <a:chOff x="4088851" y="2278199"/>
            <a:chExt cx="2979866" cy="890794"/>
          </a:xfrm>
        </p:grpSpPr>
        <p:sp>
          <p:nvSpPr>
            <p:cNvPr id="44" name="Rectangle 43">
              <a:extLst>
                <a:ext uri="{FF2B5EF4-FFF2-40B4-BE49-F238E27FC236}">
                  <a16:creationId xmlns:a16="http://schemas.microsoft.com/office/drawing/2014/main" id="{3D3DE2F4-1932-4A8A-8430-3AE1F6EDA74D}"/>
                </a:ext>
              </a:extLst>
            </p:cNvPr>
            <p:cNvSpPr/>
            <p:nvPr/>
          </p:nvSpPr>
          <p:spPr>
            <a:xfrm>
              <a:off x="5027186" y="2394190"/>
              <a:ext cx="2041531" cy="590931"/>
            </a:xfrm>
            <a:prstGeom prst="rect">
              <a:avLst/>
            </a:prstGeom>
          </p:spPr>
          <p:txBody>
            <a:bodyPr wrap="square" lIns="0">
              <a:spAutoFit/>
            </a:bodyPr>
            <a:lstStyle/>
            <a:p>
              <a:pPr defTabSz="932563">
                <a:lnSpc>
                  <a:spcPct val="90000"/>
                </a:lnSpc>
                <a:spcBef>
                  <a:spcPct val="20000"/>
                </a:spcBef>
                <a:buSzPct val="90000"/>
                <a:defRPr/>
              </a:pPr>
              <a:r>
                <a:rPr lang="en-US" sz="1200" dirty="0">
                  <a:solidFill>
                    <a:srgbClr val="000000"/>
                  </a:solidFill>
                  <a:cs typeface="Segoe UI Semilight" panose="020B0402040204020203" pitchFamily="34" charset="0"/>
                </a:rPr>
                <a:t>Microsoft can even be removed completely from your TCB.</a:t>
              </a:r>
            </a:p>
          </p:txBody>
        </p:sp>
        <p:cxnSp>
          <p:nvCxnSpPr>
            <p:cNvPr id="45" name="Straight Connector 44">
              <a:extLst>
                <a:ext uri="{FF2B5EF4-FFF2-40B4-BE49-F238E27FC236}">
                  <a16:creationId xmlns:a16="http://schemas.microsoft.com/office/drawing/2014/main" id="{FF1E6082-9129-419E-A544-F1F9AE26125D}"/>
                </a:ext>
              </a:extLst>
            </p:cNvPr>
            <p:cNvCxnSpPr/>
            <p:nvPr/>
          </p:nvCxnSpPr>
          <p:spPr>
            <a:xfrm>
              <a:off x="4088851"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7267999-70BF-461E-B4D0-B13CE7C534F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8851" y="2443843"/>
              <a:ext cx="725150" cy="725150"/>
            </a:xfrm>
            <a:prstGeom prst="rect">
              <a:avLst/>
            </a:prstGeom>
          </p:spPr>
        </p:pic>
      </p:grpSp>
      <p:grpSp>
        <p:nvGrpSpPr>
          <p:cNvPr id="47" name="Group 46">
            <a:extLst>
              <a:ext uri="{FF2B5EF4-FFF2-40B4-BE49-F238E27FC236}">
                <a16:creationId xmlns:a16="http://schemas.microsoft.com/office/drawing/2014/main" id="{46F022ED-1601-4C5D-9F2F-97E01E0B2E2B}"/>
              </a:ext>
            </a:extLst>
          </p:cNvPr>
          <p:cNvGrpSpPr/>
          <p:nvPr/>
        </p:nvGrpSpPr>
        <p:grpSpPr>
          <a:xfrm>
            <a:off x="4942167" y="5709185"/>
            <a:ext cx="3499129" cy="890794"/>
            <a:chOff x="5042628" y="2242276"/>
            <a:chExt cx="3499129" cy="890794"/>
          </a:xfrm>
        </p:grpSpPr>
        <p:grpSp>
          <p:nvGrpSpPr>
            <p:cNvPr id="48" name="Group 47">
              <a:extLst>
                <a:ext uri="{FF2B5EF4-FFF2-40B4-BE49-F238E27FC236}">
                  <a16:creationId xmlns:a16="http://schemas.microsoft.com/office/drawing/2014/main" id="{A58AE046-38EF-4DC4-AFC4-8B642E1E56BE}"/>
                </a:ext>
              </a:extLst>
            </p:cNvPr>
            <p:cNvGrpSpPr/>
            <p:nvPr/>
          </p:nvGrpSpPr>
          <p:grpSpPr>
            <a:xfrm>
              <a:off x="5042628" y="2242276"/>
              <a:ext cx="725150" cy="890794"/>
              <a:chOff x="667809" y="2278199"/>
              <a:chExt cx="725150" cy="890794"/>
            </a:xfrm>
          </p:grpSpPr>
          <p:cxnSp>
            <p:nvCxnSpPr>
              <p:cNvPr id="50" name="Straight Connector 49">
                <a:extLst>
                  <a:ext uri="{FF2B5EF4-FFF2-40B4-BE49-F238E27FC236}">
                    <a16:creationId xmlns:a16="http://schemas.microsoft.com/office/drawing/2014/main" id="{239F0038-5EB7-4996-8FDC-DFF81110FEDB}"/>
                  </a:ext>
                </a:extLst>
              </p:cNvPr>
              <p:cNvCxnSpPr/>
              <p:nvPr/>
            </p:nvCxnSpPr>
            <p:spPr>
              <a:xfrm>
                <a:off x="667809"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107961-C8CC-4175-9373-B0D98A86636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9" y="2443843"/>
                <a:ext cx="725150" cy="725150"/>
              </a:xfrm>
              <a:prstGeom prst="rect">
                <a:avLst/>
              </a:prstGeom>
            </p:spPr>
          </p:pic>
        </p:grpSp>
        <p:sp>
          <p:nvSpPr>
            <p:cNvPr id="49" name="Rectangle 48">
              <a:extLst>
                <a:ext uri="{FF2B5EF4-FFF2-40B4-BE49-F238E27FC236}">
                  <a16:creationId xmlns:a16="http://schemas.microsoft.com/office/drawing/2014/main" id="{36DF7CFA-EDE2-49A6-96A6-520803B863A8}"/>
                </a:ext>
              </a:extLst>
            </p:cNvPr>
            <p:cNvSpPr/>
            <p:nvPr/>
          </p:nvSpPr>
          <p:spPr>
            <a:xfrm>
              <a:off x="5980963" y="2325951"/>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Confidential computing aims to lower the TCB for your cloud workloads in Azure.</a:t>
              </a:r>
            </a:p>
          </p:txBody>
        </p:sp>
      </p:grpSp>
      <p:sp>
        <p:nvSpPr>
          <p:cNvPr id="52" name="Rectangle 51">
            <a:extLst>
              <a:ext uri="{FF2B5EF4-FFF2-40B4-BE49-F238E27FC236}">
                <a16:creationId xmlns:a16="http://schemas.microsoft.com/office/drawing/2014/main" id="{9B586DEE-6A42-4AD1-886F-9A6AEA881947}"/>
              </a:ext>
            </a:extLst>
          </p:cNvPr>
          <p:cNvSpPr/>
          <p:nvPr/>
        </p:nvSpPr>
        <p:spPr bwMode="auto">
          <a:xfrm>
            <a:off x="302847" y="4792662"/>
            <a:ext cx="11630390" cy="72324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r>
              <a:rPr lang="en-US" sz="1600" spc="-20" dirty="0">
                <a:solidFill>
                  <a:srgbClr val="0078D3"/>
                </a:solidFill>
                <a:latin typeface="Segoe UI Semibold"/>
              </a:rPr>
              <a:t>Trusted Computing Base (TCB)</a:t>
            </a:r>
            <a:r>
              <a:rPr lang="en-US" sz="1400" dirty="0">
                <a:solidFill>
                  <a:srgbClr val="333333"/>
                </a:solidFill>
                <a:latin typeface="Open-sans"/>
              </a:rPr>
              <a:t> </a:t>
            </a:r>
          </a:p>
          <a:p>
            <a:pPr>
              <a:spcBef>
                <a:spcPts val="600"/>
              </a:spcBef>
            </a:pPr>
            <a:r>
              <a:rPr lang="en-US" sz="1400" dirty="0">
                <a:solidFill>
                  <a:srgbClr val="333333"/>
                </a:solidFill>
                <a:latin typeface="Segoe UI" panose="020B0502040204020203" pitchFamily="34" charset="0"/>
                <a:cs typeface="Segoe UI" panose="020B0502040204020203" pitchFamily="34" charset="0"/>
              </a:rPr>
              <a:t>Refers to all of a system’s HW, FW and SW components that combine to provide the system with a secure environment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5685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1+#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750" fill="hold"/>
                                        <p:tgtEl>
                                          <p:spTgt spid="39"/>
                                        </p:tgtEl>
                                        <p:attrNameLst>
                                          <p:attrName>ppt_x</p:attrName>
                                        </p:attrNameLst>
                                      </p:cBhvr>
                                      <p:tavLst>
                                        <p:tav tm="0">
                                          <p:val>
                                            <p:strVal val="1+#ppt_w/2"/>
                                          </p:val>
                                        </p:tav>
                                        <p:tav tm="100000">
                                          <p:val>
                                            <p:strVal val="#ppt_x"/>
                                          </p:val>
                                        </p:tav>
                                      </p:tavLst>
                                    </p:anim>
                                    <p:anim calcmode="lin" valueType="num">
                                      <p:cBhvr additive="base">
                                        <p:cTn id="24" dur="75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750" fill="hold"/>
                                        <p:tgtEl>
                                          <p:spTgt spid="47"/>
                                        </p:tgtEl>
                                        <p:attrNameLst>
                                          <p:attrName>ppt_x</p:attrName>
                                        </p:attrNameLst>
                                      </p:cBhvr>
                                      <p:tavLst>
                                        <p:tav tm="0">
                                          <p:val>
                                            <p:strVal val="1+#ppt_w/2"/>
                                          </p:val>
                                        </p:tav>
                                        <p:tav tm="100000">
                                          <p:val>
                                            <p:strVal val="#ppt_x"/>
                                          </p:val>
                                        </p:tav>
                                      </p:tavLst>
                                    </p:anim>
                                    <p:anim calcmode="lin" valueType="num">
                                      <p:cBhvr additive="base">
                                        <p:cTn id="28" dur="75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750" fill="hold"/>
                                        <p:tgtEl>
                                          <p:spTgt spid="43"/>
                                        </p:tgtEl>
                                        <p:attrNameLst>
                                          <p:attrName>ppt_x</p:attrName>
                                        </p:attrNameLst>
                                      </p:cBhvr>
                                      <p:tavLst>
                                        <p:tav tm="0">
                                          <p:val>
                                            <p:strVal val="1+#ppt_w/2"/>
                                          </p:val>
                                        </p:tav>
                                        <p:tav tm="100000">
                                          <p:val>
                                            <p:strVal val="#ppt_x"/>
                                          </p:val>
                                        </p:tav>
                                      </p:tavLst>
                                    </p:anim>
                                    <p:anim calcmode="lin" valueType="num">
                                      <p:cBhvr additive="base">
                                        <p:cTn id="32" dur="75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Confidential</a:t>
            </a:r>
            <a:r>
              <a:rPr lang="fr-FR" dirty="0"/>
              <a:t> </a:t>
            </a:r>
            <a:r>
              <a:rPr lang="en-US" dirty="0"/>
              <a:t>Computing</a:t>
            </a:r>
            <a:r>
              <a:rPr lang="fr-FR" dirty="0"/>
              <a:t> </a:t>
            </a:r>
            <a:r>
              <a:rPr lang="en-US" dirty="0"/>
              <a:t>completes data protection lifecycle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11887200" cy="1588127"/>
          </a:xfrm>
        </p:spPr>
        <p:txBody>
          <a:bodyPr/>
          <a:lstStyle/>
          <a:p>
            <a:r>
              <a:rPr lang="en-US" dirty="0"/>
              <a:t>Confidential Computing technologies are helping us evolve </a:t>
            </a:r>
            <a:r>
              <a:rPr lang="en-US" dirty="0">
                <a:solidFill>
                  <a:schemeClr val="tx1"/>
                </a:solidFill>
              </a:rPr>
              <a:t>from computing in the clear to protecting data while in use</a:t>
            </a:r>
            <a:r>
              <a:rPr lang="en-US" dirty="0"/>
              <a:t>, reducing the need for trust in HW/SW stacks &amp; operators</a:t>
            </a:r>
          </a:p>
          <a:p>
            <a:endParaRPr lang="en-US" dirty="0"/>
          </a:p>
        </p:txBody>
      </p:sp>
      <p:cxnSp>
        <p:nvCxnSpPr>
          <p:cNvPr id="37" name="Straight Connector 36">
            <a:extLst>
              <a:ext uri="{FF2B5EF4-FFF2-40B4-BE49-F238E27FC236}">
                <a16:creationId xmlns:a16="http://schemas.microsoft.com/office/drawing/2014/main" id="{17793DA7-751C-431D-84AD-A509724EDF0C}"/>
              </a:ext>
            </a:extLst>
          </p:cNvPr>
          <p:cNvCxnSpPr>
            <a:cxnSpLocks/>
          </p:cNvCxnSpPr>
          <p:nvPr/>
        </p:nvCxnSpPr>
        <p:spPr>
          <a:xfrm>
            <a:off x="4366983"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898A53-ABD0-4B4A-8631-1F072DDD931E}"/>
              </a:ext>
            </a:extLst>
          </p:cNvPr>
          <p:cNvCxnSpPr>
            <a:cxnSpLocks/>
          </p:cNvCxnSpPr>
          <p:nvPr/>
        </p:nvCxnSpPr>
        <p:spPr>
          <a:xfrm>
            <a:off x="8142181"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4B9638-005E-4FDA-96F3-41A6E67756DC}"/>
              </a:ext>
            </a:extLst>
          </p:cNvPr>
          <p:cNvSpPr/>
          <p:nvPr/>
        </p:nvSpPr>
        <p:spPr bwMode="auto">
          <a:xfrm>
            <a:off x="601653" y="2754987"/>
            <a:ext cx="7506121"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Existing Encryption </a:t>
            </a:r>
          </a:p>
        </p:txBody>
      </p:sp>
      <p:sp>
        <p:nvSpPr>
          <p:cNvPr id="40" name="Rectangle 39">
            <a:extLst>
              <a:ext uri="{FF2B5EF4-FFF2-40B4-BE49-F238E27FC236}">
                <a16:creationId xmlns:a16="http://schemas.microsoft.com/office/drawing/2014/main" id="{8FEB2FA5-E0E5-4B01-8DC3-E0C343714A06}"/>
              </a:ext>
            </a:extLst>
          </p:cNvPr>
          <p:cNvSpPr/>
          <p:nvPr/>
        </p:nvSpPr>
        <p:spPr bwMode="auto">
          <a:xfrm>
            <a:off x="8195764" y="2754987"/>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New</a:t>
            </a:r>
            <a:endParaRPr lang="en-US" sz="2040" dirty="0">
              <a:gradFill>
                <a:gsLst>
                  <a:gs pos="40075">
                    <a:srgbClr val="FFFFFF"/>
                  </a:gs>
                  <a:gs pos="30000">
                    <a:srgbClr val="FFFFFF"/>
                  </a:gs>
                </a:gsLst>
                <a:lin ang="5400000" scaled="0"/>
              </a:gradFill>
              <a:latin typeface="Segoe UI Semibold"/>
            </a:endParaRPr>
          </a:p>
        </p:txBody>
      </p:sp>
      <p:grpSp>
        <p:nvGrpSpPr>
          <p:cNvPr id="41" name="Group 40">
            <a:extLst>
              <a:ext uri="{FF2B5EF4-FFF2-40B4-BE49-F238E27FC236}">
                <a16:creationId xmlns:a16="http://schemas.microsoft.com/office/drawing/2014/main" id="{220E32C8-5B84-4477-9BDA-DBE6A71668C4}"/>
              </a:ext>
            </a:extLst>
          </p:cNvPr>
          <p:cNvGrpSpPr/>
          <p:nvPr/>
        </p:nvGrpSpPr>
        <p:grpSpPr>
          <a:xfrm>
            <a:off x="619812" y="3390350"/>
            <a:ext cx="3242659" cy="3171611"/>
            <a:chOff x="619018" y="2117686"/>
            <a:chExt cx="3243119" cy="3172063"/>
          </a:xfrm>
        </p:grpSpPr>
        <p:sp>
          <p:nvSpPr>
            <p:cNvPr id="42" name="TextBox 41">
              <a:extLst>
                <a:ext uri="{FF2B5EF4-FFF2-40B4-BE49-F238E27FC236}">
                  <a16:creationId xmlns:a16="http://schemas.microsoft.com/office/drawing/2014/main" id="{CDE9D2A4-702D-455C-A1DB-E6A3476F9A96}"/>
                </a:ext>
              </a:extLst>
            </p:cNvPr>
            <p:cNvSpPr txBox="1"/>
            <p:nvPr/>
          </p:nvSpPr>
          <p:spPr>
            <a:xfrm>
              <a:off x="619018" y="3074527"/>
              <a:ext cx="3243119" cy="2215222"/>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at rest</a:t>
              </a:r>
              <a:endParaRPr lang="en-US" sz="2000" dirty="0">
                <a:solidFill>
                  <a:srgbClr val="0078D3"/>
                </a:solidFill>
                <a:latin typeface="Segoe UI Semibold"/>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inactive data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when stored in blob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storage, database, etc.</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The industry </a:t>
              </a:r>
              <a:r>
                <a:rPr lang="en-US" sz="1599" u="sng" dirty="0">
                  <a:solidFill>
                    <a:srgbClr val="000000"/>
                  </a:solidFill>
                  <a:latin typeface="Segoe UI Semibold"/>
                  <a:cs typeface="Segoe UI Semibold" panose="020B0702040204020203" pitchFamily="34" charset="0"/>
                </a:rPr>
                <a:t>moved from disks in the clear to encrypted disks, with managed keys</a:t>
              </a:r>
              <a:endParaRPr lang="en-US" sz="1599" u="sng" dirty="0">
                <a:solidFill>
                  <a:srgbClr val="000000"/>
                </a:solidFill>
                <a:latin typeface="Segoe UI Semibold"/>
                <a:cs typeface="Segoe UI Semilight" panose="020B0402040204020203" pitchFamily="34" charset="0"/>
              </a:endParaRPr>
            </a:p>
          </p:txBody>
        </p:sp>
        <p:grpSp>
          <p:nvGrpSpPr>
            <p:cNvPr id="43" name="Group 42">
              <a:extLst>
                <a:ext uri="{FF2B5EF4-FFF2-40B4-BE49-F238E27FC236}">
                  <a16:creationId xmlns:a16="http://schemas.microsoft.com/office/drawing/2014/main" id="{F32199A3-F144-43D4-978F-A690F230E2BA}"/>
                </a:ext>
              </a:extLst>
            </p:cNvPr>
            <p:cNvGrpSpPr/>
            <p:nvPr/>
          </p:nvGrpSpPr>
          <p:grpSpPr>
            <a:xfrm>
              <a:off x="788739" y="2117686"/>
              <a:ext cx="817040" cy="828904"/>
              <a:chOff x="1657419" y="2358039"/>
              <a:chExt cx="817040" cy="828904"/>
            </a:xfrm>
          </p:grpSpPr>
          <p:pic>
            <p:nvPicPr>
              <p:cNvPr id="44" name="Picture 43">
                <a:extLst>
                  <a:ext uri="{FF2B5EF4-FFF2-40B4-BE49-F238E27FC236}">
                    <a16:creationId xmlns:a16="http://schemas.microsoft.com/office/drawing/2014/main" id="{3775D521-C789-43D3-901D-3BE43609B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19" y="2592583"/>
                <a:ext cx="594360" cy="594360"/>
              </a:xfrm>
              <a:prstGeom prst="rect">
                <a:avLst/>
              </a:prstGeom>
            </p:spPr>
          </p:pic>
          <p:pic>
            <p:nvPicPr>
              <p:cNvPr id="45" name="Picture 44">
                <a:extLst>
                  <a:ext uri="{FF2B5EF4-FFF2-40B4-BE49-F238E27FC236}">
                    <a16:creationId xmlns:a16="http://schemas.microsoft.com/office/drawing/2014/main" id="{416F81BE-9CB5-4834-B354-854C72478206}"/>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053643" y="2358039"/>
                <a:ext cx="420816" cy="420816"/>
              </a:xfrm>
              <a:prstGeom prst="rect">
                <a:avLst/>
              </a:prstGeom>
            </p:spPr>
          </p:pic>
        </p:grpSp>
      </p:grpSp>
      <p:grpSp>
        <p:nvGrpSpPr>
          <p:cNvPr id="46" name="Group 45">
            <a:extLst>
              <a:ext uri="{FF2B5EF4-FFF2-40B4-BE49-F238E27FC236}">
                <a16:creationId xmlns:a16="http://schemas.microsoft.com/office/drawing/2014/main" id="{98E75904-89FC-4D70-87A5-CDDEA17F2D4F}"/>
              </a:ext>
            </a:extLst>
          </p:cNvPr>
          <p:cNvGrpSpPr/>
          <p:nvPr/>
        </p:nvGrpSpPr>
        <p:grpSpPr>
          <a:xfrm>
            <a:off x="8293246" y="3624860"/>
            <a:ext cx="3250027" cy="3213971"/>
            <a:chOff x="8275765" y="2352230"/>
            <a:chExt cx="3250488" cy="3214427"/>
          </a:xfrm>
        </p:grpSpPr>
        <p:sp>
          <p:nvSpPr>
            <p:cNvPr id="47" name="TextBox 46">
              <a:extLst>
                <a:ext uri="{FF2B5EF4-FFF2-40B4-BE49-F238E27FC236}">
                  <a16:creationId xmlns:a16="http://schemas.microsoft.com/office/drawing/2014/main" id="{7B0DA533-BCB1-4ED9-AE97-395E1D7983C8}"/>
                </a:ext>
              </a:extLst>
            </p:cNvPr>
            <p:cNvSpPr txBox="1"/>
            <p:nvPr/>
          </p:nvSpPr>
          <p:spPr>
            <a:xfrm>
              <a:off x="8275765" y="3074526"/>
              <a:ext cx="3250488" cy="2492131"/>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In use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Protect/Encrypt data that is in use, while in RAM and during computation</a:t>
              </a:r>
            </a:p>
            <a:p>
              <a:pPr defTabSz="932563">
                <a:lnSpc>
                  <a:spcPct val="90000"/>
                </a:lnSpc>
                <a:spcBef>
                  <a:spcPts val="1224"/>
                </a:spcBef>
                <a:spcAft>
                  <a:spcPts val="612"/>
                </a:spcAft>
              </a:pPr>
              <a:r>
                <a:rPr lang="en-US" sz="1599" dirty="0">
                  <a:solidFill>
                    <a:srgbClr val="000000"/>
                  </a:solidFill>
                  <a:latin typeface="Segoe UI"/>
                  <a:cs typeface="Segoe UI Semilight" panose="020B0402040204020203" pitchFamily="34" charset="0"/>
                </a:rPr>
                <a:t>Evolving from computing in the clear to Trusted Execution Environments (TEEs), like Intel SGX, Arm TrustZone, SBS/VSM</a:t>
              </a:r>
            </a:p>
          </p:txBody>
        </p:sp>
        <p:grpSp>
          <p:nvGrpSpPr>
            <p:cNvPr id="48" name="Group 47">
              <a:extLst>
                <a:ext uri="{FF2B5EF4-FFF2-40B4-BE49-F238E27FC236}">
                  <a16:creationId xmlns:a16="http://schemas.microsoft.com/office/drawing/2014/main" id="{7B1EB44D-54D8-4A40-BC7C-061824278E8C}"/>
                </a:ext>
              </a:extLst>
            </p:cNvPr>
            <p:cNvGrpSpPr/>
            <p:nvPr/>
          </p:nvGrpSpPr>
          <p:grpSpPr>
            <a:xfrm>
              <a:off x="8486671" y="2352230"/>
              <a:ext cx="808239" cy="608307"/>
              <a:chOff x="8475603" y="2454645"/>
              <a:chExt cx="808239" cy="608307"/>
            </a:xfrm>
          </p:grpSpPr>
          <p:pic>
            <p:nvPicPr>
              <p:cNvPr id="49" name="Picture 48">
                <a:extLst>
                  <a:ext uri="{FF2B5EF4-FFF2-40B4-BE49-F238E27FC236}">
                    <a16:creationId xmlns:a16="http://schemas.microsoft.com/office/drawing/2014/main" id="{4E7B7F70-624A-4457-80A5-CA0E69D98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5603" y="2454645"/>
                <a:ext cx="594360" cy="594360"/>
              </a:xfrm>
              <a:prstGeom prst="rect">
                <a:avLst/>
              </a:prstGeom>
            </p:spPr>
          </p:pic>
          <p:pic>
            <p:nvPicPr>
              <p:cNvPr id="50" name="Picture 49">
                <a:extLst>
                  <a:ext uri="{FF2B5EF4-FFF2-40B4-BE49-F238E27FC236}">
                    <a16:creationId xmlns:a16="http://schemas.microsoft.com/office/drawing/2014/main" id="{630852E2-21C7-4A9D-9270-B2FC8B98325E}"/>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863026" y="2642136"/>
                <a:ext cx="420816" cy="420816"/>
              </a:xfrm>
              <a:prstGeom prst="rect">
                <a:avLst/>
              </a:prstGeom>
            </p:spPr>
          </p:pic>
        </p:grpSp>
      </p:grpSp>
      <p:grpSp>
        <p:nvGrpSpPr>
          <p:cNvPr id="51" name="Group 50">
            <a:extLst>
              <a:ext uri="{FF2B5EF4-FFF2-40B4-BE49-F238E27FC236}">
                <a16:creationId xmlns:a16="http://schemas.microsoft.com/office/drawing/2014/main" id="{1D1BF6FD-AC02-4A10-ACAA-6E9BC968FB25}"/>
              </a:ext>
            </a:extLst>
          </p:cNvPr>
          <p:cNvGrpSpPr/>
          <p:nvPr/>
        </p:nvGrpSpPr>
        <p:grpSpPr>
          <a:xfrm>
            <a:off x="4534683" y="3624860"/>
            <a:ext cx="3346121" cy="2999168"/>
            <a:chOff x="4534444" y="2352230"/>
            <a:chExt cx="3346595" cy="2999594"/>
          </a:xfrm>
        </p:grpSpPr>
        <p:sp>
          <p:nvSpPr>
            <p:cNvPr id="52" name="TextBox 51">
              <a:extLst>
                <a:ext uri="{FF2B5EF4-FFF2-40B4-BE49-F238E27FC236}">
                  <a16:creationId xmlns:a16="http://schemas.microsoft.com/office/drawing/2014/main" id="{D667174D-3738-4C67-9A3D-6F286FDE1412}"/>
                </a:ext>
              </a:extLst>
            </p:cNvPr>
            <p:cNvSpPr txBox="1"/>
            <p:nvPr/>
          </p:nvSpPr>
          <p:spPr>
            <a:xfrm>
              <a:off x="4534444" y="3074526"/>
              <a:ext cx="3346595" cy="2277298"/>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in transit</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data that is flowing between untrusted public or private networks</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Evolved from </a:t>
              </a:r>
              <a:r>
                <a:rPr lang="en-US" sz="1599" u="sng" dirty="0">
                  <a:solidFill>
                    <a:srgbClr val="000000"/>
                  </a:solidFill>
                  <a:latin typeface="Segoe UI Semibold"/>
                  <a:cs typeface="Segoe UI Semibold" panose="020B0702040204020203" pitchFamily="34" charset="0"/>
                </a:rPr>
                <a:t>browsing/moving data in the clea</a:t>
              </a:r>
              <a:r>
                <a:rPr lang="en-US" sz="1599" dirty="0">
                  <a:solidFill>
                    <a:srgbClr val="000000"/>
                  </a:solidFill>
                  <a:latin typeface="Segoe UI Semibold"/>
                  <a:cs typeface="Segoe UI Semibold" panose="020B0702040204020203" pitchFamily="34" charset="0"/>
                </a:rPr>
                <a:t>r (HTTP), </a:t>
              </a:r>
              <a:r>
                <a:rPr lang="en-US" sz="1599" u="sng" dirty="0">
                  <a:solidFill>
                    <a:srgbClr val="000000"/>
                  </a:solidFill>
                  <a:latin typeface="Segoe UI Semibold"/>
                  <a:cs typeface="Segoe UI Semibold" panose="020B0702040204020203" pitchFamily="34" charset="0"/>
                </a:rPr>
                <a:t>to encrypting data</a:t>
              </a:r>
              <a:r>
                <a:rPr lang="en-US" sz="1599" dirty="0">
                  <a:solidFill>
                    <a:srgbClr val="000000"/>
                  </a:solidFill>
                  <a:latin typeface="Segoe UI Semibold"/>
                  <a:cs typeface="Segoe UI Semibold" panose="020B0702040204020203" pitchFamily="34" charset="0"/>
                </a:rPr>
                <a:t> (</a:t>
              </a:r>
              <a:r>
                <a:rPr lang="en-US" sz="1599" dirty="0">
                  <a:solidFill>
                    <a:srgbClr val="000000"/>
                  </a:solidFill>
                  <a:latin typeface="Segoe UI"/>
                  <a:cs typeface="Segoe UI Semilight" panose="020B0402040204020203" pitchFamily="34" charset="0"/>
                </a:rPr>
                <a:t>HTTPS / TLS)</a:t>
              </a:r>
              <a:endParaRPr lang="en-US" sz="2000" dirty="0">
                <a:solidFill>
                  <a:srgbClr val="000000"/>
                </a:solidFill>
                <a:latin typeface="Segoe UI"/>
                <a:cs typeface="Segoe UI Semilight" panose="020B0402040204020203" pitchFamily="34" charset="0"/>
              </a:endParaRPr>
            </a:p>
          </p:txBody>
        </p:sp>
        <p:grpSp>
          <p:nvGrpSpPr>
            <p:cNvPr id="53" name="Group 52">
              <a:extLst>
                <a:ext uri="{FF2B5EF4-FFF2-40B4-BE49-F238E27FC236}">
                  <a16:creationId xmlns:a16="http://schemas.microsoft.com/office/drawing/2014/main" id="{27F68273-7305-4EA4-93F3-8FCD2C8B174C}"/>
                </a:ext>
              </a:extLst>
            </p:cNvPr>
            <p:cNvGrpSpPr/>
            <p:nvPr/>
          </p:nvGrpSpPr>
          <p:grpSpPr>
            <a:xfrm>
              <a:off x="4589400" y="2352230"/>
              <a:ext cx="1037347" cy="594360"/>
              <a:chOff x="4589400" y="2352230"/>
              <a:chExt cx="1037347" cy="594360"/>
            </a:xfrm>
          </p:grpSpPr>
          <p:grpSp>
            <p:nvGrpSpPr>
              <p:cNvPr id="54" name="Group 53">
                <a:extLst>
                  <a:ext uri="{FF2B5EF4-FFF2-40B4-BE49-F238E27FC236}">
                    <a16:creationId xmlns:a16="http://schemas.microsoft.com/office/drawing/2014/main" id="{CA8A68D6-7601-4D0A-94CC-9BAEF032F5DF}"/>
                  </a:ext>
                </a:extLst>
              </p:cNvPr>
              <p:cNvGrpSpPr/>
              <p:nvPr/>
            </p:nvGrpSpPr>
            <p:grpSpPr>
              <a:xfrm>
                <a:off x="4589400" y="2352230"/>
                <a:ext cx="1037347" cy="594360"/>
                <a:chOff x="4694235" y="2454645"/>
                <a:chExt cx="1037347" cy="594360"/>
              </a:xfrm>
            </p:grpSpPr>
            <p:grpSp>
              <p:nvGrpSpPr>
                <p:cNvPr id="56" name="Group 55">
                  <a:extLst>
                    <a:ext uri="{FF2B5EF4-FFF2-40B4-BE49-F238E27FC236}">
                      <a16:creationId xmlns:a16="http://schemas.microsoft.com/office/drawing/2014/main" id="{27CCE03B-5C4C-4F85-93BD-6845F17A38CD}"/>
                    </a:ext>
                  </a:extLst>
                </p:cNvPr>
                <p:cNvGrpSpPr/>
                <p:nvPr/>
              </p:nvGrpSpPr>
              <p:grpSpPr>
                <a:xfrm>
                  <a:off x="4694235" y="2454645"/>
                  <a:ext cx="1037347" cy="594360"/>
                  <a:chOff x="4694235" y="2454645"/>
                  <a:chExt cx="1037347" cy="594360"/>
                </a:xfrm>
              </p:grpSpPr>
              <p:pic>
                <p:nvPicPr>
                  <p:cNvPr id="58" name="Picture 57">
                    <a:extLst>
                      <a:ext uri="{FF2B5EF4-FFF2-40B4-BE49-F238E27FC236}">
                        <a16:creationId xmlns:a16="http://schemas.microsoft.com/office/drawing/2014/main" id="{3AB739B2-4AFA-4140-BFC1-45087E688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35" y="2454645"/>
                    <a:ext cx="594360" cy="594360"/>
                  </a:xfrm>
                  <a:prstGeom prst="rect">
                    <a:avLst/>
                  </a:prstGeom>
                </p:spPr>
              </p:pic>
              <p:pic>
                <p:nvPicPr>
                  <p:cNvPr id="59" name="Picture 58">
                    <a:extLst>
                      <a:ext uri="{FF2B5EF4-FFF2-40B4-BE49-F238E27FC236}">
                        <a16:creationId xmlns:a16="http://schemas.microsoft.com/office/drawing/2014/main" id="{9F4C4D93-F6A1-4D61-98E9-1599925EA1D8}"/>
                      </a:ext>
                    </a:extLst>
                  </p:cNvPr>
                  <p:cNvPicPr>
                    <a:picLocks noChangeAspect="1"/>
                  </p:cNvPicPr>
                  <p:nvPr/>
                </p:nvPicPr>
                <p:blipFill>
                  <a:blip r:embed="rId7"/>
                  <a:stretch>
                    <a:fillRect/>
                  </a:stretch>
                </p:blipFill>
                <p:spPr>
                  <a:xfrm rot="5400000">
                    <a:off x="5137222" y="2454645"/>
                    <a:ext cx="594360" cy="594360"/>
                  </a:xfrm>
                  <a:prstGeom prst="rect">
                    <a:avLst/>
                  </a:prstGeom>
                </p:spPr>
              </p:pic>
            </p:grpSp>
            <p:sp>
              <p:nvSpPr>
                <p:cNvPr id="57" name="Rectangle 56">
                  <a:extLst>
                    <a:ext uri="{FF2B5EF4-FFF2-40B4-BE49-F238E27FC236}">
                      <a16:creationId xmlns:a16="http://schemas.microsoft.com/office/drawing/2014/main" id="{1B31A320-B524-45A9-986C-7B8DB4D4B39F}"/>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9DDCFEBE-0A97-43B6-9882-6529273CC91E}"/>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83039" y="2509724"/>
                <a:ext cx="211627" cy="211627"/>
              </a:xfrm>
              <a:prstGeom prst="rect">
                <a:avLst/>
              </a:prstGeom>
            </p:spPr>
          </p:pic>
        </p:grpSp>
      </p:grpSp>
    </p:spTree>
    <p:extLst>
      <p:ext uri="{BB962C8B-B14F-4D97-AF65-F5344CB8AC3E}">
        <p14:creationId xmlns:p14="http://schemas.microsoft.com/office/powerpoint/2010/main" val="1565783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50" fill="hold"/>
                                        <p:tgtEl>
                                          <p:spTgt spid="51"/>
                                        </p:tgtEl>
                                        <p:attrNameLst>
                                          <p:attrName>ppt_x</p:attrName>
                                        </p:attrNameLst>
                                      </p:cBhvr>
                                      <p:tavLst>
                                        <p:tav tm="0">
                                          <p:val>
                                            <p:strVal val="#ppt_x"/>
                                          </p:val>
                                        </p:tav>
                                        <p:tav tm="100000">
                                          <p:val>
                                            <p:strVal val="#ppt_x"/>
                                          </p:val>
                                        </p:tav>
                                      </p:tavLst>
                                    </p:anim>
                                    <p:anim calcmode="lin" valueType="num">
                                      <p:cBhvr additive="base">
                                        <p:cTn id="16" dur="750" fill="hold"/>
                                        <p:tgtEl>
                                          <p:spTgt spid="51"/>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a:t>
            </a:r>
            <a:br>
              <a:rPr lang="en-GB" dirty="0"/>
            </a:br>
            <a:r>
              <a:rPr lang="en-GB" dirty="0"/>
              <a:t>Virtual Trusted Platform Module TPM</a:t>
            </a:r>
            <a:endParaRPr lang="en-US" dirty="0"/>
          </a:p>
        </p:txBody>
      </p:sp>
      <p:pic>
        <p:nvPicPr>
          <p:cNvPr id="3" name="Picture 2">
            <a:extLst>
              <a:ext uri="{FF2B5EF4-FFF2-40B4-BE49-F238E27FC236}">
                <a16:creationId xmlns:a16="http://schemas.microsoft.com/office/drawing/2014/main" id="{80ECBFCA-6D4E-49E6-8598-1BAC0760BAC0}"/>
              </a:ext>
            </a:extLst>
          </p:cNvPr>
          <p:cNvPicPr>
            <a:picLocks noChangeAspect="1"/>
          </p:cNvPicPr>
          <p:nvPr/>
        </p:nvPicPr>
        <p:blipFill>
          <a:blip r:embed="rId2"/>
          <a:stretch>
            <a:fillRect/>
          </a:stretch>
        </p:blipFill>
        <p:spPr>
          <a:xfrm>
            <a:off x="5151437" y="68262"/>
            <a:ext cx="7206305" cy="6858000"/>
          </a:xfrm>
          <a:prstGeom prst="rect">
            <a:avLst/>
          </a:prstGeom>
        </p:spPr>
      </p:pic>
    </p:spTree>
    <p:extLst>
      <p:ext uri="{BB962C8B-B14F-4D97-AF65-F5344CB8AC3E}">
        <p14:creationId xmlns:p14="http://schemas.microsoft.com/office/powerpoint/2010/main" val="39806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37E5-5066-4BF8-A15E-52A45075C72D}"/>
              </a:ext>
            </a:extLst>
          </p:cNvPr>
          <p:cNvSpPr>
            <a:spLocks noGrp="1"/>
          </p:cNvSpPr>
          <p:nvPr>
            <p:ph type="title"/>
          </p:nvPr>
        </p:nvSpPr>
        <p:spPr>
          <a:xfrm>
            <a:off x="452462" y="487366"/>
            <a:ext cx="11531551" cy="395518"/>
          </a:xfrm>
        </p:spPr>
        <p:txBody>
          <a:bodyPr/>
          <a:lstStyle/>
          <a:p>
            <a:pPr defTabSz="932563">
              <a:lnSpc>
                <a:spcPct val="90000"/>
              </a:lnSpc>
            </a:pPr>
            <a:r>
              <a:rPr lang="fr-FR" sz="2800" b="0" spc="-50" dirty="0">
                <a:solidFill>
                  <a:schemeClr val="tx1"/>
                </a:solidFill>
                <a:latin typeface="Segoe UI Semibold" panose="020B0702040204020203" pitchFamily="34" charset="0"/>
                <a:cs typeface="Segoe UI Semibold" panose="020B0702040204020203" pitchFamily="34" charset="0"/>
              </a:rPr>
              <a:t>Moving to the Cloud</a:t>
            </a:r>
          </a:p>
        </p:txBody>
      </p:sp>
      <p:sp>
        <p:nvSpPr>
          <p:cNvPr id="5" name="Text Placeholder 4">
            <a:extLst>
              <a:ext uri="{FF2B5EF4-FFF2-40B4-BE49-F238E27FC236}">
                <a16:creationId xmlns:a16="http://schemas.microsoft.com/office/drawing/2014/main" id="{532982C0-1BCD-4E39-915D-0AA2A40C0B74}"/>
              </a:ext>
            </a:extLst>
          </p:cNvPr>
          <p:cNvSpPr>
            <a:spLocks noGrp="1"/>
          </p:cNvSpPr>
          <p:nvPr>
            <p:ph type="body" sz="quarter" idx="10"/>
          </p:nvPr>
        </p:nvSpPr>
        <p:spPr>
          <a:xfrm>
            <a:off x="465955" y="1919804"/>
            <a:ext cx="11531551" cy="1751057"/>
          </a:xfrm>
        </p:spPr>
        <p:txBody>
          <a:bodyPr/>
          <a:lstStyle/>
          <a:p>
            <a:r>
              <a:rPr lang="en-US" sz="1632" b="1" dirty="0">
                <a:gradFill>
                  <a:gsLst>
                    <a:gs pos="1250">
                      <a:srgbClr val="3C3C41"/>
                    </a:gs>
                    <a:gs pos="100000">
                      <a:srgbClr val="3C3C41"/>
                    </a:gs>
                  </a:gsLst>
                  <a:lin ang="5400000" scaled="0"/>
                </a:gradFill>
                <a:latin typeface="Segoe UI Semibold" panose="020B0702040204020203" pitchFamily="34" charset="0"/>
              </a:rPr>
              <a:t>We believe that for our customers to move to the cloud, they need to have confidence</a:t>
            </a:r>
          </a:p>
          <a:p>
            <a:r>
              <a:rPr lang="en-US" sz="1632" b="1" dirty="0">
                <a:gradFill>
                  <a:gsLst>
                    <a:gs pos="1250">
                      <a:srgbClr val="3C3C41"/>
                    </a:gs>
                    <a:gs pos="100000">
                      <a:srgbClr val="3C3C41"/>
                    </a:gs>
                  </a:gsLst>
                  <a:lin ang="5400000" scaled="0"/>
                </a:gradFill>
                <a:latin typeface="Segoe UI Semibold" panose="020B0702040204020203" pitchFamily="34" charset="0"/>
              </a:rPr>
              <a:t>To build this trust, we owe them transparency</a:t>
            </a:r>
          </a:p>
          <a:p>
            <a:r>
              <a:rPr lang="en-US" sz="1632" b="1" dirty="0">
                <a:gradFill>
                  <a:gsLst>
                    <a:gs pos="1250">
                      <a:srgbClr val="3C3C41"/>
                    </a:gs>
                    <a:gs pos="100000">
                      <a:srgbClr val="3C3C41"/>
                    </a:gs>
                  </a:gsLst>
                  <a:lin ang="5400000" scaled="0"/>
                </a:gradFill>
                <a:latin typeface="Segoe UI Semibold" panose="020B0702040204020203" pitchFamily="34" charset="0"/>
              </a:rPr>
              <a:t>We provide this transparency through a triptych</a:t>
            </a:r>
          </a:p>
          <a:p>
            <a:endParaRPr lang="fr-FR" sz="1632" b="1" dirty="0">
              <a:gradFill>
                <a:gsLst>
                  <a:gs pos="1250">
                    <a:srgbClr val="3C3C41"/>
                  </a:gs>
                  <a:gs pos="100000">
                    <a:srgbClr val="3C3C41"/>
                  </a:gs>
                </a:gsLst>
                <a:lin ang="5400000" scaled="0"/>
              </a:gradFill>
              <a:latin typeface="Segoe UI Semibold" panose="020B0702040204020203" pitchFamily="34" charset="0"/>
            </a:endParaRPr>
          </a:p>
          <a:p>
            <a:endParaRPr lang="en-US" dirty="0"/>
          </a:p>
        </p:txBody>
      </p:sp>
      <p:sp>
        <p:nvSpPr>
          <p:cNvPr id="6" name="Text Placeholder 5">
            <a:extLst>
              <a:ext uri="{FF2B5EF4-FFF2-40B4-BE49-F238E27FC236}">
                <a16:creationId xmlns:a16="http://schemas.microsoft.com/office/drawing/2014/main" id="{D61B99C6-4816-4AFF-AFF9-0A920809D14E}"/>
              </a:ext>
            </a:extLst>
          </p:cNvPr>
          <p:cNvSpPr>
            <a:spLocks noGrp="1"/>
          </p:cNvSpPr>
          <p:nvPr>
            <p:ph type="body" sz="quarter" idx="11"/>
          </p:nvPr>
        </p:nvSpPr>
        <p:spPr>
          <a:xfrm>
            <a:off x="465955" y="1169853"/>
            <a:ext cx="11531551" cy="470856"/>
          </a:xfrm>
        </p:spPr>
        <p:txBody>
          <a:bodyPr/>
          <a:lstStyle/>
          <a:p>
            <a:r>
              <a:rPr lang="en-US" dirty="0"/>
              <a:t>Trust = Transparency</a:t>
            </a:r>
          </a:p>
          <a:p>
            <a:endParaRPr lang="en-US" dirty="0"/>
          </a:p>
        </p:txBody>
      </p:sp>
      <p:sp>
        <p:nvSpPr>
          <p:cNvPr id="8" name="Rectangle 7">
            <a:extLst>
              <a:ext uri="{FF2B5EF4-FFF2-40B4-BE49-F238E27FC236}">
                <a16:creationId xmlns:a16="http://schemas.microsoft.com/office/drawing/2014/main" id="{46B56ADC-8108-412D-B6CB-11A32D23859D}"/>
              </a:ext>
            </a:extLst>
          </p:cNvPr>
          <p:cNvSpPr/>
          <p:nvPr/>
        </p:nvSpPr>
        <p:spPr bwMode="auto">
          <a:xfrm>
            <a:off x="1167521" y="3199238"/>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Complying with laws and voluntary compliance with independent international standards</a:t>
            </a:r>
          </a:p>
        </p:txBody>
      </p:sp>
      <p:sp>
        <p:nvSpPr>
          <p:cNvPr id="9" name="Rectangle 8">
            <a:extLst>
              <a:ext uri="{FF2B5EF4-FFF2-40B4-BE49-F238E27FC236}">
                <a16:creationId xmlns:a16="http://schemas.microsoft.com/office/drawing/2014/main" id="{AC33B5D1-560B-4E48-9F38-57BA36B9F74D}"/>
              </a:ext>
            </a:extLst>
          </p:cNvPr>
          <p:cNvSpPr/>
          <p:nvPr/>
        </p:nvSpPr>
        <p:spPr bwMode="auto">
          <a:xfrm>
            <a:off x="4877939"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Verification of the compliance of our services by an independent third party</a:t>
            </a:r>
            <a:endParaRPr lang="fr-FR" sz="1632" dirty="0">
              <a:gradFill>
                <a:gsLst>
                  <a:gs pos="40075">
                    <a:srgbClr val="FFFFFF"/>
                  </a:gs>
                  <a:gs pos="30000">
                    <a:srgbClr val="FFFFFF"/>
                  </a:gs>
                </a:gsLst>
                <a:lin ang="5400000" scaled="0"/>
              </a:gradFill>
              <a:latin typeface="Segoe UI Semibold"/>
            </a:endParaRPr>
          </a:p>
        </p:txBody>
      </p:sp>
      <p:sp>
        <p:nvSpPr>
          <p:cNvPr id="10" name="Rectangle 9">
            <a:extLst>
              <a:ext uri="{FF2B5EF4-FFF2-40B4-BE49-F238E27FC236}">
                <a16:creationId xmlns:a16="http://schemas.microsoft.com/office/drawing/2014/main" id="{703AD26D-5615-4D28-8424-7707ACF49D01}"/>
              </a:ext>
            </a:extLst>
          </p:cNvPr>
          <p:cNvSpPr/>
          <p:nvPr/>
        </p:nvSpPr>
        <p:spPr bwMode="auto">
          <a:xfrm>
            <a:off x="8588358"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Providing audit reports to our customers</a:t>
            </a:r>
          </a:p>
        </p:txBody>
      </p:sp>
      <p:sp>
        <p:nvSpPr>
          <p:cNvPr id="11" name="Rectangle 10">
            <a:extLst>
              <a:ext uri="{FF2B5EF4-FFF2-40B4-BE49-F238E27FC236}">
                <a16:creationId xmlns:a16="http://schemas.microsoft.com/office/drawing/2014/main" id="{91638131-D9B0-424D-9446-DB8CFC3D7D82}"/>
              </a:ext>
            </a:extLst>
          </p:cNvPr>
          <p:cNvSpPr/>
          <p:nvPr/>
        </p:nvSpPr>
        <p:spPr>
          <a:xfrm>
            <a:off x="1931488" y="5406671"/>
            <a:ext cx="9021746" cy="1222386"/>
          </a:xfrm>
          <a:prstGeom prst="rect">
            <a:avLst/>
          </a:prstGeom>
        </p:spPr>
        <p:txBody>
          <a:bodyPr wrap="square">
            <a:spAutoFit/>
          </a:bodyPr>
          <a:lstStyle/>
          <a:p>
            <a:r>
              <a:rPr lang="en-US" sz="1836" dirty="0"/>
              <a:t>In some contexts, this transparency is not considered to be sufficient... and it would take more like, for example, </a:t>
            </a:r>
            <a:r>
              <a:rPr lang="en-US" sz="1836" dirty="0">
                <a:solidFill>
                  <a:srgbClr val="0070C0"/>
                </a:solidFill>
                <a:latin typeface="Segoe UI Semibold" panose="020B0702040204020203" pitchFamily="34" charset="0"/>
                <a:cs typeface="Segoe UI Semibold" panose="020B0702040204020203" pitchFamily="34" charset="0"/>
              </a:rPr>
              <a:t>being able to encrypt the data in the cloud and keeping the key</a:t>
            </a:r>
            <a:r>
              <a:rPr lang="fr-FR" sz="1836" dirty="0"/>
              <a:t>!</a:t>
            </a:r>
          </a:p>
          <a:p>
            <a:endParaRPr lang="fr-FR" sz="1836" dirty="0"/>
          </a:p>
        </p:txBody>
      </p:sp>
      <p:sp>
        <p:nvSpPr>
          <p:cNvPr id="2" name="Rectangle 1">
            <a:extLst>
              <a:ext uri="{FF2B5EF4-FFF2-40B4-BE49-F238E27FC236}">
                <a16:creationId xmlns:a16="http://schemas.microsoft.com/office/drawing/2014/main" id="{AF1A8C9B-EEFD-4D65-ACDA-5664D8A6999E}"/>
              </a:ext>
            </a:extLst>
          </p:cNvPr>
          <p:cNvSpPr/>
          <p:nvPr/>
        </p:nvSpPr>
        <p:spPr>
          <a:xfrm>
            <a:off x="5239764" y="235128"/>
            <a:ext cx="6677773" cy="1443480"/>
          </a:xfrm>
          <a:prstGeom prst="rect">
            <a:avLst/>
          </a:prstGeom>
          <a:noFill/>
          <a:ln>
            <a:noFill/>
          </a:ln>
        </p:spPr>
        <p:txBody>
          <a:bodyPr wrap="square" lIns="175761" tIns="140609" rIns="175761" bIns="140609">
            <a:spAutoFit/>
          </a:bodyPr>
          <a:lstStyle/>
          <a:p>
            <a:pPr marL="150973" indent="-150973" defTabSz="878559">
              <a:lnSpc>
                <a:spcPct val="90000"/>
              </a:lnSpc>
              <a:defRPr/>
            </a:pPr>
            <a:r>
              <a:rPr lang="en-US" sz="2691" kern="0" spc="-48" dirty="0">
                <a:solidFill>
                  <a:srgbClr val="0078D7"/>
                </a:solidFill>
                <a:latin typeface="Segoe UI Semilight"/>
              </a:rPr>
              <a:t>“Businesses and users are going to embrace technology only if they can trust it.”</a:t>
            </a:r>
          </a:p>
          <a:p>
            <a:pPr marL="149506" indent="18307" defTabSz="878559">
              <a:lnSpc>
                <a:spcPct val="90000"/>
              </a:lnSpc>
              <a:spcBef>
                <a:spcPts val="1153"/>
              </a:spcBef>
              <a:defRPr/>
            </a:pPr>
            <a:r>
              <a:rPr lang="en-US" kern="0" dirty="0">
                <a:solidFill>
                  <a:sysClr val="windowText" lastClr="000000"/>
                </a:solidFill>
                <a:latin typeface="Segoe UI Semibold" panose="020B0702040204020203" pitchFamily="34" charset="0"/>
                <a:cs typeface="Segoe UI Semibold" panose="020B0702040204020203" pitchFamily="34" charset="0"/>
              </a:rPr>
              <a:t>-Satya Nadella</a:t>
            </a:r>
          </a:p>
        </p:txBody>
      </p:sp>
      <p:sp>
        <p:nvSpPr>
          <p:cNvPr id="13" name="Rectangle 12">
            <a:extLst>
              <a:ext uri="{FF2B5EF4-FFF2-40B4-BE49-F238E27FC236}">
                <a16:creationId xmlns:a16="http://schemas.microsoft.com/office/drawing/2014/main" id="{C8BFA927-C7F1-4B2F-9A64-E5A558007970}"/>
              </a:ext>
            </a:extLst>
          </p:cNvPr>
          <p:cNvSpPr/>
          <p:nvPr/>
        </p:nvSpPr>
        <p:spPr>
          <a:xfrm>
            <a:off x="8798718" y="5001175"/>
            <a:ext cx="2361544" cy="307777"/>
          </a:xfrm>
          <a:prstGeom prst="rect">
            <a:avLst/>
          </a:prstGeom>
        </p:spPr>
        <p:txBody>
          <a:bodyPr wrap="none">
            <a:spAutoFit/>
          </a:bodyPr>
          <a:lstStyle/>
          <a:p>
            <a:pPr marL="0" lvl="1">
              <a:spcBef>
                <a:spcPts val="1200"/>
              </a:spcBef>
            </a:pPr>
            <a:r>
              <a:rPr lang="fr-FR" sz="1400" dirty="0">
                <a:latin typeface="Segoe UI Semibold" panose="020B0702040204020203" pitchFamily="34" charset="0"/>
                <a:cs typeface="Segoe UI Semibold" panose="020B0702040204020203" pitchFamily="34" charset="0"/>
                <a:hlinkClick r:id="rId3"/>
              </a:rPr>
              <a:t>servicetrust</a:t>
            </a:r>
            <a:r>
              <a:rPr lang="fr-FR" sz="1400" dirty="0">
                <a:hlinkClick r:id="rId3"/>
              </a:rPr>
              <a:t>.microsoft.com/</a:t>
            </a:r>
            <a:endParaRPr lang="en-US" sz="1400" dirty="0"/>
          </a:p>
        </p:txBody>
      </p:sp>
      <p:sp>
        <p:nvSpPr>
          <p:cNvPr id="14" name="TextBox 13">
            <a:extLst>
              <a:ext uri="{FF2B5EF4-FFF2-40B4-BE49-F238E27FC236}">
                <a16:creationId xmlns:a16="http://schemas.microsoft.com/office/drawing/2014/main" id="{98C46344-B98A-44D4-9E8D-67601B1DCA31}"/>
              </a:ext>
            </a:extLst>
          </p:cNvPr>
          <p:cNvSpPr txBox="1"/>
          <p:nvPr/>
        </p:nvSpPr>
        <p:spPr>
          <a:xfrm>
            <a:off x="1172527" y="5042237"/>
            <a:ext cx="315868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hlinkClick r:id="rId4"/>
              </a:rPr>
              <a:t>aka.ms/</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hlinkClick r:id="rId4"/>
              </a:rPr>
              <a:t>AzureCompliance</a:t>
            </a: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508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Trusted Execution Environments (TEEs) protect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6278653" cy="5386090"/>
          </a:xfrm>
        </p:spPr>
        <p:txBody>
          <a:bodyPr/>
          <a:lstStyle/>
          <a:p>
            <a:r>
              <a:rPr lang="en-US" dirty="0"/>
              <a:t>Protected container</a:t>
            </a:r>
            <a:r>
              <a:rPr lang="en-GB" sz="2400" dirty="0"/>
              <a:t>in the Apps address space ring 3</a:t>
            </a:r>
            <a:r>
              <a:rPr lang="en-US" dirty="0"/>
              <a:t>:</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Trust boundary at sub-process level</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Secure portion of processor &amp; memory</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Only authorized code runs and is permitted to access data</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Code &amp; data cannot be viewed or modified from outside</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Even Privileged SW cannot access Enclave directly</a:t>
            </a:r>
          </a:p>
          <a:p>
            <a:pPr marL="288925" lvl="1" indent="-285750">
              <a:buFont typeface="Arial" panose="020B0604020202020204" pitchFamily="34" charset="0"/>
              <a:buChar char="•"/>
            </a:pPr>
            <a:r>
              <a:rPr lang="en-US" dirty="0">
                <a:solidFill>
                  <a:srgbClr val="000000"/>
                </a:solidFill>
                <a:cs typeface="Segoe UI Semibold" panose="020B0702040204020203" pitchFamily="34" charset="0"/>
              </a:rPr>
              <a:t>Existing applications need to be rearchitected for TEEs</a:t>
            </a:r>
          </a:p>
          <a:p>
            <a:pPr>
              <a:spcBef>
                <a:spcPts val="1200"/>
              </a:spcBef>
            </a:pPr>
            <a:r>
              <a:rPr lang="en-US" dirty="0"/>
              <a:t>Supports proving of identity both locally and remotely (attestation) </a:t>
            </a:r>
          </a:p>
          <a:p>
            <a:pPr>
              <a:spcBef>
                <a:spcPts val="1200"/>
              </a:spcBef>
            </a:pPr>
            <a:r>
              <a:rPr lang="en-US" dirty="0"/>
              <a:t>Supports persistence of secrets (sealing) </a:t>
            </a:r>
          </a:p>
          <a:p>
            <a:pPr>
              <a:spcBef>
                <a:spcPts val="1200"/>
              </a:spcBef>
            </a:pPr>
            <a:r>
              <a:rPr lang="en-US" dirty="0"/>
              <a:t>Examples: </a:t>
            </a:r>
          </a:p>
          <a:p>
            <a:pPr lvl="1"/>
            <a:r>
              <a:rPr lang="en-US" dirty="0">
                <a:solidFill>
                  <a:srgbClr val="000000"/>
                </a:solidFill>
                <a:cs typeface="Segoe UI Semibold" panose="020B0702040204020203" pitchFamily="34" charset="0"/>
              </a:rPr>
              <a:t>Intel SGX (HW-based), Virtualization Based Security (VBS) aka Virtual Secure Mode (VSM) (SW-based), Arm TrustZone</a:t>
            </a:r>
            <a:r>
              <a:rPr lang="fr-FR" dirty="0">
                <a:solidFill>
                  <a:srgbClr val="000000"/>
                </a:solidFill>
                <a:cs typeface="Segoe UI Semibold" panose="020B0702040204020203" pitchFamily="34" charset="0"/>
              </a:rPr>
              <a:t> </a:t>
            </a:r>
            <a:r>
              <a:rPr lang="en-US" dirty="0">
                <a:solidFill>
                  <a:srgbClr val="000000"/>
                </a:solidFill>
                <a:cs typeface="Segoe UI Semibold" panose="020B0702040204020203" pitchFamily="34" charset="0"/>
              </a:rPr>
              <a:t>(HW-based)</a:t>
            </a:r>
          </a:p>
          <a:p>
            <a:endParaRPr lang="en-US" dirty="0"/>
          </a:p>
        </p:txBody>
      </p:sp>
      <p:grpSp>
        <p:nvGrpSpPr>
          <p:cNvPr id="65" name="Group 64">
            <a:extLst>
              <a:ext uri="{FF2B5EF4-FFF2-40B4-BE49-F238E27FC236}">
                <a16:creationId xmlns:a16="http://schemas.microsoft.com/office/drawing/2014/main" id="{CF14B4DA-D868-4BEC-82DA-995D18AD2C4D}"/>
              </a:ext>
            </a:extLst>
          </p:cNvPr>
          <p:cNvGrpSpPr/>
          <p:nvPr/>
        </p:nvGrpSpPr>
        <p:grpSpPr>
          <a:xfrm>
            <a:off x="6818913" y="2163481"/>
            <a:ext cx="2244077" cy="1504822"/>
            <a:chOff x="7157391" y="2121253"/>
            <a:chExt cx="2200275" cy="1475450"/>
          </a:xfrm>
        </p:grpSpPr>
        <p:grpSp>
          <p:nvGrpSpPr>
            <p:cNvPr id="66" name="Group 65">
              <a:extLst>
                <a:ext uri="{FF2B5EF4-FFF2-40B4-BE49-F238E27FC236}">
                  <a16:creationId xmlns:a16="http://schemas.microsoft.com/office/drawing/2014/main" id="{3C686F54-411A-4690-AE01-90F53538332C}"/>
                </a:ext>
              </a:extLst>
            </p:cNvPr>
            <p:cNvGrpSpPr/>
            <p:nvPr/>
          </p:nvGrpSpPr>
          <p:grpSpPr>
            <a:xfrm>
              <a:off x="7309325" y="2121253"/>
              <a:ext cx="2048341" cy="1475450"/>
              <a:chOff x="7309325" y="2121253"/>
              <a:chExt cx="2048341" cy="1475450"/>
            </a:xfrm>
            <a:solidFill>
              <a:srgbClr val="0078D3">
                <a:lumMod val="25000"/>
                <a:lumOff val="75000"/>
              </a:srgbClr>
            </a:solidFill>
          </p:grpSpPr>
          <p:sp>
            <p:nvSpPr>
              <p:cNvPr id="68" name="Arrow: Bent 36">
                <a:extLst>
                  <a:ext uri="{FF2B5EF4-FFF2-40B4-BE49-F238E27FC236}">
                    <a16:creationId xmlns:a16="http://schemas.microsoft.com/office/drawing/2014/main" id="{9CDD7E0C-C6C2-410C-B6F7-C1099C45C39F}"/>
                  </a:ext>
                </a:extLst>
              </p:cNvPr>
              <p:cNvSpPr/>
              <p:nvPr/>
            </p:nvSpPr>
            <p:spPr bwMode="auto">
              <a:xfrm>
                <a:off x="7310608" y="2121253"/>
                <a:ext cx="1193202" cy="1475450"/>
              </a:xfrm>
              <a:custGeom>
                <a:avLst/>
                <a:gdLst>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34137 w 1189725"/>
                  <a:gd name="connsiteY10" fmla="*/ 922638 h 1079095"/>
                  <a:gd name="connsiteX11" fmla="*/ 0 w 1189725"/>
                  <a:gd name="connsiteY11" fmla="*/ 1079095 h 1079095"/>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27183 w 1189725"/>
                  <a:gd name="connsiteY10" fmla="*/ 1079094 h 1079095"/>
                  <a:gd name="connsiteX11" fmla="*/ 0 w 1189725"/>
                  <a:gd name="connsiteY11" fmla="*/ 1079095 h 1079095"/>
                  <a:gd name="connsiteX0" fmla="*/ 0 w 1193202"/>
                  <a:gd name="connsiteY0" fmla="*/ 1458066 h 1458066"/>
                  <a:gd name="connsiteX1" fmla="*/ 6954 w 1193202"/>
                  <a:gd name="connsiteY1" fmla="*/ 518984 h 1458066"/>
                  <a:gd name="connsiteX2" fmla="*/ 410608 w 1193202"/>
                  <a:gd name="connsiteY2" fmla="*/ 115330 h 1458066"/>
                  <a:gd name="connsiteX3" fmla="*/ 962543 w 1193202"/>
                  <a:gd name="connsiteY3" fmla="*/ 115330 h 1458066"/>
                  <a:gd name="connsiteX4" fmla="*/ 962543 w 1193202"/>
                  <a:gd name="connsiteY4" fmla="*/ 0 h 1458066"/>
                  <a:gd name="connsiteX5" fmla="*/ 1193202 w 1193202"/>
                  <a:gd name="connsiteY5" fmla="*/ 230660 h 1458066"/>
                  <a:gd name="connsiteX6" fmla="*/ 962543 w 1193202"/>
                  <a:gd name="connsiteY6" fmla="*/ 461319 h 1458066"/>
                  <a:gd name="connsiteX7" fmla="*/ 962543 w 1193202"/>
                  <a:gd name="connsiteY7" fmla="*/ 345989 h 1458066"/>
                  <a:gd name="connsiteX8" fmla="*/ 410608 w 1193202"/>
                  <a:gd name="connsiteY8" fmla="*/ 345989 h 1458066"/>
                  <a:gd name="connsiteX9" fmla="*/ 237613 w 1193202"/>
                  <a:gd name="connsiteY9" fmla="*/ 518984 h 1458066"/>
                  <a:gd name="connsiteX10" fmla="*/ 230660 w 1193202"/>
                  <a:gd name="connsiteY10" fmla="*/ 1079094 h 1458066"/>
                  <a:gd name="connsiteX11" fmla="*/ 0 w 1193202"/>
                  <a:gd name="connsiteY11" fmla="*/ 1458066 h 1458066"/>
                  <a:gd name="connsiteX0" fmla="*/ 0 w 1193202"/>
                  <a:gd name="connsiteY0" fmla="*/ 1458066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58066 h 1475450"/>
                  <a:gd name="connsiteX0" fmla="*/ 0 w 1193202"/>
                  <a:gd name="connsiteY0" fmla="*/ 1475450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75450 h 14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202" h="1475450">
                    <a:moveTo>
                      <a:pt x="0" y="1475450"/>
                    </a:moveTo>
                    <a:lnTo>
                      <a:pt x="6954" y="518984"/>
                    </a:lnTo>
                    <a:cubicBezTo>
                      <a:pt x="6954" y="296052"/>
                      <a:pt x="187676" y="115330"/>
                      <a:pt x="410608" y="115330"/>
                    </a:cubicBezTo>
                    <a:lnTo>
                      <a:pt x="962543" y="115330"/>
                    </a:lnTo>
                    <a:lnTo>
                      <a:pt x="962543" y="0"/>
                    </a:lnTo>
                    <a:lnTo>
                      <a:pt x="1193202" y="230660"/>
                    </a:lnTo>
                    <a:lnTo>
                      <a:pt x="962543" y="461319"/>
                    </a:lnTo>
                    <a:lnTo>
                      <a:pt x="962543" y="345989"/>
                    </a:lnTo>
                    <a:lnTo>
                      <a:pt x="410608" y="345989"/>
                    </a:lnTo>
                    <a:cubicBezTo>
                      <a:pt x="315065" y="345989"/>
                      <a:pt x="237613" y="423441"/>
                      <a:pt x="237613" y="518984"/>
                    </a:cubicBezTo>
                    <a:cubicBezTo>
                      <a:pt x="237613" y="653535"/>
                      <a:pt x="227184" y="1340899"/>
                      <a:pt x="227184" y="1475450"/>
                    </a:cubicBezTo>
                    <a:lnTo>
                      <a:pt x="0" y="147545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Arrow: Bent 68">
                <a:extLst>
                  <a:ext uri="{FF2B5EF4-FFF2-40B4-BE49-F238E27FC236}">
                    <a16:creationId xmlns:a16="http://schemas.microsoft.com/office/drawing/2014/main" id="{92FB0DAF-B98B-4982-8853-A8C87BADFAC7}"/>
                  </a:ext>
                </a:extLst>
              </p:cNvPr>
              <p:cNvSpPr/>
              <p:nvPr/>
            </p:nvSpPr>
            <p:spPr bwMode="auto">
              <a:xfrm>
                <a:off x="7309325" y="2671624"/>
                <a:ext cx="2048341" cy="922638"/>
              </a:xfrm>
              <a:prstGeom prst="bentArrow">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r>
                  <a:rPr kumimoji="0" lang="en-US" sz="122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Snoop</a:t>
                </a:r>
              </a:p>
            </p:txBody>
          </p:sp>
        </p:grpSp>
        <p:sp>
          <p:nvSpPr>
            <p:cNvPr id="67" name="&quot;Not Allowed&quot; Symbol 66">
              <a:extLst>
                <a:ext uri="{FF2B5EF4-FFF2-40B4-BE49-F238E27FC236}">
                  <a16:creationId xmlns:a16="http://schemas.microsoft.com/office/drawing/2014/main" id="{02729C34-D585-4237-8207-0D2DF2380624}"/>
                </a:ext>
              </a:extLst>
            </p:cNvPr>
            <p:cNvSpPr/>
            <p:nvPr/>
          </p:nvSpPr>
          <p:spPr bwMode="auto">
            <a:xfrm>
              <a:off x="7157391" y="2347154"/>
              <a:ext cx="896552" cy="896552"/>
            </a:xfrm>
            <a:prstGeom prst="noSmoking">
              <a:avLst>
                <a:gd name="adj" fmla="val 6429"/>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78D3"/>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3CDA3DC-868E-4702-AD78-F281420A6647}"/>
              </a:ext>
            </a:extLst>
          </p:cNvPr>
          <p:cNvGrpSpPr/>
          <p:nvPr/>
        </p:nvGrpSpPr>
        <p:grpSpPr>
          <a:xfrm>
            <a:off x="8265578" y="2092862"/>
            <a:ext cx="3434511" cy="3855596"/>
            <a:chOff x="8575070" y="2052012"/>
            <a:chExt cx="2850293" cy="3780340"/>
          </a:xfrm>
        </p:grpSpPr>
        <p:cxnSp>
          <p:nvCxnSpPr>
            <p:cNvPr id="71" name="Straight Arrow Connector 70">
              <a:extLst>
                <a:ext uri="{FF2B5EF4-FFF2-40B4-BE49-F238E27FC236}">
                  <a16:creationId xmlns:a16="http://schemas.microsoft.com/office/drawing/2014/main" id="{48A0D14D-69DF-4B5E-B042-D79D5BD80F24}"/>
                </a:ext>
              </a:extLst>
            </p:cNvPr>
            <p:cNvCxnSpPr>
              <a:cxnSpLocks/>
            </p:cNvCxnSpPr>
            <p:nvPr/>
          </p:nvCxnSpPr>
          <p:spPr>
            <a:xfrm>
              <a:off x="10070242" y="2948125"/>
              <a:ext cx="144999" cy="643334"/>
            </a:xfrm>
            <a:prstGeom prst="straightConnector1">
              <a:avLst/>
            </a:prstGeom>
            <a:noFill/>
            <a:ln w="25400" cap="flat" cmpd="sng" algn="ctr">
              <a:solidFill>
                <a:srgbClr val="FFFFFF"/>
              </a:solidFill>
              <a:prstDash val="solid"/>
              <a:headEnd type="triangle"/>
              <a:tailEnd type="triangle"/>
            </a:ln>
            <a:effectLst/>
          </p:spPr>
        </p:cxnSp>
        <p:sp>
          <p:nvSpPr>
            <p:cNvPr id="72" name="Rectangle 71">
              <a:extLst>
                <a:ext uri="{FF2B5EF4-FFF2-40B4-BE49-F238E27FC236}">
                  <a16:creationId xmlns:a16="http://schemas.microsoft.com/office/drawing/2014/main" id="{2E37E281-D0AB-4094-A862-66C9DF7403A9}"/>
                </a:ext>
              </a:extLst>
            </p:cNvPr>
            <p:cNvSpPr/>
            <p:nvPr/>
          </p:nvSpPr>
          <p:spPr bwMode="auto">
            <a:xfrm>
              <a:off x="8575070" y="3149714"/>
              <a:ext cx="2850292" cy="222421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24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CPU</a:t>
              </a:r>
            </a:p>
          </p:txBody>
        </p:sp>
        <p:sp>
          <p:nvSpPr>
            <p:cNvPr id="73" name="Rectangle 72">
              <a:extLst>
                <a:ext uri="{FF2B5EF4-FFF2-40B4-BE49-F238E27FC236}">
                  <a16:creationId xmlns:a16="http://schemas.microsoft.com/office/drawing/2014/main" id="{6583C013-EFB4-4F47-BE83-BB282F5B41F6}"/>
                </a:ext>
              </a:extLst>
            </p:cNvPr>
            <p:cNvSpPr/>
            <p:nvPr/>
          </p:nvSpPr>
          <p:spPr bwMode="auto">
            <a:xfrm>
              <a:off x="8725833" y="3788926"/>
              <a:ext cx="1196126" cy="66648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Control Unit (CU)</a:t>
              </a:r>
            </a:p>
          </p:txBody>
        </p:sp>
        <p:sp>
          <p:nvSpPr>
            <p:cNvPr id="74" name="Rectangle 73">
              <a:extLst>
                <a:ext uri="{FF2B5EF4-FFF2-40B4-BE49-F238E27FC236}">
                  <a16:creationId xmlns:a16="http://schemas.microsoft.com/office/drawing/2014/main" id="{25CCA8A0-C439-4CE2-B5B3-990AA2EBAEE2}"/>
                </a:ext>
              </a:extLst>
            </p:cNvPr>
            <p:cNvSpPr/>
            <p:nvPr/>
          </p:nvSpPr>
          <p:spPr bwMode="auto">
            <a:xfrm>
              <a:off x="10076837" y="3788926"/>
              <a:ext cx="1196126" cy="666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Arithmetic Logic Unit (ALU)</a:t>
              </a:r>
            </a:p>
          </p:txBody>
        </p:sp>
        <p:sp>
          <p:nvSpPr>
            <p:cNvPr id="75" name="Rectangle 74">
              <a:extLst>
                <a:ext uri="{FF2B5EF4-FFF2-40B4-BE49-F238E27FC236}">
                  <a16:creationId xmlns:a16="http://schemas.microsoft.com/office/drawing/2014/main" id="{B869130A-2964-46DF-BA88-CC7FE21397F1}"/>
                </a:ext>
              </a:extLst>
            </p:cNvPr>
            <p:cNvSpPr/>
            <p:nvPr/>
          </p:nvSpPr>
          <p:spPr bwMode="auto">
            <a:xfrm>
              <a:off x="890391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Registers</a:t>
              </a:r>
            </a:p>
          </p:txBody>
        </p:sp>
        <p:sp>
          <p:nvSpPr>
            <p:cNvPr id="76" name="Rectangle 75">
              <a:extLst>
                <a:ext uri="{FF2B5EF4-FFF2-40B4-BE49-F238E27FC236}">
                  <a16:creationId xmlns:a16="http://schemas.microsoft.com/office/drawing/2014/main" id="{8C207C78-7A91-4870-9D63-4CE4DDC3A93A}"/>
                </a:ext>
              </a:extLst>
            </p:cNvPr>
            <p:cNvSpPr/>
            <p:nvPr/>
          </p:nvSpPr>
          <p:spPr bwMode="auto">
            <a:xfrm>
              <a:off x="8575072" y="2052012"/>
              <a:ext cx="2850291" cy="56507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Memory</a:t>
              </a:r>
            </a:p>
          </p:txBody>
        </p:sp>
        <p:sp>
          <p:nvSpPr>
            <p:cNvPr id="77" name="Rectangle 76">
              <a:extLst>
                <a:ext uri="{FF2B5EF4-FFF2-40B4-BE49-F238E27FC236}">
                  <a16:creationId xmlns:a16="http://schemas.microsoft.com/office/drawing/2014/main" id="{25BB8083-ED03-4942-A62B-3BE24B4BEA5D}"/>
                </a:ext>
              </a:extLst>
            </p:cNvPr>
            <p:cNvSpPr/>
            <p:nvPr/>
          </p:nvSpPr>
          <p:spPr bwMode="auto">
            <a:xfrm>
              <a:off x="1002560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Cache</a:t>
              </a:r>
            </a:p>
          </p:txBody>
        </p:sp>
        <p:cxnSp>
          <p:nvCxnSpPr>
            <p:cNvPr id="78" name="Straight Arrow Connector 77">
              <a:extLst>
                <a:ext uri="{FF2B5EF4-FFF2-40B4-BE49-F238E27FC236}">
                  <a16:creationId xmlns:a16="http://schemas.microsoft.com/office/drawing/2014/main" id="{EAD6F7B8-E40B-4DFF-8151-CDAA456E852F}"/>
                </a:ext>
              </a:extLst>
            </p:cNvPr>
            <p:cNvCxnSpPr>
              <a:cxnSpLocks/>
            </p:cNvCxnSpPr>
            <p:nvPr/>
          </p:nvCxnSpPr>
          <p:spPr>
            <a:xfrm>
              <a:off x="9996099" y="2617086"/>
              <a:ext cx="8241" cy="532628"/>
            </a:xfrm>
            <a:prstGeom prst="straightConnector1">
              <a:avLst/>
            </a:prstGeom>
            <a:noFill/>
            <a:ln w="19050" cap="flat" cmpd="sng" algn="ctr">
              <a:solidFill>
                <a:srgbClr val="0078D3"/>
              </a:solidFill>
              <a:prstDash val="solid"/>
              <a:headEnd type="arrow"/>
              <a:tailEnd type="arrow"/>
            </a:ln>
            <a:effectLst/>
          </p:spPr>
        </p:cxnSp>
        <p:sp>
          <p:nvSpPr>
            <p:cNvPr id="79" name="TextBox 78">
              <a:extLst>
                <a:ext uri="{FF2B5EF4-FFF2-40B4-BE49-F238E27FC236}">
                  <a16:creationId xmlns:a16="http://schemas.microsoft.com/office/drawing/2014/main" id="{3C8E5CD9-3B0A-4E6D-A12E-CBCE7407AFF1}"/>
                </a:ext>
              </a:extLst>
            </p:cNvPr>
            <p:cNvSpPr txBox="1"/>
            <p:nvPr/>
          </p:nvSpPr>
          <p:spPr>
            <a:xfrm>
              <a:off x="8763861" y="5373930"/>
              <a:ext cx="2509102" cy="458422"/>
            </a:xfrm>
            <a:prstGeom prst="rect">
              <a:avLst/>
            </a:prstGeom>
            <a:no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0078D3"/>
                  </a:solidFill>
                  <a:effectLst/>
                  <a:uLnTx/>
                  <a:uFillTx/>
                </a:rPr>
                <a:t>Example of HW-based TEE</a:t>
              </a:r>
            </a:p>
          </p:txBody>
        </p:sp>
      </p:grpSp>
    </p:spTree>
    <p:extLst>
      <p:ext uri="{BB962C8B-B14F-4D97-AF65-F5344CB8AC3E}">
        <p14:creationId xmlns:p14="http://schemas.microsoft.com/office/powerpoint/2010/main" val="60731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 Virtualization Based Security (VBS)</a:t>
            </a:r>
            <a:br>
              <a:rPr lang="en-GB" dirty="0"/>
            </a:br>
            <a:r>
              <a:rPr lang="en-GB" sz="2400" dirty="0">
                <a:solidFill>
                  <a:srgbClr val="0072C6"/>
                </a:solidFill>
                <a:latin typeface="+mn-lt"/>
              </a:rPr>
              <a:t>Virtual Secure Mode</a:t>
            </a:r>
            <a:br>
              <a:rPr lang="en-GB" dirty="0"/>
            </a:br>
            <a:endParaRPr lang="en-US" dirty="0"/>
          </a:p>
        </p:txBody>
      </p:sp>
      <p:pic>
        <p:nvPicPr>
          <p:cNvPr id="5" name="Picture 4">
            <a:extLst>
              <a:ext uri="{FF2B5EF4-FFF2-40B4-BE49-F238E27FC236}">
                <a16:creationId xmlns:a16="http://schemas.microsoft.com/office/drawing/2014/main" id="{95D22F5F-D49E-476D-AB19-1F71647ADD14}"/>
              </a:ext>
            </a:extLst>
          </p:cNvPr>
          <p:cNvPicPr>
            <a:picLocks noChangeAspect="1"/>
          </p:cNvPicPr>
          <p:nvPr/>
        </p:nvPicPr>
        <p:blipFill>
          <a:blip r:embed="rId3"/>
          <a:stretch>
            <a:fillRect/>
          </a:stretch>
        </p:blipFill>
        <p:spPr>
          <a:xfrm>
            <a:off x="4948215" y="67446"/>
            <a:ext cx="7461845" cy="6927079"/>
          </a:xfrm>
          <a:prstGeom prst="rect">
            <a:avLst/>
          </a:prstGeom>
          <a:effectLst/>
        </p:spPr>
      </p:pic>
    </p:spTree>
    <p:extLst>
      <p:ext uri="{BB962C8B-B14F-4D97-AF65-F5344CB8AC3E}">
        <p14:creationId xmlns:p14="http://schemas.microsoft.com/office/powerpoint/2010/main" val="2435678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Hyper-V </a:t>
            </a:r>
            <a:r>
              <a:rPr lang="en-US"/>
              <a:t>Virtualization based security</a:t>
            </a:r>
            <a:r>
              <a:rPr lang="en-US" dirty="0"/>
              <a:t>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9" y="1329589"/>
            <a:ext cx="5029199" cy="2942344"/>
          </a:xfrm>
        </p:spPr>
        <p:txBody>
          <a:bodyPr/>
          <a:lstStyle/>
          <a:p>
            <a:pPr marL="0" indent="0">
              <a:buNone/>
            </a:pPr>
            <a:r>
              <a:rPr lang="en-US" dirty="0"/>
              <a:t>Virtual trust layers (VTLs) are created to isolate certain applications/processes from unprivileged portions of the OS</a:t>
            </a:r>
          </a:p>
          <a:p>
            <a:pPr lvl="1"/>
            <a:r>
              <a:rPr lang="en-US" dirty="0">
                <a:solidFill>
                  <a:srgbClr val="000000"/>
                </a:solidFill>
                <a:cs typeface="Segoe UI Semibold" panose="020B0702040204020203" pitchFamily="34" charset="0"/>
              </a:rPr>
              <a:t>Segments off a portion of memory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from “normal” OS to create privileged environment, called Isolated User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Mode (IUM)</a:t>
            </a:r>
          </a:p>
          <a:p>
            <a:pPr lvl="1"/>
            <a:r>
              <a:rPr lang="en-US" dirty="0">
                <a:solidFill>
                  <a:srgbClr val="000000"/>
                </a:solidFill>
                <a:cs typeface="Segoe UI Semibold" panose="020B0702040204020203" pitchFamily="34" charset="0"/>
              </a:rPr>
              <a:t>Prevents unprivileged OS (VTL 0) and device drivers from accessing memory designated to IUM (VTL </a:t>
            </a:r>
            <a:r>
              <a:rPr lang="en-US">
                <a:solidFill>
                  <a:srgbClr val="000000"/>
                </a:solidFill>
                <a:cs typeface="Segoe UI Semibold" panose="020B0702040204020203" pitchFamily="34" charset="0"/>
              </a:rPr>
              <a:t>1)</a:t>
            </a:r>
            <a:endParaRPr lang="en-US" dirty="0">
              <a:solidFill>
                <a:srgbClr val="000000"/>
              </a:solidFill>
              <a:cs typeface="Segoe UI Semibold" panose="020B0702040204020203" pitchFamily="34" charset="0"/>
            </a:endParaRPr>
          </a:p>
        </p:txBody>
      </p:sp>
      <p:sp>
        <p:nvSpPr>
          <p:cNvPr id="26" name="TextBox 25">
            <a:extLst>
              <a:ext uri="{FF2B5EF4-FFF2-40B4-BE49-F238E27FC236}">
                <a16:creationId xmlns:a16="http://schemas.microsoft.com/office/drawing/2014/main" id="{46D7EB7D-9AF0-4869-BE15-BDEEB75372A6}"/>
              </a:ext>
            </a:extLst>
          </p:cNvPr>
          <p:cNvSpPr txBox="1"/>
          <p:nvPr/>
        </p:nvSpPr>
        <p:spPr>
          <a:xfrm>
            <a:off x="350837" y="6383567"/>
            <a:ext cx="4496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cs typeface="Segoe UI Semibold" panose="020B0702040204020203" pitchFamily="34" charset="0"/>
              </a:rPr>
              <a:t>*AKA Virtual Secure Mode (VSM)</a:t>
            </a:r>
          </a:p>
        </p:txBody>
      </p:sp>
      <p:sp>
        <p:nvSpPr>
          <p:cNvPr id="27" name="Rectangle 26">
            <a:extLst>
              <a:ext uri="{FF2B5EF4-FFF2-40B4-BE49-F238E27FC236}">
                <a16:creationId xmlns:a16="http://schemas.microsoft.com/office/drawing/2014/main" id="{5F440AA0-157D-40FB-8312-3B7FEC4A8741}"/>
              </a:ext>
            </a:extLst>
          </p:cNvPr>
          <p:cNvSpPr/>
          <p:nvPr/>
        </p:nvSpPr>
        <p:spPr>
          <a:xfrm>
            <a:off x="5585586" y="2800761"/>
            <a:ext cx="3360168" cy="115339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kern="0">
              <a:solidFill>
                <a:srgbClr val="000000"/>
              </a:solidFill>
              <a:latin typeface="Segoe UI Semibold"/>
              <a:cs typeface="Segoe UI" pitchFamily="34" charset="0"/>
            </a:endParaRPr>
          </a:p>
        </p:txBody>
      </p:sp>
      <p:sp>
        <p:nvSpPr>
          <p:cNvPr id="37" name="Rectangle 36">
            <a:extLst>
              <a:ext uri="{FF2B5EF4-FFF2-40B4-BE49-F238E27FC236}">
                <a16:creationId xmlns:a16="http://schemas.microsoft.com/office/drawing/2014/main" id="{A9752FA3-4326-4D47-822B-202A743D3B9E}"/>
              </a:ext>
            </a:extLst>
          </p:cNvPr>
          <p:cNvSpPr/>
          <p:nvPr/>
        </p:nvSpPr>
        <p:spPr>
          <a:xfrm>
            <a:off x="5585586" y="1853200"/>
            <a:ext cx="1641653" cy="84021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App</a:t>
            </a:r>
          </a:p>
        </p:txBody>
      </p:sp>
      <p:sp>
        <p:nvSpPr>
          <p:cNvPr id="38" name="Rectangle 37">
            <a:extLst>
              <a:ext uri="{FF2B5EF4-FFF2-40B4-BE49-F238E27FC236}">
                <a16:creationId xmlns:a16="http://schemas.microsoft.com/office/drawing/2014/main" id="{158D71C5-9385-4D0D-BE0C-CE229D2112D3}"/>
              </a:ext>
            </a:extLst>
          </p:cNvPr>
          <p:cNvSpPr/>
          <p:nvPr/>
        </p:nvSpPr>
        <p:spPr>
          <a:xfrm>
            <a:off x="5585586" y="4061503"/>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Hypervisor</a:t>
            </a:r>
          </a:p>
        </p:txBody>
      </p:sp>
      <p:sp>
        <p:nvSpPr>
          <p:cNvPr id="39" name="Rectangle 38">
            <a:extLst>
              <a:ext uri="{FF2B5EF4-FFF2-40B4-BE49-F238E27FC236}">
                <a16:creationId xmlns:a16="http://schemas.microsoft.com/office/drawing/2014/main" id="{28A7FC0C-F576-4F84-8EAC-6E9FD7CD6F85}"/>
              </a:ext>
            </a:extLst>
          </p:cNvPr>
          <p:cNvSpPr/>
          <p:nvPr/>
        </p:nvSpPr>
        <p:spPr>
          <a:xfrm>
            <a:off x="5585586" y="4877991"/>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Hardware</a:t>
            </a:r>
          </a:p>
        </p:txBody>
      </p:sp>
      <p:sp>
        <p:nvSpPr>
          <p:cNvPr id="40" name="Rectangle 39">
            <a:extLst>
              <a:ext uri="{FF2B5EF4-FFF2-40B4-BE49-F238E27FC236}">
                <a16:creationId xmlns:a16="http://schemas.microsoft.com/office/drawing/2014/main" id="{A6B869F9-C4D1-47EC-BECE-9D084F31FF16}"/>
              </a:ext>
            </a:extLst>
          </p:cNvPr>
          <p:cNvSpPr/>
          <p:nvPr/>
        </p:nvSpPr>
        <p:spPr>
          <a:xfrm>
            <a:off x="7335961" y="1853200"/>
            <a:ext cx="1609793" cy="84021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dirty="0">
                <a:solidFill>
                  <a:srgbClr val="000000"/>
                </a:solidFill>
                <a:latin typeface="Segoe UI Semibold"/>
                <a:cs typeface="Segoe UI" pitchFamily="34" charset="0"/>
              </a:rPr>
              <a:t>App</a:t>
            </a:r>
          </a:p>
        </p:txBody>
      </p:sp>
      <p:grpSp>
        <p:nvGrpSpPr>
          <p:cNvPr id="49" name="Group 48">
            <a:extLst>
              <a:ext uri="{FF2B5EF4-FFF2-40B4-BE49-F238E27FC236}">
                <a16:creationId xmlns:a16="http://schemas.microsoft.com/office/drawing/2014/main" id="{CA498797-CDDD-4172-B62B-BE13ED550521}"/>
              </a:ext>
            </a:extLst>
          </p:cNvPr>
          <p:cNvGrpSpPr/>
          <p:nvPr/>
        </p:nvGrpSpPr>
        <p:grpSpPr>
          <a:xfrm>
            <a:off x="7275876" y="1778214"/>
            <a:ext cx="2702218" cy="3327344"/>
            <a:chOff x="8074617" y="2018783"/>
            <a:chExt cx="2175860" cy="2574253"/>
          </a:xfrm>
        </p:grpSpPr>
        <p:sp>
          <p:nvSpPr>
            <p:cNvPr id="50" name="Rectangle 49">
              <a:extLst>
                <a:ext uri="{FF2B5EF4-FFF2-40B4-BE49-F238E27FC236}">
                  <a16:creationId xmlns:a16="http://schemas.microsoft.com/office/drawing/2014/main" id="{7B0C6D74-1114-4CE7-A61E-3025FE65C785}"/>
                </a:ext>
              </a:extLst>
            </p:cNvPr>
            <p:cNvSpPr/>
            <p:nvPr/>
          </p:nvSpPr>
          <p:spPr>
            <a:xfrm>
              <a:off x="8074617" y="2018783"/>
              <a:ext cx="1453373" cy="1668981"/>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51" name="Rectangle 50">
              <a:extLst>
                <a:ext uri="{FF2B5EF4-FFF2-40B4-BE49-F238E27FC236}">
                  <a16:creationId xmlns:a16="http://schemas.microsoft.com/office/drawing/2014/main" id="{8D393D01-1DC2-4336-9B3E-35DF7DD14898}"/>
                </a:ext>
              </a:extLst>
            </p:cNvPr>
            <p:cNvSpPr/>
            <p:nvPr/>
          </p:nvSpPr>
          <p:spPr>
            <a:xfrm>
              <a:off x="8819625" y="3765688"/>
              <a:ext cx="721549" cy="819353"/>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cxnSp>
          <p:nvCxnSpPr>
            <p:cNvPr id="52" name="Straight Connector 51">
              <a:extLst>
                <a:ext uri="{FF2B5EF4-FFF2-40B4-BE49-F238E27FC236}">
                  <a16:creationId xmlns:a16="http://schemas.microsoft.com/office/drawing/2014/main" id="{CC443EEA-EC6F-4F3C-9EFF-11136DDDED5E}"/>
                </a:ext>
              </a:extLst>
            </p:cNvPr>
            <p:cNvCxnSpPr/>
            <p:nvPr/>
          </p:nvCxnSpPr>
          <p:spPr>
            <a:xfrm>
              <a:off x="9995337" y="2647748"/>
              <a:ext cx="0" cy="1945288"/>
            </a:xfrm>
            <a:prstGeom prst="line">
              <a:avLst/>
            </a:prstGeom>
            <a:solidFill>
              <a:srgbClr val="FFFFFF">
                <a:alpha val="45000"/>
              </a:srgbClr>
            </a:solidFill>
            <a:ln w="19050" cap="flat" cmpd="sng" algn="ctr">
              <a:solidFill>
                <a:srgbClr val="0078D3"/>
              </a:solidFill>
              <a:prstDash val="solid"/>
              <a:miter lim="800000"/>
            </a:ln>
            <a:effectLst/>
          </p:spPr>
        </p:cxnSp>
        <p:cxnSp>
          <p:nvCxnSpPr>
            <p:cNvPr id="53" name="Straight Connector 52">
              <a:extLst>
                <a:ext uri="{FF2B5EF4-FFF2-40B4-BE49-F238E27FC236}">
                  <a16:creationId xmlns:a16="http://schemas.microsoft.com/office/drawing/2014/main" id="{63F50853-12F6-452D-A464-AD7298B1ECE2}"/>
                </a:ext>
              </a:extLst>
            </p:cNvPr>
            <p:cNvCxnSpPr>
              <a:cxnSpLocks/>
            </p:cNvCxnSpPr>
            <p:nvPr/>
          </p:nvCxnSpPr>
          <p:spPr>
            <a:xfrm>
              <a:off x="9987717" y="2647748"/>
              <a:ext cx="25133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4" name="Straight Connector 53">
              <a:extLst>
                <a:ext uri="{FF2B5EF4-FFF2-40B4-BE49-F238E27FC236}">
                  <a16:creationId xmlns:a16="http://schemas.microsoft.com/office/drawing/2014/main" id="{A7F21F58-3C8B-4339-A93F-1144A916C58D}"/>
                </a:ext>
              </a:extLst>
            </p:cNvPr>
            <p:cNvCxnSpPr/>
            <p:nvPr/>
          </p:nvCxnSpPr>
          <p:spPr>
            <a:xfrm>
              <a:off x="9987717" y="4589226"/>
              <a:ext cx="26276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5" name="Straight Connector 54">
              <a:extLst>
                <a:ext uri="{FF2B5EF4-FFF2-40B4-BE49-F238E27FC236}">
                  <a16:creationId xmlns:a16="http://schemas.microsoft.com/office/drawing/2014/main" id="{5C343395-BD6C-4BEF-BCED-C6A9897B1D86}"/>
                </a:ext>
              </a:extLst>
            </p:cNvPr>
            <p:cNvCxnSpPr/>
            <p:nvPr/>
          </p:nvCxnSpPr>
          <p:spPr>
            <a:xfrm>
              <a:off x="9744007" y="3620392"/>
              <a:ext cx="246888"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6" name="Straight Connector 55">
              <a:extLst>
                <a:ext uri="{FF2B5EF4-FFF2-40B4-BE49-F238E27FC236}">
                  <a16:creationId xmlns:a16="http://schemas.microsoft.com/office/drawing/2014/main" id="{C23FCD46-FD7A-41B4-B233-7A74883C7754}"/>
                </a:ext>
              </a:extLst>
            </p:cNvPr>
            <p:cNvCxnSpPr>
              <a:cxnSpLocks/>
            </p:cNvCxnSpPr>
            <p:nvPr/>
          </p:nvCxnSpPr>
          <p:spPr>
            <a:xfrm>
              <a:off x="9748342" y="2853273"/>
              <a:ext cx="0" cy="1322091"/>
            </a:xfrm>
            <a:prstGeom prst="line">
              <a:avLst/>
            </a:prstGeom>
            <a:solidFill>
              <a:srgbClr val="FFFFFF">
                <a:alpha val="45000"/>
              </a:srgbClr>
            </a:solidFill>
            <a:ln w="19050" cap="flat" cmpd="sng" algn="ctr">
              <a:solidFill>
                <a:srgbClr val="0078D3"/>
              </a:solidFill>
              <a:prstDash val="solid"/>
              <a:miter lim="800000"/>
            </a:ln>
            <a:effectLst/>
          </p:spPr>
        </p:cxnSp>
        <p:cxnSp>
          <p:nvCxnSpPr>
            <p:cNvPr id="57" name="Straight Connector 56">
              <a:extLst>
                <a:ext uri="{FF2B5EF4-FFF2-40B4-BE49-F238E27FC236}">
                  <a16:creationId xmlns:a16="http://schemas.microsoft.com/office/drawing/2014/main" id="{A5E885A0-05CC-4036-A3D2-C2BD9FEB58D6}"/>
                </a:ext>
              </a:extLst>
            </p:cNvPr>
            <p:cNvCxnSpPr/>
            <p:nvPr/>
          </p:nvCxnSpPr>
          <p:spPr>
            <a:xfrm>
              <a:off x="9527990" y="2853273"/>
              <a:ext cx="22860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8" name="Straight Connector 57">
              <a:extLst>
                <a:ext uri="{FF2B5EF4-FFF2-40B4-BE49-F238E27FC236}">
                  <a16:creationId xmlns:a16="http://schemas.microsoft.com/office/drawing/2014/main" id="{DEDAF339-1D35-4D93-8AF9-A33621E210FE}"/>
                </a:ext>
              </a:extLst>
            </p:cNvPr>
            <p:cNvCxnSpPr>
              <a:cxnSpLocks/>
            </p:cNvCxnSpPr>
            <p:nvPr/>
          </p:nvCxnSpPr>
          <p:spPr>
            <a:xfrm>
              <a:off x="9536952" y="4175364"/>
              <a:ext cx="212207" cy="0"/>
            </a:xfrm>
            <a:prstGeom prst="line">
              <a:avLst/>
            </a:prstGeom>
            <a:solidFill>
              <a:srgbClr val="FFFFFF">
                <a:alpha val="45000"/>
              </a:srgbClr>
            </a:solidFill>
            <a:ln w="19050" cap="flat" cmpd="sng" algn="ctr">
              <a:solidFill>
                <a:srgbClr val="0078D3"/>
              </a:solidFill>
              <a:prstDash val="solid"/>
              <a:miter lim="800000"/>
            </a:ln>
            <a:effectLst/>
          </p:spPr>
        </p:cxnSp>
      </p:grpSp>
      <p:sp>
        <p:nvSpPr>
          <p:cNvPr id="59" name="TextBox 58">
            <a:extLst>
              <a:ext uri="{FF2B5EF4-FFF2-40B4-BE49-F238E27FC236}">
                <a16:creationId xmlns:a16="http://schemas.microsoft.com/office/drawing/2014/main" id="{7B704AA2-821C-4DFE-927E-7E286F415C10}"/>
              </a:ext>
            </a:extLst>
          </p:cNvPr>
          <p:cNvSpPr txBox="1"/>
          <p:nvPr/>
        </p:nvSpPr>
        <p:spPr>
          <a:xfrm>
            <a:off x="5585586" y="2846344"/>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
        <p:nvSpPr>
          <p:cNvPr id="71" name="TextBox 70">
            <a:extLst>
              <a:ext uri="{FF2B5EF4-FFF2-40B4-BE49-F238E27FC236}">
                <a16:creationId xmlns:a16="http://schemas.microsoft.com/office/drawing/2014/main" id="{5E60E296-0D8B-41DB-8CBF-4D3E0AF62463}"/>
              </a:ext>
            </a:extLst>
          </p:cNvPr>
          <p:cNvSpPr txBox="1"/>
          <p:nvPr/>
        </p:nvSpPr>
        <p:spPr>
          <a:xfrm>
            <a:off x="7429475" y="1186421"/>
            <a:ext cx="1497760"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0000"/>
                </a:solidFill>
                <a:latin typeface="Segoe UI Semibold"/>
                <a:cs typeface="Segoe UI" pitchFamily="34" charset="0"/>
              </a:rPr>
              <a:t>IUM</a:t>
            </a:r>
          </a:p>
        </p:txBody>
      </p:sp>
      <p:sp>
        <p:nvSpPr>
          <p:cNvPr id="8" name="Rectangle 7">
            <a:extLst>
              <a:ext uri="{FF2B5EF4-FFF2-40B4-BE49-F238E27FC236}">
                <a16:creationId xmlns:a16="http://schemas.microsoft.com/office/drawing/2014/main" id="{2729DAF8-3A6A-4F1E-96A1-009E06A14102}"/>
              </a:ext>
            </a:extLst>
          </p:cNvPr>
          <p:cNvSpPr/>
          <p:nvPr/>
        </p:nvSpPr>
        <p:spPr>
          <a:xfrm>
            <a:off x="9869512" y="2742491"/>
            <a:ext cx="2050507" cy="2162266"/>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9" name="Rectangle 8">
            <a:extLst>
              <a:ext uri="{FF2B5EF4-FFF2-40B4-BE49-F238E27FC236}">
                <a16:creationId xmlns:a16="http://schemas.microsoft.com/office/drawing/2014/main" id="{4266B7BE-DAF2-4012-BB1E-4B086669A3A5}"/>
              </a:ext>
            </a:extLst>
          </p:cNvPr>
          <p:cNvSpPr/>
          <p:nvPr/>
        </p:nvSpPr>
        <p:spPr>
          <a:xfrm>
            <a:off x="10104510" y="3149014"/>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10" name="Rectangle 9">
            <a:extLst>
              <a:ext uri="{FF2B5EF4-FFF2-40B4-BE49-F238E27FC236}">
                <a16:creationId xmlns:a16="http://schemas.microsoft.com/office/drawing/2014/main" id="{22C42F7B-61A8-47C2-931C-CBB898B860EB}"/>
              </a:ext>
            </a:extLst>
          </p:cNvPr>
          <p:cNvSpPr/>
          <p:nvPr/>
        </p:nvSpPr>
        <p:spPr>
          <a:xfrm>
            <a:off x="10104510" y="3888798"/>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pic>
        <p:nvPicPr>
          <p:cNvPr id="11" name="Picture 10">
            <a:extLst>
              <a:ext uri="{FF2B5EF4-FFF2-40B4-BE49-F238E27FC236}">
                <a16:creationId xmlns:a16="http://schemas.microsoft.com/office/drawing/2014/main" id="{F88997C9-1A8F-4D8E-957A-3C1E9506E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731" y="4515047"/>
            <a:ext cx="568841" cy="567769"/>
          </a:xfrm>
          <a:prstGeom prst="rect">
            <a:avLst/>
          </a:prstGeom>
        </p:spPr>
      </p:pic>
      <p:sp>
        <p:nvSpPr>
          <p:cNvPr id="12" name="TextBox 11">
            <a:extLst>
              <a:ext uri="{FF2B5EF4-FFF2-40B4-BE49-F238E27FC236}">
                <a16:creationId xmlns:a16="http://schemas.microsoft.com/office/drawing/2014/main" id="{98E91A9C-738D-42DF-A5ED-F8835D4861DB}"/>
              </a:ext>
            </a:extLst>
          </p:cNvPr>
          <p:cNvSpPr txBox="1"/>
          <p:nvPr/>
        </p:nvSpPr>
        <p:spPr>
          <a:xfrm>
            <a:off x="7259148" y="2839099"/>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Tree>
    <p:extLst>
      <p:ext uri="{BB962C8B-B14F-4D97-AF65-F5344CB8AC3E}">
        <p14:creationId xmlns:p14="http://schemas.microsoft.com/office/powerpoint/2010/main" val="1008872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Intel SGX hardware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5029199" cy="2105192"/>
          </a:xfrm>
        </p:spPr>
        <p:txBody>
          <a:bodyPr/>
          <a:lstStyle/>
          <a:p>
            <a:pPr lvl="0"/>
            <a:r>
              <a:rPr lang="fr-FR" dirty="0"/>
              <a:t>Intel SGX Goal: </a:t>
            </a:r>
            <a:r>
              <a:rPr lang="en-US" dirty="0">
                <a:solidFill>
                  <a:schemeClr val="tx1"/>
                </a:solidFill>
              </a:rPr>
              <a:t>Minimize attack surface to CPU</a:t>
            </a:r>
          </a:p>
          <a:p>
            <a:pPr lvl="1"/>
            <a:r>
              <a:rPr lang="en-US" dirty="0">
                <a:solidFill>
                  <a:srgbClr val="000000"/>
                </a:solidFill>
                <a:cs typeface="Segoe UI Semibold" panose="020B0702040204020203" pitchFamily="34" charset="0"/>
              </a:rPr>
              <a:t>New hardware architecture </a:t>
            </a:r>
          </a:p>
          <a:p>
            <a:pPr lvl="1"/>
            <a:r>
              <a:rPr lang="en-US" dirty="0">
                <a:solidFill>
                  <a:srgbClr val="000000"/>
                </a:solidFill>
                <a:cs typeface="Segoe UI Semibold" panose="020B0702040204020203" pitchFamily="34" charset="0"/>
              </a:rPr>
              <a:t>New instructions to set aside private regions (“protected containers”) of code and data </a:t>
            </a:r>
          </a:p>
          <a:p>
            <a:pPr lvl="1"/>
            <a:r>
              <a:rPr lang="en-US" dirty="0">
                <a:solidFill>
                  <a:srgbClr val="000000"/>
                </a:solidFill>
                <a:cs typeface="Segoe UI Semibold" panose="020B0702040204020203" pitchFamily="34" charset="0"/>
              </a:rPr>
              <a:t>Data is only ever in the clear within the protected memory and encrypted if pushed off of CPU</a:t>
            </a:r>
          </a:p>
        </p:txBody>
      </p:sp>
      <p:grpSp>
        <p:nvGrpSpPr>
          <p:cNvPr id="3" name="Group 2">
            <a:extLst>
              <a:ext uri="{FF2B5EF4-FFF2-40B4-BE49-F238E27FC236}">
                <a16:creationId xmlns:a16="http://schemas.microsoft.com/office/drawing/2014/main" id="{03ED95E2-102A-497A-A842-3C76AA2AC7F0}"/>
              </a:ext>
            </a:extLst>
          </p:cNvPr>
          <p:cNvGrpSpPr>
            <a:grpSpLocks noChangeAspect="1"/>
          </p:cNvGrpSpPr>
          <p:nvPr/>
        </p:nvGrpSpPr>
        <p:grpSpPr>
          <a:xfrm>
            <a:off x="5303836" y="2022950"/>
            <a:ext cx="6635096" cy="3758727"/>
            <a:chOff x="6896597" y="1708303"/>
            <a:chExt cx="5355529" cy="3039588"/>
          </a:xfrm>
        </p:grpSpPr>
        <p:sp>
          <p:nvSpPr>
            <p:cNvPr id="28" name="Rectangle 27">
              <a:extLst>
                <a:ext uri="{FF2B5EF4-FFF2-40B4-BE49-F238E27FC236}">
                  <a16:creationId xmlns:a16="http://schemas.microsoft.com/office/drawing/2014/main" id="{399D5E7E-68AA-4749-BF7C-B79AA2F246E3}"/>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9" name="Rectangle 28">
              <a:extLst>
                <a:ext uri="{FF2B5EF4-FFF2-40B4-BE49-F238E27FC236}">
                  <a16:creationId xmlns:a16="http://schemas.microsoft.com/office/drawing/2014/main" id="{F0E4DC30-B0B1-478D-89D9-5B3BDBEB5376}"/>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0" name="Rectangle 29">
              <a:extLst>
                <a:ext uri="{FF2B5EF4-FFF2-40B4-BE49-F238E27FC236}">
                  <a16:creationId xmlns:a16="http://schemas.microsoft.com/office/drawing/2014/main" id="{B7E47DF0-EC94-46B6-8059-0ADE1A327B34}"/>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31" name="Rectangle 30">
              <a:extLst>
                <a:ext uri="{FF2B5EF4-FFF2-40B4-BE49-F238E27FC236}">
                  <a16:creationId xmlns:a16="http://schemas.microsoft.com/office/drawing/2014/main" id="{56EE2981-0BD9-4043-B7A0-166970638703}"/>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32" name="Rectangle 31">
              <a:extLst>
                <a:ext uri="{FF2B5EF4-FFF2-40B4-BE49-F238E27FC236}">
                  <a16:creationId xmlns:a16="http://schemas.microsoft.com/office/drawing/2014/main" id="{22661E5E-6908-4D63-9E72-30033AA8C650}"/>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3" name="Rectangle 32">
              <a:extLst>
                <a:ext uri="{FF2B5EF4-FFF2-40B4-BE49-F238E27FC236}">
                  <a16:creationId xmlns:a16="http://schemas.microsoft.com/office/drawing/2014/main" id="{F840F047-89CC-4C5D-B65D-4849A09F06D4}"/>
                </a:ext>
              </a:extLst>
            </p:cNvPr>
            <p:cNvSpPr/>
            <p:nvPr/>
          </p:nvSpPr>
          <p:spPr>
            <a:xfrm>
              <a:off x="10402893" y="2454385"/>
              <a:ext cx="1655070" cy="1748571"/>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34" name="Rectangle 33">
              <a:extLst>
                <a:ext uri="{FF2B5EF4-FFF2-40B4-BE49-F238E27FC236}">
                  <a16:creationId xmlns:a16="http://schemas.microsoft.com/office/drawing/2014/main" id="{00992A1F-8AEA-4C7D-8724-9308F16005D6}"/>
                </a:ext>
              </a:extLst>
            </p:cNvPr>
            <p:cNvSpPr/>
            <p:nvPr/>
          </p:nvSpPr>
          <p:spPr>
            <a:xfrm>
              <a:off x="10592572" y="2783130"/>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5" name="Rectangle 34">
              <a:extLst>
                <a:ext uri="{FF2B5EF4-FFF2-40B4-BE49-F238E27FC236}">
                  <a16:creationId xmlns:a16="http://schemas.microsoft.com/office/drawing/2014/main" id="{B770E4F7-396D-414E-965B-A05DA0F0CA9B}"/>
                </a:ext>
              </a:extLst>
            </p:cNvPr>
            <p:cNvSpPr/>
            <p:nvPr/>
          </p:nvSpPr>
          <p:spPr>
            <a:xfrm>
              <a:off x="10592572" y="3381375"/>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grpSp>
          <p:nvGrpSpPr>
            <p:cNvPr id="36" name="Group 35">
              <a:extLst>
                <a:ext uri="{FF2B5EF4-FFF2-40B4-BE49-F238E27FC236}">
                  <a16:creationId xmlns:a16="http://schemas.microsoft.com/office/drawing/2014/main" id="{8AEF02ED-5958-4890-B185-F9F9CA46D722}"/>
                </a:ext>
              </a:extLst>
            </p:cNvPr>
            <p:cNvGrpSpPr/>
            <p:nvPr/>
          </p:nvGrpSpPr>
          <p:grpSpPr>
            <a:xfrm>
              <a:off x="9389675" y="1708303"/>
              <a:ext cx="1117683" cy="3039588"/>
              <a:chOff x="9154609" y="2291166"/>
              <a:chExt cx="1095868" cy="2980257"/>
            </a:xfrm>
          </p:grpSpPr>
          <p:sp>
            <p:nvSpPr>
              <p:cNvPr id="61" name="Rectangle 60">
                <a:extLst>
                  <a:ext uri="{FF2B5EF4-FFF2-40B4-BE49-F238E27FC236}">
                    <a16:creationId xmlns:a16="http://schemas.microsoft.com/office/drawing/2014/main" id="{9E776D6C-F6B3-40D5-96EF-F6A760912F05}"/>
                  </a:ext>
                </a:extLst>
              </p:cNvPr>
              <p:cNvSpPr/>
              <p:nvPr/>
            </p:nvSpPr>
            <p:spPr>
              <a:xfrm>
                <a:off x="9162230" y="2291166"/>
                <a:ext cx="365760"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62" name="Rectangle 61">
                <a:extLst>
                  <a:ext uri="{FF2B5EF4-FFF2-40B4-BE49-F238E27FC236}">
                    <a16:creationId xmlns:a16="http://schemas.microsoft.com/office/drawing/2014/main" id="{AA5259CC-B678-4CFA-9E2E-B0C73A9FF8ED}"/>
                  </a:ext>
                </a:extLst>
              </p:cNvPr>
              <p:cNvSpPr/>
              <p:nvPr/>
            </p:nvSpPr>
            <p:spPr>
              <a:xfrm>
                <a:off x="9154609" y="4631343"/>
                <a:ext cx="386565" cy="64008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63" name="Straight Connector 62">
                <a:extLst>
                  <a:ext uri="{FF2B5EF4-FFF2-40B4-BE49-F238E27FC236}">
                    <a16:creationId xmlns:a16="http://schemas.microsoft.com/office/drawing/2014/main" id="{99105FF8-CCA2-4D2A-A270-C60C79A41821}"/>
                  </a:ext>
                </a:extLst>
              </p:cNvPr>
              <p:cNvCxnSpPr/>
              <p:nvPr/>
            </p:nvCxnSpPr>
            <p:spPr>
              <a:xfrm>
                <a:off x="9995337" y="2920131"/>
                <a:ext cx="0" cy="1945288"/>
              </a:xfrm>
              <a:prstGeom prst="line">
                <a:avLst/>
              </a:prstGeom>
              <a:noFill/>
              <a:ln w="19050" cap="flat" cmpd="sng" algn="ctr">
                <a:solidFill>
                  <a:srgbClr val="0078D3"/>
                </a:solidFill>
                <a:prstDash val="solid"/>
                <a:headEnd type="none"/>
                <a:tailEnd type="none"/>
              </a:ln>
              <a:effectLst/>
            </p:spPr>
          </p:cxnSp>
          <p:cxnSp>
            <p:nvCxnSpPr>
              <p:cNvPr id="64" name="Straight Connector 63">
                <a:extLst>
                  <a:ext uri="{FF2B5EF4-FFF2-40B4-BE49-F238E27FC236}">
                    <a16:creationId xmlns:a16="http://schemas.microsoft.com/office/drawing/2014/main" id="{0B0E8DD6-1746-48FE-A172-FB7A1ACAD315}"/>
                  </a:ext>
                </a:extLst>
              </p:cNvPr>
              <p:cNvCxnSpPr>
                <a:cxnSpLocks/>
              </p:cNvCxnSpPr>
              <p:nvPr/>
            </p:nvCxnSpPr>
            <p:spPr>
              <a:xfrm>
                <a:off x="9987717" y="2920131"/>
                <a:ext cx="251330" cy="0"/>
              </a:xfrm>
              <a:prstGeom prst="line">
                <a:avLst/>
              </a:prstGeom>
              <a:noFill/>
              <a:ln w="19050" cap="flat" cmpd="sng" algn="ctr">
                <a:solidFill>
                  <a:srgbClr val="0078D3"/>
                </a:solidFill>
                <a:prstDash val="solid"/>
                <a:headEnd type="none"/>
                <a:tailEnd type="none"/>
              </a:ln>
              <a:effectLst/>
            </p:spPr>
          </p:cxnSp>
          <p:cxnSp>
            <p:nvCxnSpPr>
              <p:cNvPr id="65" name="Straight Connector 64">
                <a:extLst>
                  <a:ext uri="{FF2B5EF4-FFF2-40B4-BE49-F238E27FC236}">
                    <a16:creationId xmlns:a16="http://schemas.microsoft.com/office/drawing/2014/main" id="{09B217E4-5A3A-4B8E-9214-C576D37E0A10}"/>
                  </a:ext>
                </a:extLst>
              </p:cNvPr>
              <p:cNvCxnSpPr/>
              <p:nvPr/>
            </p:nvCxnSpPr>
            <p:spPr>
              <a:xfrm>
                <a:off x="9987717" y="4861609"/>
                <a:ext cx="262760" cy="0"/>
              </a:xfrm>
              <a:prstGeom prst="line">
                <a:avLst/>
              </a:prstGeom>
              <a:noFill/>
              <a:ln w="19050" cap="flat" cmpd="sng" algn="ctr">
                <a:solidFill>
                  <a:srgbClr val="0078D3"/>
                </a:solidFill>
                <a:prstDash val="solid"/>
                <a:headEnd type="none"/>
                <a:tailEnd type="none"/>
              </a:ln>
              <a:effectLst/>
            </p:spPr>
          </p:cxnSp>
          <p:cxnSp>
            <p:nvCxnSpPr>
              <p:cNvPr id="66" name="Straight Connector 65">
                <a:extLst>
                  <a:ext uri="{FF2B5EF4-FFF2-40B4-BE49-F238E27FC236}">
                    <a16:creationId xmlns:a16="http://schemas.microsoft.com/office/drawing/2014/main" id="{184D2A33-C1F8-4EEC-9823-1658ECB652DB}"/>
                  </a:ext>
                </a:extLst>
              </p:cNvPr>
              <p:cNvCxnSpPr/>
              <p:nvPr/>
            </p:nvCxnSpPr>
            <p:spPr>
              <a:xfrm>
                <a:off x="9744007" y="3892775"/>
                <a:ext cx="246888" cy="0"/>
              </a:xfrm>
              <a:prstGeom prst="line">
                <a:avLst/>
              </a:prstGeom>
              <a:noFill/>
              <a:ln w="19050" cap="flat" cmpd="sng" algn="ctr">
                <a:solidFill>
                  <a:srgbClr val="0078D3"/>
                </a:solidFill>
                <a:prstDash val="solid"/>
                <a:headEnd type="none"/>
                <a:tailEnd type="none"/>
              </a:ln>
              <a:effectLst/>
            </p:spPr>
          </p:cxnSp>
          <p:cxnSp>
            <p:nvCxnSpPr>
              <p:cNvPr id="67" name="Straight Connector 66">
                <a:extLst>
                  <a:ext uri="{FF2B5EF4-FFF2-40B4-BE49-F238E27FC236}">
                    <a16:creationId xmlns:a16="http://schemas.microsoft.com/office/drawing/2014/main" id="{A73547E0-6EC3-46A8-9CD3-B26DB6799D5C}"/>
                  </a:ext>
                </a:extLst>
              </p:cNvPr>
              <p:cNvCxnSpPr>
                <a:cxnSpLocks/>
              </p:cNvCxnSpPr>
              <p:nvPr/>
            </p:nvCxnSpPr>
            <p:spPr>
              <a:xfrm>
                <a:off x="9748342" y="2656926"/>
                <a:ext cx="0" cy="2294457"/>
              </a:xfrm>
              <a:prstGeom prst="line">
                <a:avLst/>
              </a:prstGeom>
              <a:noFill/>
              <a:ln w="19050" cap="flat" cmpd="sng" algn="ctr">
                <a:solidFill>
                  <a:srgbClr val="0078D3"/>
                </a:solidFill>
                <a:prstDash val="solid"/>
                <a:headEnd type="none"/>
                <a:tailEnd type="none"/>
              </a:ln>
              <a:effectLst/>
            </p:spPr>
          </p:cxnSp>
          <p:cxnSp>
            <p:nvCxnSpPr>
              <p:cNvPr id="68" name="Straight Connector 67">
                <a:extLst>
                  <a:ext uri="{FF2B5EF4-FFF2-40B4-BE49-F238E27FC236}">
                    <a16:creationId xmlns:a16="http://schemas.microsoft.com/office/drawing/2014/main" id="{2DB96AC6-97C8-4612-BAC9-7474C3789BE2}"/>
                  </a:ext>
                </a:extLst>
              </p:cNvPr>
              <p:cNvCxnSpPr/>
              <p:nvPr/>
            </p:nvCxnSpPr>
            <p:spPr>
              <a:xfrm>
                <a:off x="9527990" y="2656926"/>
                <a:ext cx="228600" cy="0"/>
              </a:xfrm>
              <a:prstGeom prst="line">
                <a:avLst/>
              </a:prstGeom>
              <a:noFill/>
              <a:ln w="19050" cap="flat" cmpd="sng" algn="ctr">
                <a:solidFill>
                  <a:srgbClr val="0078D3"/>
                </a:solidFill>
                <a:prstDash val="solid"/>
                <a:headEnd type="none"/>
                <a:tailEnd type="none"/>
              </a:ln>
              <a:effectLst/>
            </p:spPr>
          </p:cxnSp>
          <p:cxnSp>
            <p:nvCxnSpPr>
              <p:cNvPr id="69" name="Straight Connector 68">
                <a:extLst>
                  <a:ext uri="{FF2B5EF4-FFF2-40B4-BE49-F238E27FC236}">
                    <a16:creationId xmlns:a16="http://schemas.microsoft.com/office/drawing/2014/main" id="{BA1F7942-2526-4420-B91F-4164EBBA46C5}"/>
                  </a:ext>
                </a:extLst>
              </p:cNvPr>
              <p:cNvCxnSpPr>
                <a:cxnSpLocks/>
              </p:cNvCxnSpPr>
              <p:nvPr/>
            </p:nvCxnSpPr>
            <p:spPr>
              <a:xfrm>
                <a:off x="9536952" y="4946231"/>
                <a:ext cx="212207" cy="0"/>
              </a:xfrm>
              <a:prstGeom prst="line">
                <a:avLst/>
              </a:prstGeom>
              <a:noFill/>
              <a:ln w="19050" cap="flat" cmpd="sng" algn="ctr">
                <a:solidFill>
                  <a:srgbClr val="0078D3"/>
                </a:solidFill>
                <a:prstDash val="solid"/>
                <a:headEnd type="none"/>
                <a:tailEnd type="none"/>
              </a:ln>
              <a:effectLst/>
            </p:spPr>
          </p:cxnSp>
        </p:grpSp>
        <p:pic>
          <p:nvPicPr>
            <p:cNvPr id="60" name="Picture 59">
              <a:extLst>
                <a:ext uri="{FF2B5EF4-FFF2-40B4-BE49-F238E27FC236}">
                  <a16:creationId xmlns:a16="http://schemas.microsoft.com/office/drawing/2014/main" id="{66CFE238-81E7-4381-A334-4CCB63B7F9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2985" y="3887807"/>
              <a:ext cx="459141" cy="459141"/>
            </a:xfrm>
            <a:prstGeom prst="rect">
              <a:avLst/>
            </a:prstGeom>
          </p:spPr>
        </p:pic>
      </p:grpSp>
      <p:pic>
        <p:nvPicPr>
          <p:cNvPr id="5" name="Picture 4">
            <a:extLst>
              <a:ext uri="{FF2B5EF4-FFF2-40B4-BE49-F238E27FC236}">
                <a16:creationId xmlns:a16="http://schemas.microsoft.com/office/drawing/2014/main" id="{B4039E37-2653-4224-9F39-D5F999A202FD}"/>
              </a:ext>
            </a:extLst>
          </p:cNvPr>
          <p:cNvPicPr>
            <a:picLocks noChangeAspect="1"/>
          </p:cNvPicPr>
          <p:nvPr/>
        </p:nvPicPr>
        <p:blipFill>
          <a:blip r:embed="rId4"/>
          <a:stretch>
            <a:fillRect/>
          </a:stretch>
        </p:blipFill>
        <p:spPr>
          <a:xfrm>
            <a:off x="4813583" y="4974401"/>
            <a:ext cx="1097621" cy="1096605"/>
          </a:xfrm>
          <a:prstGeom prst="rect">
            <a:avLst/>
          </a:prstGeom>
          <a:effectLst>
            <a:outerShdw blurRad="63500" sx="102000" sy="102000" algn="ctr" rotWithShape="0">
              <a:prstClr val="black">
                <a:alpha val="40000"/>
              </a:prstClr>
            </a:outerShdw>
          </a:effectLst>
        </p:spPr>
      </p:pic>
      <p:sp>
        <p:nvSpPr>
          <p:cNvPr id="6" name="chip" title="Icon of a computer chip">
            <a:extLst>
              <a:ext uri="{FF2B5EF4-FFF2-40B4-BE49-F238E27FC236}">
                <a16:creationId xmlns:a16="http://schemas.microsoft.com/office/drawing/2014/main" id="{5B90C40A-3D91-45A2-8B73-0537B5418A0D}"/>
              </a:ext>
            </a:extLst>
          </p:cNvPr>
          <p:cNvSpPr>
            <a:spLocks noChangeAspect="1" noEditPoints="1"/>
          </p:cNvSpPr>
          <p:nvPr/>
        </p:nvSpPr>
        <p:spPr bwMode="auto">
          <a:xfrm>
            <a:off x="5642961" y="575317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2485270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Comparing secure hardware</a:t>
            </a:r>
          </a:p>
        </p:txBody>
      </p:sp>
      <p:graphicFrame>
        <p:nvGraphicFramePr>
          <p:cNvPr id="6" name="Table 5">
            <a:extLst>
              <a:ext uri="{FF2B5EF4-FFF2-40B4-BE49-F238E27FC236}">
                <a16:creationId xmlns:a16="http://schemas.microsoft.com/office/drawing/2014/main" id="{949FE264-CF4A-4F63-A4F2-825B8BFBE9C5}"/>
              </a:ext>
            </a:extLst>
          </p:cNvPr>
          <p:cNvGraphicFramePr>
            <a:graphicFrameLocks noGrp="1"/>
          </p:cNvGraphicFramePr>
          <p:nvPr/>
        </p:nvGraphicFramePr>
        <p:xfrm>
          <a:off x="600855" y="1409685"/>
          <a:ext cx="11275548" cy="4779620"/>
        </p:xfrm>
        <a:graphic>
          <a:graphicData uri="http://schemas.openxmlformats.org/drawingml/2006/table">
            <a:tbl>
              <a:tblPr firstRow="1" bandRow="1">
                <a:tableStyleId>{5C22544A-7EE6-4342-B048-85BDC9FD1C3A}</a:tableStyleId>
              </a:tblPr>
              <a:tblGrid>
                <a:gridCol w="2818887">
                  <a:extLst>
                    <a:ext uri="{9D8B030D-6E8A-4147-A177-3AD203B41FA5}">
                      <a16:colId xmlns:a16="http://schemas.microsoft.com/office/drawing/2014/main" val="2797099750"/>
                    </a:ext>
                  </a:extLst>
                </a:gridCol>
                <a:gridCol w="2818887">
                  <a:extLst>
                    <a:ext uri="{9D8B030D-6E8A-4147-A177-3AD203B41FA5}">
                      <a16:colId xmlns:a16="http://schemas.microsoft.com/office/drawing/2014/main" val="3618664808"/>
                    </a:ext>
                  </a:extLst>
                </a:gridCol>
                <a:gridCol w="2818887">
                  <a:extLst>
                    <a:ext uri="{9D8B030D-6E8A-4147-A177-3AD203B41FA5}">
                      <a16:colId xmlns:a16="http://schemas.microsoft.com/office/drawing/2014/main" val="2864966256"/>
                    </a:ext>
                  </a:extLst>
                </a:gridCol>
                <a:gridCol w="2818887">
                  <a:extLst>
                    <a:ext uri="{9D8B030D-6E8A-4147-A177-3AD203B41FA5}">
                      <a16:colId xmlns:a16="http://schemas.microsoft.com/office/drawing/2014/main" val="3666120"/>
                    </a:ext>
                  </a:extLst>
                </a:gridCol>
              </a:tblGrid>
              <a:tr h="546396">
                <a:tc>
                  <a:txBody>
                    <a:bodyPr/>
                    <a:lstStyle/>
                    <a:p>
                      <a:endParaRPr lang="en-US" sz="1700" dirty="0">
                        <a:solidFill>
                          <a:srgbClr val="000000"/>
                        </a:solidFill>
                      </a:endParaRPr>
                    </a:p>
                  </a:txBody>
                  <a:tcPr marL="93260" marR="93260" marT="46630" marB="46630"/>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TPMs</a:t>
                      </a:r>
                    </a:p>
                  </a:txBody>
                  <a:tcPr marL="93260" marR="93260" marT="46630" marB="46630" anchor="ctr"/>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HSMs</a:t>
                      </a:r>
                    </a:p>
                  </a:txBody>
                  <a:tcPr marL="93260" marR="93260" marT="46630" marB="46630" anchor="ctr"/>
                </a:tc>
                <a:tc>
                  <a:txBody>
                    <a:bodyPr/>
                    <a:lstStyle/>
                    <a:p>
                      <a:r>
                        <a:rPr lang="en-US" sz="1800" b="0" dirty="0">
                          <a:solidFill>
                            <a:schemeClr val="bg2"/>
                          </a:solidFill>
                        </a:rPr>
                        <a:t> </a:t>
                      </a:r>
                      <a:r>
                        <a:rPr lang="en-US" sz="1800" b="0" kern="1200" dirty="0">
                          <a:solidFill>
                            <a:schemeClr val="lt1"/>
                          </a:solidFill>
                          <a:latin typeface="Segoe UI Semibold" panose="020B0702040204020203" pitchFamily="34" charset="0"/>
                          <a:ea typeface="+mn-ea"/>
                          <a:cs typeface="Segoe UI Semibold" panose="020B0702040204020203" pitchFamily="34" charset="0"/>
                        </a:rPr>
                        <a:t>TEE (Intel SGX)</a:t>
                      </a:r>
                    </a:p>
                  </a:txBody>
                  <a:tcPr marL="93260" marR="93260" marT="46630" marB="46630" anchor="ctr"/>
                </a:tc>
                <a:extLst>
                  <a:ext uri="{0D108BD9-81ED-4DB2-BD59-A6C34878D82A}">
                    <a16:rowId xmlns:a16="http://schemas.microsoft.com/office/drawing/2014/main" val="1263299354"/>
                  </a:ext>
                </a:extLst>
              </a:tr>
              <a:tr h="645605">
                <a:tc>
                  <a:txBody>
                    <a:bodyPr/>
                    <a:lstStyle/>
                    <a:p>
                      <a:r>
                        <a:rPr lang="en-US" sz="1800" b="0" kern="1200" dirty="0">
                          <a:solidFill>
                            <a:srgbClr val="000000"/>
                          </a:solidFill>
                        </a:rPr>
                        <a:t>Hardware</a:t>
                      </a:r>
                      <a:endParaRPr lang="en-US" sz="1800" b="0" kern="1200" dirty="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dirty="0">
                          <a:solidFill>
                            <a:srgbClr val="000000"/>
                          </a:solidFill>
                        </a:rPr>
                        <a:t>Separate physical chip; embedded into motherboard</a:t>
                      </a:r>
                      <a:endParaRPr lang="en-US" sz="1400" dirty="0">
                        <a:solidFill>
                          <a:srgbClr val="000000"/>
                        </a:solidFill>
                        <a:latin typeface="+mj-lt"/>
                      </a:endParaRPr>
                    </a:p>
                  </a:txBody>
                  <a:tcPr marL="93260" marR="93260" marT="93260" marB="9326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rPr>
                        <a:t>Separate external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kern="1200" dirty="0">
                        <a:solidFill>
                          <a:srgbClr val="000000"/>
                        </a:solidFill>
                        <a:latin typeface="+mn-lt"/>
                        <a:ea typeface="+mn-ea"/>
                        <a:cs typeface="+mn-cs"/>
                      </a:endParaRPr>
                    </a:p>
                  </a:txBody>
                  <a:tcPr marL="93260" marR="93260" marT="93260" marB="93260"/>
                </a:tc>
                <a:tc>
                  <a:txBody>
                    <a:bodyPr/>
                    <a:lstStyle/>
                    <a:p>
                      <a:r>
                        <a:rPr lang="en-US" sz="1400" dirty="0">
                          <a:solidFill>
                            <a:srgbClr val="000000"/>
                          </a:solidFill>
                        </a:rPr>
                        <a:t>Built into CPU</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6247088"/>
                  </a:ext>
                </a:extLst>
              </a:tr>
              <a:tr h="653304">
                <a:tc>
                  <a:txBody>
                    <a:bodyPr/>
                    <a:lstStyle/>
                    <a:p>
                      <a:r>
                        <a:rPr lang="en-US" sz="1800" b="0" kern="1200">
                          <a:solidFill>
                            <a:srgbClr val="000000"/>
                          </a:solidFill>
                        </a:rPr>
                        <a:t>Operations</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kern="1200" dirty="0">
                          <a:solidFill>
                            <a:srgbClr val="000000"/>
                          </a:solidFill>
                        </a:rPr>
                        <a:t>Secure cryptographic operations</a:t>
                      </a:r>
                    </a:p>
                    <a:p>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cryptographic operations*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“container” in which to run arbitrary code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472358620"/>
                  </a:ext>
                </a:extLst>
              </a:tr>
              <a:tr h="486655">
                <a:tc>
                  <a:txBody>
                    <a:bodyPr/>
                    <a:lstStyle/>
                    <a:p>
                      <a:r>
                        <a:rPr lang="en-US" sz="1800" b="0" kern="1200">
                          <a:solidFill>
                            <a:srgbClr val="000000"/>
                          </a:solidFill>
                        </a:rPr>
                        <a:t>Attestation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06109863"/>
                  </a:ext>
                </a:extLst>
              </a:tr>
              <a:tr h="486655">
                <a:tc>
                  <a:txBody>
                    <a:bodyPr/>
                    <a:lstStyle/>
                    <a:p>
                      <a:r>
                        <a:rPr lang="en-US" sz="1800" b="0" kern="1200">
                          <a:solidFill>
                            <a:srgbClr val="000000"/>
                          </a:solidFill>
                        </a:rPr>
                        <a:t>Sealing</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2356586654"/>
                  </a:ext>
                </a:extLst>
              </a:tr>
              <a:tr h="1339269">
                <a:tc>
                  <a:txBody>
                    <a:bodyPr/>
                    <a:lstStyle/>
                    <a:p>
                      <a:r>
                        <a:rPr lang="en-US" sz="1800" b="0" kern="1200">
                          <a:solidFill>
                            <a:srgbClr val="000000"/>
                          </a:solidFill>
                        </a:rPr>
                        <a:t>Use case</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pPr marL="0" indent="0">
                        <a:spcBef>
                          <a:spcPts val="600"/>
                        </a:spcBef>
                        <a:buFont typeface="Arial" panose="020B0604020202020204" pitchFamily="34" charset="0"/>
                        <a:buNone/>
                      </a:pPr>
                      <a:r>
                        <a:rPr lang="en-US" sz="1400" kern="1200">
                          <a:solidFill>
                            <a:srgbClr val="000000"/>
                          </a:solidFill>
                        </a:rPr>
                        <a:t>Local system integrity</a:t>
                      </a:r>
                    </a:p>
                    <a:p>
                      <a:pPr marL="0" indent="0">
                        <a:spcBef>
                          <a:spcPts val="600"/>
                        </a:spcBef>
                        <a:buFont typeface="Arial" panose="020B0604020202020204" pitchFamily="34" charset="0"/>
                        <a:buNone/>
                      </a:pPr>
                      <a:r>
                        <a:rPr lang="en-US" sz="1400" kern="1200">
                          <a:solidFill>
                            <a:srgbClr val="000000"/>
                          </a:solidFill>
                        </a:rPr>
                        <a:t>Validate properties at boot</a:t>
                      </a:r>
                    </a:p>
                    <a:p>
                      <a:pPr marL="0" indent="0">
                        <a:spcBef>
                          <a:spcPts val="600"/>
                        </a:spcBef>
                        <a:buFont typeface="Arial" panose="020B0604020202020204" pitchFamily="34" charset="0"/>
                        <a:buNone/>
                      </a:pPr>
                      <a:r>
                        <a:rPr lang="en-US" sz="1400" kern="1200">
                          <a:solidFill>
                            <a:srgbClr val="000000"/>
                          </a:solidFill>
                        </a:rPr>
                        <a:t>Host measurement</a:t>
                      </a:r>
                    </a:p>
                    <a:p>
                      <a:pPr marL="0" indent="0">
                        <a:spcBef>
                          <a:spcPts val="600"/>
                        </a:spcBef>
                        <a:buFont typeface="Arial" panose="020B0604020202020204" pitchFamily="34" charset="0"/>
                        <a:buNone/>
                      </a:pPr>
                      <a:r>
                        <a:rPr lang="en-US" sz="1400" kern="1200">
                          <a:solidFill>
                            <a:srgbClr val="000000"/>
                          </a:solidFill>
                        </a:rPr>
                        <a:t>Platform device authentication</a:t>
                      </a:r>
                      <a:endParaRPr lang="en-US" sz="1400" kern="1200">
                        <a:solidFill>
                          <a:srgbClr val="000000"/>
                        </a:solidFill>
                        <a:latin typeface="+mj-lt"/>
                        <a:ea typeface="+mn-ea"/>
                        <a:cs typeface="+mn-cs"/>
                      </a:endParaRPr>
                    </a:p>
                  </a:txBody>
                  <a:tcPr marL="93260" marR="93260" marT="93260" marB="93260"/>
                </a:tc>
                <a:tc>
                  <a:txBody>
                    <a:bodyPr/>
                    <a:lstStyle/>
                    <a:p>
                      <a:pPr marL="0" indent="0">
                        <a:spcBef>
                          <a:spcPts val="600"/>
                        </a:spcBef>
                        <a:buFont typeface="Arial" panose="020B0604020202020204" pitchFamily="34" charset="0"/>
                        <a:buNone/>
                      </a:pPr>
                      <a:r>
                        <a:rPr lang="en-US" sz="1400" dirty="0">
                          <a:solidFill>
                            <a:srgbClr val="000000"/>
                          </a:solidFill>
                        </a:rPr>
                        <a:t>Key management system</a:t>
                      </a:r>
                    </a:p>
                    <a:p>
                      <a:pPr marL="0" indent="0">
                        <a:spcBef>
                          <a:spcPts val="600"/>
                        </a:spcBef>
                        <a:buFont typeface="Arial" panose="020B0604020202020204" pitchFamily="34" charset="0"/>
                        <a:buNone/>
                      </a:pPr>
                      <a:r>
                        <a:rPr lang="en-US" sz="1400" kern="1200" dirty="0">
                          <a:solidFill>
                            <a:srgbClr val="000000"/>
                          </a:solidFill>
                        </a:rPr>
                        <a:t>Generate &amp; manage keys</a:t>
                      </a:r>
                    </a:p>
                    <a:p>
                      <a:pPr marL="0" indent="0">
                        <a:spcBef>
                          <a:spcPts val="600"/>
                        </a:spcBef>
                        <a:buFont typeface="Arial" panose="020B0604020202020204" pitchFamily="34" charset="0"/>
                        <a:buNone/>
                      </a:pPr>
                      <a:r>
                        <a:rPr lang="en-US" sz="1400" kern="1200" dirty="0">
                          <a:solidFill>
                            <a:srgbClr val="000000"/>
                          </a:solidFill>
                        </a:rPr>
                        <a:t>Key exchange</a:t>
                      </a:r>
                    </a:p>
                    <a:p>
                      <a:pPr marL="0" indent="0">
                        <a:spcBef>
                          <a:spcPts val="600"/>
                        </a:spcBef>
                        <a:buFont typeface="Arial" panose="020B0604020202020204" pitchFamily="34" charset="0"/>
                        <a:buNone/>
                      </a:pPr>
                      <a:r>
                        <a:rPr lang="en-US" sz="1400" kern="1200" dirty="0">
                          <a:solidFill>
                            <a:srgbClr val="000000"/>
                          </a:solidFill>
                        </a:rPr>
                        <a:t>Encryption </a:t>
                      </a:r>
                    </a:p>
                  </a:txBody>
                  <a:tcPr marL="93260" marR="93260" marT="93260" marB="93260"/>
                </a:tc>
                <a:tc>
                  <a:txBody>
                    <a:bodyPr/>
                    <a:lstStyle/>
                    <a:p>
                      <a:r>
                        <a:rPr lang="en-US" sz="1400" dirty="0">
                          <a:solidFill>
                            <a:srgbClr val="000000"/>
                          </a:solidFill>
                        </a:rPr>
                        <a:t>Generalized compute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942274301"/>
                  </a:ext>
                </a:extLst>
              </a:tr>
              <a:tr h="621736">
                <a:tc>
                  <a:txBody>
                    <a:bodyPr/>
                    <a:lstStyle/>
                    <a:p>
                      <a:r>
                        <a:rPr lang="en-US" sz="1800" b="0" kern="1200">
                          <a:solidFill>
                            <a:srgbClr val="000000"/>
                          </a:solidFill>
                        </a:rPr>
                        <a:t>Example application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BitLocker Disk Encryption</a:t>
                      </a:r>
                      <a:endParaRPr lang="en-US" sz="1400">
                        <a:solidFill>
                          <a:srgbClr val="000000"/>
                        </a:solidFill>
                        <a:latin typeface="+mj-lt"/>
                      </a:endParaRPr>
                    </a:p>
                  </a:txBody>
                  <a:tcPr marL="93260" marR="93260" marT="93260" marB="93260"/>
                </a:tc>
                <a:tc>
                  <a:txBody>
                    <a:bodyPr/>
                    <a:lstStyle/>
                    <a:p>
                      <a:r>
                        <a:rPr lang="en-US" sz="1400">
                          <a:solidFill>
                            <a:srgbClr val="000000"/>
                          </a:solidFill>
                        </a:rPr>
                        <a:t>Azure Key Vault</a:t>
                      </a:r>
                      <a:endParaRPr lang="en-US" sz="1400">
                        <a:solidFill>
                          <a:srgbClr val="000000"/>
                        </a:solidFill>
                        <a:latin typeface="+mj-lt"/>
                      </a:endParaRPr>
                    </a:p>
                  </a:txBody>
                  <a:tcPr marL="93260" marR="93260" marT="93260" marB="93260"/>
                </a:tc>
                <a:tc>
                  <a:txBody>
                    <a:bodyPr/>
                    <a:lstStyle/>
                    <a:p>
                      <a:r>
                        <a:rPr lang="en-US" sz="1400" kern="1200" dirty="0">
                          <a:solidFill>
                            <a:srgbClr val="000000"/>
                          </a:solidFill>
                        </a:rPr>
                        <a:t>SQL Always Encrypted with secure enclaves</a:t>
                      </a:r>
                      <a:endParaRPr lang="en-US" sz="1400" kern="1200" dirty="0">
                        <a:solidFill>
                          <a:srgbClr val="000000"/>
                        </a:solidFill>
                        <a:latin typeface="+mn-lt"/>
                        <a:ea typeface="+mn-ea"/>
                        <a:cs typeface="+mn-cs"/>
                      </a:endParaRPr>
                    </a:p>
                  </a:txBody>
                  <a:tcPr marL="93260" marR="93260" marT="93260" marB="93260"/>
                </a:tc>
                <a:extLst>
                  <a:ext uri="{0D108BD9-81ED-4DB2-BD59-A6C34878D82A}">
                    <a16:rowId xmlns:a16="http://schemas.microsoft.com/office/drawing/2014/main" val="1268479659"/>
                  </a:ext>
                </a:extLst>
              </a:tr>
            </a:tbl>
          </a:graphicData>
        </a:graphic>
      </p:graphicFrame>
      <p:sp>
        <p:nvSpPr>
          <p:cNvPr id="7" name="Rectangle 6">
            <a:extLst>
              <a:ext uri="{FF2B5EF4-FFF2-40B4-BE49-F238E27FC236}">
                <a16:creationId xmlns:a16="http://schemas.microsoft.com/office/drawing/2014/main" id="{3A74CB7D-DD5E-4F7F-A82C-C9C143B06382}"/>
              </a:ext>
            </a:extLst>
          </p:cNvPr>
          <p:cNvSpPr/>
          <p:nvPr/>
        </p:nvSpPr>
        <p:spPr>
          <a:xfrm>
            <a:off x="507738" y="6245710"/>
            <a:ext cx="8228853" cy="286306"/>
          </a:xfrm>
          <a:prstGeom prst="rect">
            <a:avLst/>
          </a:prstGeom>
        </p:spPr>
        <p:txBody>
          <a:bodyPr wrap="square">
            <a:spAutoFit/>
          </a:bodyPr>
          <a:lstStyle/>
          <a:p>
            <a:pPr defTabSz="932597">
              <a:defRPr/>
            </a:pPr>
            <a:r>
              <a:rPr lang="en-US" sz="1224" dirty="0">
                <a:solidFill>
                  <a:srgbClr val="2F2F2F"/>
                </a:solidFill>
                <a:latin typeface="Segoe UI"/>
              </a:rPr>
              <a:t>*Some permit arbitrary code, but not optimized for general purpose compute</a:t>
            </a:r>
          </a:p>
        </p:txBody>
      </p:sp>
    </p:spTree>
    <p:extLst>
      <p:ext uri="{BB962C8B-B14F-4D97-AF65-F5344CB8AC3E}">
        <p14:creationId xmlns:p14="http://schemas.microsoft.com/office/powerpoint/2010/main" val="368947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64" presetClass="path" presetSubtype="0" decel="100000" fill="hold" nodeType="withEffect">
                                  <p:stCondLst>
                                    <p:cond delay="0"/>
                                  </p:stCondLst>
                                  <p:childTnLst>
                                    <p:animMotion origin="layout" path="M -2.70833E-6 0.19213 L -2.70833E-6 0 " pathEditMode="relative" rAng="0" ptsTypes="AA">
                                      <p:cBhvr>
                                        <p:cTn id="12" dur="750" fill="hold"/>
                                        <p:tgtEl>
                                          <p:spTgt spid="6"/>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F99-8436-4B24-8D2E-5860357AEC47}"/>
              </a:ext>
            </a:extLst>
          </p:cNvPr>
          <p:cNvSpPr>
            <a:spLocks noGrp="1"/>
          </p:cNvSpPr>
          <p:nvPr>
            <p:ph type="title"/>
          </p:nvPr>
        </p:nvSpPr>
        <p:spPr/>
        <p:txBody>
          <a:bodyPr/>
          <a:lstStyle/>
          <a:p>
            <a:r>
              <a:rPr lang="en-US" dirty="0"/>
              <a:t>Azure Confidential Computing initiative</a:t>
            </a:r>
            <a:endParaRPr lang="en-US"/>
          </a:p>
        </p:txBody>
      </p:sp>
      <p:sp>
        <p:nvSpPr>
          <p:cNvPr id="42" name="Rectangle 41">
            <a:extLst>
              <a:ext uri="{FF2B5EF4-FFF2-40B4-BE49-F238E27FC236}">
                <a16:creationId xmlns:a16="http://schemas.microsoft.com/office/drawing/2014/main" id="{187E2C05-34CD-4102-88B0-735F97175A45}"/>
              </a:ext>
            </a:extLst>
          </p:cNvPr>
          <p:cNvSpPr/>
          <p:nvPr/>
        </p:nvSpPr>
        <p:spPr bwMode="auto">
          <a:xfrm>
            <a:off x="0" y="4132162"/>
            <a:ext cx="12436475" cy="2862363"/>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ABE1FAFF-1567-476B-97A7-25717D78285B}"/>
              </a:ext>
            </a:extLst>
          </p:cNvPr>
          <p:cNvGrpSpPr/>
          <p:nvPr/>
        </p:nvGrpSpPr>
        <p:grpSpPr>
          <a:xfrm>
            <a:off x="4449474" y="1762644"/>
            <a:ext cx="2815041" cy="2216363"/>
            <a:chOff x="4455216" y="4223412"/>
            <a:chExt cx="2815041" cy="2216363"/>
          </a:xfrm>
        </p:grpSpPr>
        <p:sp>
          <p:nvSpPr>
            <p:cNvPr id="44" name="Rectangle 43">
              <a:extLst>
                <a:ext uri="{FF2B5EF4-FFF2-40B4-BE49-F238E27FC236}">
                  <a16:creationId xmlns:a16="http://schemas.microsoft.com/office/drawing/2014/main" id="{3E07DE07-F33F-468D-B1D2-9803019DCAA0}"/>
                </a:ext>
              </a:extLst>
            </p:cNvPr>
            <p:cNvSpPr/>
            <p:nvPr/>
          </p:nvSpPr>
          <p:spPr>
            <a:xfrm>
              <a:off x="4455216" y="4942943"/>
              <a:ext cx="2815041"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Use cases</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Prototyping applications of Intel SGX, such as blockchain and multi-party machine learning</a:t>
              </a:r>
            </a:p>
          </p:txBody>
        </p:sp>
        <p:pic>
          <p:nvPicPr>
            <p:cNvPr id="45" name="Picture 44">
              <a:extLst>
                <a:ext uri="{FF2B5EF4-FFF2-40B4-BE49-F238E27FC236}">
                  <a16:creationId xmlns:a16="http://schemas.microsoft.com/office/drawing/2014/main" id="{5E0CC5C9-E4D7-4978-93F5-F12E3598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484" y="4223412"/>
              <a:ext cx="642461" cy="642461"/>
            </a:xfrm>
            <a:prstGeom prst="rect">
              <a:avLst/>
            </a:prstGeom>
            <a:solidFill>
              <a:srgbClr val="EBEBEB"/>
            </a:solidFill>
          </p:spPr>
        </p:pic>
      </p:grpSp>
      <p:grpSp>
        <p:nvGrpSpPr>
          <p:cNvPr id="46" name="Group 45">
            <a:extLst>
              <a:ext uri="{FF2B5EF4-FFF2-40B4-BE49-F238E27FC236}">
                <a16:creationId xmlns:a16="http://schemas.microsoft.com/office/drawing/2014/main" id="{C4A95B57-F5AA-48F6-BB0A-EDAA9C156F0E}"/>
              </a:ext>
            </a:extLst>
          </p:cNvPr>
          <p:cNvGrpSpPr/>
          <p:nvPr/>
        </p:nvGrpSpPr>
        <p:grpSpPr>
          <a:xfrm>
            <a:off x="295957" y="4496270"/>
            <a:ext cx="2557934" cy="2188518"/>
            <a:chOff x="465979" y="1689676"/>
            <a:chExt cx="2557934" cy="2188518"/>
          </a:xfrm>
        </p:grpSpPr>
        <p:sp>
          <p:nvSpPr>
            <p:cNvPr id="47" name="Rectangle 46">
              <a:extLst>
                <a:ext uri="{FF2B5EF4-FFF2-40B4-BE49-F238E27FC236}">
                  <a16:creationId xmlns:a16="http://schemas.microsoft.com/office/drawing/2014/main" id="{671F253F-94BA-40BE-AA59-52BB1443DB9E}"/>
                </a:ext>
              </a:extLst>
            </p:cNvPr>
            <p:cNvSpPr/>
            <p:nvPr/>
          </p:nvSpPr>
          <p:spPr>
            <a:xfrm>
              <a:off x="465979" y="2381362"/>
              <a:ext cx="2557934" cy="1496832"/>
            </a:xfrm>
            <a:prstGeom prst="rect">
              <a:avLst/>
            </a:prstGeom>
          </p:spPr>
          <p:txBody>
            <a:bodyPr wrap="square" lIns="182828" tIns="91414" rIns="182828" bIns="91414" anchor="t">
              <a:spAutoFit/>
            </a:bodyPr>
            <a:lstStyle/>
            <a:p>
              <a:pPr marL="0" marR="0" lvl="1" indent="0" defTabSz="931935" eaLnBrk="1" fontAlgn="base" latinLnBrk="0" hangingPunct="1">
                <a:lnSpc>
                  <a:spcPct val="90000"/>
                </a:lnSpc>
                <a:spcBef>
                  <a:spcPts val="612"/>
                </a:spcBef>
                <a:spcAft>
                  <a:spcPts val="612"/>
                </a:spcAft>
                <a:buClrTx/>
                <a:buSzTx/>
                <a:buFontTx/>
                <a:buNone/>
                <a:tabLst/>
                <a:defRPr/>
              </a:pPr>
              <a:r>
                <a:rPr kumimoji="0" lang="en-US" sz="1836" b="0" i="0" u="none" strike="noStrike" kern="0" cap="none" spc="0" normalizeH="0" baseline="0" noProof="0" dirty="0">
                  <a:ln>
                    <a:noFill/>
                  </a:ln>
                  <a:solidFill>
                    <a:srgbClr val="0078D3"/>
                  </a:solidFill>
                  <a:effectLst/>
                  <a:uLnTx/>
                  <a:uFillTx/>
                  <a:latin typeface="Segoe UI Semibold"/>
                </a:rPr>
                <a:t>Hardware</a:t>
              </a:r>
            </a:p>
            <a:p>
              <a:pPr marL="0" marR="0" lvl="1" indent="0" defTabSz="914400" eaLnBrk="1" fontAlgn="auto" latinLnBrk="0" hangingPunct="1">
                <a:lnSpc>
                  <a:spcPct val="90000"/>
                </a:lnSpc>
                <a:spcBef>
                  <a:spcPts val="612"/>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cs typeface="Segoe UI Semilight" panose="020B0402040204020203" pitchFamily="34" charset="0"/>
                </a:rPr>
                <a:t>Guiding silicon partners to add necessary features to isolate apps during compute</a:t>
              </a:r>
            </a:p>
          </p:txBody>
        </p:sp>
        <p:sp>
          <p:nvSpPr>
            <p:cNvPr id="48" name="chip" title="Icon of a computer chip">
              <a:extLst>
                <a:ext uri="{FF2B5EF4-FFF2-40B4-BE49-F238E27FC236}">
                  <a16:creationId xmlns:a16="http://schemas.microsoft.com/office/drawing/2014/main" id="{C4BDC724-C878-488E-BCFB-E8E27F85A108}"/>
                </a:ext>
              </a:extLst>
            </p:cNvPr>
            <p:cNvSpPr>
              <a:spLocks noChangeAspect="1" noEditPoints="1"/>
            </p:cNvSpPr>
            <p:nvPr/>
          </p:nvSpPr>
          <p:spPr bwMode="auto">
            <a:xfrm>
              <a:off x="684122" y="1689676"/>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29F673FD-9833-42C6-B86B-00F4B4FA42BC}"/>
              </a:ext>
            </a:extLst>
          </p:cNvPr>
          <p:cNvGrpSpPr/>
          <p:nvPr/>
        </p:nvGrpSpPr>
        <p:grpSpPr>
          <a:xfrm>
            <a:off x="287107" y="1773934"/>
            <a:ext cx="3509585" cy="1997582"/>
            <a:chOff x="8692857" y="1676212"/>
            <a:chExt cx="3509585" cy="1997582"/>
          </a:xfrm>
        </p:grpSpPr>
        <p:sp>
          <p:nvSpPr>
            <p:cNvPr id="50" name="Rectangle 49">
              <a:extLst>
                <a:ext uri="{FF2B5EF4-FFF2-40B4-BE49-F238E27FC236}">
                  <a16:creationId xmlns:a16="http://schemas.microsoft.com/office/drawing/2014/main" id="{09F908F7-1732-4353-883D-D333C696393B}"/>
                </a:ext>
              </a:extLst>
            </p:cNvPr>
            <p:cNvSpPr/>
            <p:nvPr/>
          </p:nvSpPr>
          <p:spPr>
            <a:xfrm>
              <a:off x="8692857" y="2381362"/>
              <a:ext cx="3509585" cy="12924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Development experience</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Generalizing application development across </a:t>
              </a:r>
              <a:br>
                <a:rPr lang="en-US" sz="1632" kern="0" dirty="0">
                  <a:solidFill>
                    <a:srgbClr val="000000"/>
                  </a:solidFill>
                  <a:cs typeface="Segoe UI Semilight" panose="020B0402040204020203" pitchFamily="34" charset="0"/>
                </a:rPr>
              </a:br>
              <a:r>
                <a:rPr lang="en-US" sz="1632" kern="0" dirty="0">
                  <a:solidFill>
                    <a:srgbClr val="000000"/>
                  </a:solidFill>
                  <a:cs typeface="Segoe UI Semilight" panose="020B0402040204020203" pitchFamily="34" charset="0"/>
                </a:rPr>
                <a:t>enclaving technology</a:t>
              </a:r>
            </a:p>
          </p:txBody>
        </p:sp>
        <p:pic>
          <p:nvPicPr>
            <p:cNvPr id="51" name="Picture 50">
              <a:extLst>
                <a:ext uri="{FF2B5EF4-FFF2-40B4-BE49-F238E27FC236}">
                  <a16:creationId xmlns:a16="http://schemas.microsoft.com/office/drawing/2014/main" id="{E6DADC3E-F686-436B-A914-2C72E7A0B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089" y="1676212"/>
              <a:ext cx="594360" cy="594360"/>
            </a:xfrm>
            <a:prstGeom prst="rect">
              <a:avLst/>
            </a:prstGeom>
            <a:solidFill>
              <a:srgbClr val="EBEBEB"/>
            </a:solidFill>
          </p:spPr>
        </p:pic>
      </p:grpSp>
      <p:grpSp>
        <p:nvGrpSpPr>
          <p:cNvPr id="52" name="Group 51">
            <a:extLst>
              <a:ext uri="{FF2B5EF4-FFF2-40B4-BE49-F238E27FC236}">
                <a16:creationId xmlns:a16="http://schemas.microsoft.com/office/drawing/2014/main" id="{AF8BEFE9-8C84-43C0-9F76-042CF1BEC118}"/>
              </a:ext>
            </a:extLst>
          </p:cNvPr>
          <p:cNvGrpSpPr/>
          <p:nvPr/>
        </p:nvGrpSpPr>
        <p:grpSpPr>
          <a:xfrm>
            <a:off x="8815612" y="4451000"/>
            <a:ext cx="2473277" cy="1966836"/>
            <a:chOff x="465979" y="4246914"/>
            <a:chExt cx="2473277" cy="1966836"/>
          </a:xfrm>
        </p:grpSpPr>
        <p:sp>
          <p:nvSpPr>
            <p:cNvPr id="53" name="Rectangle 52">
              <a:extLst>
                <a:ext uri="{FF2B5EF4-FFF2-40B4-BE49-F238E27FC236}">
                  <a16:creationId xmlns:a16="http://schemas.microsoft.com/office/drawing/2014/main" id="{53CF0017-CC25-4DAF-A32D-908AF7B02086}"/>
                </a:ext>
              </a:extLst>
            </p:cNvPr>
            <p:cNvSpPr/>
            <p:nvPr/>
          </p:nvSpPr>
          <p:spPr>
            <a:xfrm>
              <a:off x="465979" y="4942942"/>
              <a:ext cx="2473277" cy="1270808"/>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Attestation</a:t>
              </a:r>
            </a:p>
            <a:p>
              <a:pPr marL="0" lvl="1" defTabSz="932418">
                <a:lnSpc>
                  <a:spcPct val="90000"/>
                </a:lnSpc>
                <a:spcBef>
                  <a:spcPts val="612"/>
                </a:spcBef>
                <a:spcAft>
                  <a:spcPts val="612"/>
                </a:spcAft>
                <a:defRPr/>
              </a:pPr>
              <a:r>
                <a:rPr lang="en-US" sz="1632" kern="0" dirty="0">
                  <a:solidFill>
                    <a:srgbClr val="000000"/>
                  </a:solidFill>
                  <a:cs typeface="Segoe UI Semilight" panose="020B0402040204020203" pitchFamily="34" charset="0"/>
                </a:rPr>
                <a:t>Designing verification of TEEs hardware identity for the cloud</a:t>
              </a:r>
            </a:p>
          </p:txBody>
        </p:sp>
        <p:pic>
          <p:nvPicPr>
            <p:cNvPr id="54" name="Picture 53">
              <a:extLst>
                <a:ext uri="{FF2B5EF4-FFF2-40B4-BE49-F238E27FC236}">
                  <a16:creationId xmlns:a16="http://schemas.microsoft.com/office/drawing/2014/main" id="{441DF733-1883-4920-A4BB-A96224B5E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67" y="4246914"/>
              <a:ext cx="594360" cy="594360"/>
            </a:xfrm>
            <a:prstGeom prst="rect">
              <a:avLst/>
            </a:prstGeom>
          </p:spPr>
        </p:pic>
      </p:grpSp>
      <p:grpSp>
        <p:nvGrpSpPr>
          <p:cNvPr id="55" name="Group 54">
            <a:extLst>
              <a:ext uri="{FF2B5EF4-FFF2-40B4-BE49-F238E27FC236}">
                <a16:creationId xmlns:a16="http://schemas.microsoft.com/office/drawing/2014/main" id="{98EEFA3E-B718-46B8-88D8-F3CFBB6DFE04}"/>
              </a:ext>
            </a:extLst>
          </p:cNvPr>
          <p:cNvGrpSpPr/>
          <p:nvPr/>
        </p:nvGrpSpPr>
        <p:grpSpPr>
          <a:xfrm>
            <a:off x="4463996" y="4496270"/>
            <a:ext cx="3103867" cy="2153777"/>
            <a:chOff x="4455216" y="1724417"/>
            <a:chExt cx="3103867" cy="2153777"/>
          </a:xfrm>
        </p:grpSpPr>
        <p:sp>
          <p:nvSpPr>
            <p:cNvPr id="56" name="Rectangle 55">
              <a:extLst>
                <a:ext uri="{FF2B5EF4-FFF2-40B4-BE49-F238E27FC236}">
                  <a16:creationId xmlns:a16="http://schemas.microsoft.com/office/drawing/2014/main" id="{2EC3ECE4-5632-4F63-8075-58D53E968A83}"/>
                </a:ext>
              </a:extLst>
            </p:cNvPr>
            <p:cNvSpPr/>
            <p:nvPr/>
          </p:nvSpPr>
          <p:spPr>
            <a:xfrm>
              <a:off x="4455216" y="2381362"/>
              <a:ext cx="3103867"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Compute</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Extending Azure compute to deploy and manage compute instances that are enabled with TEEs (e.g. Intel SGX)</a:t>
              </a:r>
            </a:p>
          </p:txBody>
        </p:sp>
        <p:pic>
          <p:nvPicPr>
            <p:cNvPr id="57" name="Picture 56">
              <a:extLst>
                <a:ext uri="{FF2B5EF4-FFF2-40B4-BE49-F238E27FC236}">
                  <a16:creationId xmlns:a16="http://schemas.microsoft.com/office/drawing/2014/main" id="{706EAC2C-1F2D-4432-86DD-D8EC92C8EC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9641" y="1724417"/>
              <a:ext cx="594360" cy="594360"/>
            </a:xfrm>
            <a:prstGeom prst="rect">
              <a:avLst/>
            </a:prstGeom>
          </p:spPr>
        </p:pic>
      </p:grpSp>
      <p:grpSp>
        <p:nvGrpSpPr>
          <p:cNvPr id="58" name="Group 57">
            <a:extLst>
              <a:ext uri="{FF2B5EF4-FFF2-40B4-BE49-F238E27FC236}">
                <a16:creationId xmlns:a16="http://schemas.microsoft.com/office/drawing/2014/main" id="{D690CF91-BCB4-4F47-A6D1-49CBF119A986}"/>
              </a:ext>
            </a:extLst>
          </p:cNvPr>
          <p:cNvGrpSpPr/>
          <p:nvPr/>
        </p:nvGrpSpPr>
        <p:grpSpPr>
          <a:xfrm>
            <a:off x="8795695" y="1785223"/>
            <a:ext cx="2564333" cy="2192861"/>
            <a:chOff x="8692857" y="4246914"/>
            <a:chExt cx="2564333" cy="2192861"/>
          </a:xfrm>
        </p:grpSpPr>
        <p:sp>
          <p:nvSpPr>
            <p:cNvPr id="59" name="Rectangle 58">
              <a:extLst>
                <a:ext uri="{FF2B5EF4-FFF2-40B4-BE49-F238E27FC236}">
                  <a16:creationId xmlns:a16="http://schemas.microsoft.com/office/drawing/2014/main" id="{9DC448CE-BECD-4FDD-9A92-F5FFD97C84D1}"/>
                </a:ext>
              </a:extLst>
            </p:cNvPr>
            <p:cNvSpPr/>
            <p:nvPr/>
          </p:nvSpPr>
          <p:spPr>
            <a:xfrm>
              <a:off x="8692857" y="4942943"/>
              <a:ext cx="2564333"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Research</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Conducting security research on identifying and preventing Intel SGX vulnerabilities</a:t>
              </a:r>
            </a:p>
          </p:txBody>
        </p:sp>
        <p:pic>
          <p:nvPicPr>
            <p:cNvPr id="60" name="Picture 59">
              <a:extLst>
                <a:ext uri="{FF2B5EF4-FFF2-40B4-BE49-F238E27FC236}">
                  <a16:creationId xmlns:a16="http://schemas.microsoft.com/office/drawing/2014/main" id="{4792980C-803A-4D35-8258-857A6BA984C9}"/>
                </a:ext>
              </a:extLst>
            </p:cNvPr>
            <p:cNvPicPr>
              <a:picLocks noChangeAspect="1"/>
            </p:cNvPicPr>
            <p:nvPr/>
          </p:nvPicPr>
          <p:blipFill>
            <a:blip r:embed="rId6"/>
            <a:stretch>
              <a:fillRect/>
            </a:stretch>
          </p:blipFill>
          <p:spPr>
            <a:xfrm>
              <a:off x="8802489" y="4246914"/>
              <a:ext cx="594360" cy="594360"/>
            </a:xfrm>
            <a:prstGeom prst="rect">
              <a:avLst/>
            </a:prstGeom>
          </p:spPr>
        </p:pic>
      </p:grpSp>
      <p:sp>
        <p:nvSpPr>
          <p:cNvPr id="61" name="TextBox 60">
            <a:extLst>
              <a:ext uri="{FF2B5EF4-FFF2-40B4-BE49-F238E27FC236}">
                <a16:creationId xmlns:a16="http://schemas.microsoft.com/office/drawing/2014/main" id="{17B2140D-A353-4568-8FA5-BB99EBF0AC60}"/>
              </a:ext>
            </a:extLst>
          </p:cNvPr>
          <p:cNvSpPr txBox="1"/>
          <p:nvPr/>
        </p:nvSpPr>
        <p:spPr>
          <a:xfrm>
            <a:off x="289367" y="386594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Foundation</a:t>
            </a:r>
          </a:p>
        </p:txBody>
      </p:sp>
      <p:cxnSp>
        <p:nvCxnSpPr>
          <p:cNvPr id="62" name="Straight Connector 61">
            <a:extLst>
              <a:ext uri="{FF2B5EF4-FFF2-40B4-BE49-F238E27FC236}">
                <a16:creationId xmlns:a16="http://schemas.microsoft.com/office/drawing/2014/main" id="{7065746D-85C7-46A5-BE86-3664134095C9}"/>
              </a:ext>
            </a:extLst>
          </p:cNvPr>
          <p:cNvCxnSpPr/>
          <p:nvPr/>
        </p:nvCxnSpPr>
        <p:spPr>
          <a:xfrm>
            <a:off x="0" y="4120587"/>
            <a:ext cx="324091" cy="0"/>
          </a:xfrm>
          <a:prstGeom prst="line">
            <a:avLst/>
          </a:prstGeom>
          <a:noFill/>
          <a:ln w="19050" cap="flat" cmpd="sng" algn="ctr">
            <a:solidFill>
              <a:srgbClr val="3C3C41"/>
            </a:solidFill>
            <a:prstDash val="solid"/>
            <a:headEnd type="none"/>
            <a:tailEnd type="none"/>
          </a:ln>
          <a:effectLst/>
        </p:spPr>
      </p:cxnSp>
      <p:cxnSp>
        <p:nvCxnSpPr>
          <p:cNvPr id="63" name="Straight Connector 62">
            <a:extLst>
              <a:ext uri="{FF2B5EF4-FFF2-40B4-BE49-F238E27FC236}">
                <a16:creationId xmlns:a16="http://schemas.microsoft.com/office/drawing/2014/main" id="{D068FB6B-180F-447E-88C6-171872ED073C}"/>
              </a:ext>
            </a:extLst>
          </p:cNvPr>
          <p:cNvCxnSpPr>
            <a:cxnSpLocks/>
          </p:cNvCxnSpPr>
          <p:nvPr/>
        </p:nvCxnSpPr>
        <p:spPr>
          <a:xfrm>
            <a:off x="1796005" y="4134090"/>
            <a:ext cx="10640470" cy="0"/>
          </a:xfrm>
          <a:prstGeom prst="line">
            <a:avLst/>
          </a:prstGeom>
          <a:noFill/>
          <a:ln w="19050" cap="flat" cmpd="sng" algn="ctr">
            <a:solidFill>
              <a:srgbClr val="3C3C41"/>
            </a:solidFill>
            <a:prstDash val="solid"/>
            <a:headEnd type="none"/>
            <a:tailEnd type="none"/>
          </a:ln>
          <a:effectLst/>
        </p:spPr>
      </p:cxnSp>
      <p:cxnSp>
        <p:nvCxnSpPr>
          <p:cNvPr id="64" name="Straight Connector 63">
            <a:extLst>
              <a:ext uri="{FF2B5EF4-FFF2-40B4-BE49-F238E27FC236}">
                <a16:creationId xmlns:a16="http://schemas.microsoft.com/office/drawing/2014/main" id="{A37D8659-196E-4CDD-AD72-0C3D13376EE8}"/>
              </a:ext>
            </a:extLst>
          </p:cNvPr>
          <p:cNvCxnSpPr/>
          <p:nvPr/>
        </p:nvCxnSpPr>
        <p:spPr>
          <a:xfrm>
            <a:off x="0" y="1367741"/>
            <a:ext cx="324091" cy="0"/>
          </a:xfrm>
          <a:prstGeom prst="line">
            <a:avLst/>
          </a:prstGeom>
          <a:noFill/>
          <a:ln w="19050" cap="flat" cmpd="sng" algn="ctr">
            <a:solidFill>
              <a:srgbClr val="3C3C41"/>
            </a:solidFill>
            <a:prstDash val="solid"/>
            <a:headEnd type="none"/>
            <a:tailEnd type="none"/>
          </a:ln>
          <a:effectLst/>
        </p:spPr>
      </p:cxnSp>
      <p:cxnSp>
        <p:nvCxnSpPr>
          <p:cNvPr id="65" name="Straight Connector 64">
            <a:extLst>
              <a:ext uri="{FF2B5EF4-FFF2-40B4-BE49-F238E27FC236}">
                <a16:creationId xmlns:a16="http://schemas.microsoft.com/office/drawing/2014/main" id="{260577FA-00F3-43B2-AE52-C7649EF492AF}"/>
              </a:ext>
            </a:extLst>
          </p:cNvPr>
          <p:cNvCxnSpPr>
            <a:cxnSpLocks/>
          </p:cNvCxnSpPr>
          <p:nvPr/>
        </p:nvCxnSpPr>
        <p:spPr>
          <a:xfrm>
            <a:off x="1574157" y="1381244"/>
            <a:ext cx="10862318" cy="0"/>
          </a:xfrm>
          <a:prstGeom prst="line">
            <a:avLst/>
          </a:prstGeom>
          <a:noFill/>
          <a:ln w="19050" cap="flat" cmpd="sng" algn="ctr">
            <a:solidFill>
              <a:srgbClr val="3C3C41"/>
            </a:solidFill>
            <a:prstDash val="solid"/>
            <a:headEnd type="none"/>
            <a:tailEnd type="none"/>
          </a:ln>
          <a:effectLst/>
        </p:spPr>
      </p:cxnSp>
      <p:sp>
        <p:nvSpPr>
          <p:cNvPr id="66" name="TextBox 65">
            <a:extLst>
              <a:ext uri="{FF2B5EF4-FFF2-40B4-BE49-F238E27FC236}">
                <a16:creationId xmlns:a16="http://schemas.microsoft.com/office/drawing/2014/main" id="{DB337B45-33F3-4336-87EC-005658C4EEB7}"/>
              </a:ext>
            </a:extLst>
          </p:cNvPr>
          <p:cNvSpPr txBox="1"/>
          <p:nvPr/>
        </p:nvSpPr>
        <p:spPr>
          <a:xfrm>
            <a:off x="291296" y="110152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Scenarios</a:t>
            </a:r>
          </a:p>
        </p:txBody>
      </p:sp>
    </p:spTree>
    <p:extLst>
      <p:ext uri="{BB962C8B-B14F-4D97-AF65-F5344CB8AC3E}">
        <p14:creationId xmlns:p14="http://schemas.microsoft.com/office/powerpoint/2010/main" val="40518153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Screenshot of Azure confidential computing icon">
            <a:extLst>
              <a:ext uri="{FF2B5EF4-FFF2-40B4-BE49-F238E27FC236}">
                <a16:creationId xmlns:a16="http://schemas.microsoft.com/office/drawing/2014/main" id="{4F2134DF-2436-4E73-9DF3-13E3220860DB}"/>
              </a:ext>
            </a:extLst>
          </p:cNvPr>
          <p:cNvPicPr>
            <a:picLocks noChangeAspect="1"/>
          </p:cNvPicPr>
          <p:nvPr/>
        </p:nvPicPr>
        <p:blipFill rotWithShape="1">
          <a:blip r:embed="rId3"/>
          <a:srcRect l="4806" t="1164" r="4636" b="905"/>
          <a:stretch/>
        </p:blipFill>
        <p:spPr>
          <a:xfrm>
            <a:off x="-1" y="-1"/>
            <a:ext cx="12434711" cy="6994525"/>
          </a:xfrm>
          <a:prstGeom prst="rect">
            <a:avLst/>
          </a:prstGeom>
        </p:spPr>
      </p:pic>
    </p:spTree>
    <p:extLst>
      <p:ext uri="{BB962C8B-B14F-4D97-AF65-F5344CB8AC3E}">
        <p14:creationId xmlns:p14="http://schemas.microsoft.com/office/powerpoint/2010/main" val="2157508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3455" y="205298"/>
            <a:ext cx="11889564" cy="860424"/>
          </a:xfrm>
        </p:spPr>
        <p:txBody>
          <a:bodyPr/>
          <a:lstStyle/>
          <a:p>
            <a:r>
              <a:rPr lang="en-US" dirty="0"/>
              <a:t>Azure Confidential Computing</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84693" y="1234417"/>
            <a:ext cx="7305144" cy="4101008"/>
          </a:xfrm>
        </p:spPr>
        <p:txBody>
          <a:bodyPr>
            <a:normAutofit/>
          </a:bodyPr>
          <a:lstStyle/>
          <a:p>
            <a:pPr lvl="0"/>
            <a:r>
              <a:rPr lang="en-US" dirty="0"/>
              <a:t>Computing resources of confidential computing</a:t>
            </a:r>
          </a:p>
          <a:p>
            <a:pPr lvl="0"/>
            <a:r>
              <a:rPr lang="en-US" sz="1800" dirty="0">
                <a:solidFill>
                  <a:srgbClr val="353535"/>
                </a:solidFill>
                <a:latin typeface="Segoe UI" panose="020B0502040204020203" pitchFamily="34" charset="0"/>
                <a:cs typeface="Segoe UI" panose="020B0502040204020203" pitchFamily="34" charset="0"/>
                <a:hlinkClick r:id="rId3"/>
              </a:rPr>
              <a:t>https://aka.ms/azurecc</a:t>
            </a:r>
            <a:endParaRPr lang="fr-FR" sz="1800" dirty="0"/>
          </a:p>
          <a:p>
            <a:pPr lvl="1"/>
            <a:r>
              <a:rPr lang="en-US" dirty="0">
                <a:solidFill>
                  <a:srgbClr val="000000"/>
                </a:solidFill>
                <a:cs typeface="Segoe UI Semibold" panose="020B0702040204020203" pitchFamily="34" charset="0"/>
              </a:rPr>
              <a:t>Enabled latest generation of Intel Xeon processor with Intel SGX technology in Azure datacenters</a:t>
            </a:r>
          </a:p>
        </p:txBody>
      </p:sp>
      <p:sp>
        <p:nvSpPr>
          <p:cNvPr id="44" name="Rectangle 43">
            <a:extLst>
              <a:ext uri="{FF2B5EF4-FFF2-40B4-BE49-F238E27FC236}">
                <a16:creationId xmlns:a16="http://schemas.microsoft.com/office/drawing/2014/main" id="{6F7B665C-4A35-4872-BE22-5C0BCE194939}"/>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45" name="Rectangle 44">
            <a:extLst>
              <a:ext uri="{FF2B5EF4-FFF2-40B4-BE49-F238E27FC236}">
                <a16:creationId xmlns:a16="http://schemas.microsoft.com/office/drawing/2014/main" id="{1C96C207-B790-4B9F-9C79-5B1DBF9A7501}"/>
              </a:ext>
            </a:extLst>
          </p:cNvPr>
          <p:cNvSpPr/>
          <p:nvPr/>
        </p:nvSpPr>
        <p:spPr bwMode="auto">
          <a:xfrm>
            <a:off x="333829" y="5167860"/>
            <a:ext cx="5274808" cy="104949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Initially introduced the Gen2 DC-series of VMs in Azure</a:t>
            </a:r>
          </a:p>
          <a:p>
            <a:pPr defTabSz="913841">
              <a:lnSpc>
                <a:spcPct val="90000"/>
              </a:lnSpc>
              <a:spcBef>
                <a:spcPts val="1200"/>
              </a:spcBef>
              <a:defRPr/>
            </a:pPr>
            <a:r>
              <a:rPr lang="en-US" sz="1400" dirty="0">
                <a:solidFill>
                  <a:srgbClr val="000000"/>
                </a:solidFill>
              </a:rPr>
              <a:t>With Intel XEON E-2176G processor</a:t>
            </a:r>
          </a:p>
          <a:p>
            <a:pPr defTabSz="913841">
              <a:lnSpc>
                <a:spcPct val="90000"/>
              </a:lnSpc>
              <a:spcBef>
                <a:spcPts val="600"/>
              </a:spcBef>
              <a:defRPr/>
            </a:pPr>
            <a:r>
              <a:rPr lang="en-US" sz="1400" dirty="0">
                <a:solidFill>
                  <a:srgbClr val="000000"/>
                </a:solidFill>
              </a:rPr>
              <a:t>Currently available in US East and Europe West</a:t>
            </a:r>
          </a:p>
        </p:txBody>
      </p:sp>
      <p:sp>
        <p:nvSpPr>
          <p:cNvPr id="46" name="Rectangle 45">
            <a:extLst>
              <a:ext uri="{FF2B5EF4-FFF2-40B4-BE49-F238E27FC236}">
                <a16:creationId xmlns:a16="http://schemas.microsoft.com/office/drawing/2014/main" id="{5881D2E1-25E8-492A-8F57-4DBB772A4633}"/>
              </a:ext>
            </a:extLst>
          </p:cNvPr>
          <p:cNvSpPr/>
          <p:nvPr/>
        </p:nvSpPr>
        <p:spPr bwMode="auto">
          <a:xfrm>
            <a:off x="6218237" y="5199880"/>
            <a:ext cx="5714999" cy="102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Adding new Gen2 </a:t>
            </a:r>
            <a:r>
              <a:rPr lang="fr-FR" sz="1600" spc="-20" dirty="0">
                <a:solidFill>
                  <a:srgbClr val="0078D3"/>
                </a:solidFill>
                <a:latin typeface="Segoe UI Semibold"/>
              </a:rPr>
              <a:t>DCsv2-series of VMs</a:t>
            </a:r>
            <a:endParaRPr lang="en-US" sz="1600" spc="-20" dirty="0">
              <a:solidFill>
                <a:srgbClr val="0078D3"/>
              </a:solidFill>
              <a:latin typeface="Segoe UI Semibold"/>
            </a:endParaRPr>
          </a:p>
          <a:p>
            <a:pPr marL="0" lvl="1" defTabSz="913841">
              <a:lnSpc>
                <a:spcPct val="90000"/>
              </a:lnSpc>
              <a:spcBef>
                <a:spcPts val="1200"/>
              </a:spcBef>
              <a:defRPr/>
            </a:pPr>
            <a:r>
              <a:rPr lang="en-US" sz="1400" dirty="0">
                <a:solidFill>
                  <a:srgbClr val="000000"/>
                </a:solidFill>
              </a:rPr>
              <a:t>With latest generation of Intel XEON E-2288G Processor</a:t>
            </a:r>
          </a:p>
          <a:p>
            <a:pPr marL="0" lvl="1" defTabSz="913841">
              <a:lnSpc>
                <a:spcPct val="90000"/>
              </a:lnSpc>
              <a:spcBef>
                <a:spcPts val="600"/>
              </a:spcBef>
              <a:defRPr/>
            </a:pPr>
            <a:r>
              <a:rPr lang="en-US" sz="1400" dirty="0">
                <a:solidFill>
                  <a:srgbClr val="000000"/>
                </a:solidFill>
              </a:rPr>
              <a:t>Currently available  in UK South and Canada Central only</a:t>
            </a:r>
          </a:p>
        </p:txBody>
      </p:sp>
      <p:pic>
        <p:nvPicPr>
          <p:cNvPr id="10" name="Picture 9">
            <a:extLst>
              <a:ext uri="{FF2B5EF4-FFF2-40B4-BE49-F238E27FC236}">
                <a16:creationId xmlns:a16="http://schemas.microsoft.com/office/drawing/2014/main" id="{120B26F6-7E10-4AD9-A8F5-C58A98861BAD}"/>
              </a:ext>
            </a:extLst>
          </p:cNvPr>
          <p:cNvPicPr/>
          <p:nvPr/>
        </p:nvPicPr>
        <p:blipFill>
          <a:blip r:embed="rId4"/>
          <a:stretch>
            <a:fillRect/>
          </a:stretch>
        </p:blipFill>
        <p:spPr>
          <a:xfrm>
            <a:off x="2191566" y="2503476"/>
            <a:ext cx="5274808" cy="2390258"/>
          </a:xfrm>
          <a:prstGeom prst="rect">
            <a:avLst/>
          </a:prstGeom>
        </p:spPr>
      </p:pic>
      <p:pic>
        <p:nvPicPr>
          <p:cNvPr id="11" name="Picture 10">
            <a:extLst>
              <a:ext uri="{FF2B5EF4-FFF2-40B4-BE49-F238E27FC236}">
                <a16:creationId xmlns:a16="http://schemas.microsoft.com/office/drawing/2014/main" id="{B7B7FEE4-60E6-48EB-8BF7-A17110D6AA33}"/>
              </a:ext>
            </a:extLst>
          </p:cNvPr>
          <p:cNvPicPr>
            <a:picLocks noChangeAspect="1"/>
          </p:cNvPicPr>
          <p:nvPr/>
        </p:nvPicPr>
        <p:blipFill>
          <a:blip r:embed="rId5"/>
          <a:stretch>
            <a:fillRect/>
          </a:stretch>
        </p:blipFill>
        <p:spPr>
          <a:xfrm>
            <a:off x="8555919" y="246726"/>
            <a:ext cx="3759915" cy="4672271"/>
          </a:xfrm>
          <a:prstGeom prst="rect">
            <a:avLst/>
          </a:prstGeom>
        </p:spPr>
      </p:pic>
      <p:pic>
        <p:nvPicPr>
          <p:cNvPr id="5" name="Picture 4">
            <a:extLst>
              <a:ext uri="{FF2B5EF4-FFF2-40B4-BE49-F238E27FC236}">
                <a16:creationId xmlns:a16="http://schemas.microsoft.com/office/drawing/2014/main" id="{48E8A686-5193-409A-931F-689F47A6731E}"/>
              </a:ext>
            </a:extLst>
          </p:cNvPr>
          <p:cNvPicPr>
            <a:picLocks noChangeAspect="1"/>
          </p:cNvPicPr>
          <p:nvPr/>
        </p:nvPicPr>
        <p:blipFill>
          <a:blip r:embed="rId6"/>
          <a:stretch>
            <a:fillRect/>
          </a:stretch>
        </p:blipFill>
        <p:spPr>
          <a:xfrm>
            <a:off x="7041026" y="2426861"/>
            <a:ext cx="1097621" cy="1096605"/>
          </a:xfrm>
          <a:prstGeom prst="rect">
            <a:avLst/>
          </a:prstGeom>
          <a:effectLst>
            <a:outerShdw blurRad="63500" sx="102000" sy="102000" algn="ctr" rotWithShape="0">
              <a:prstClr val="black">
                <a:alpha val="40000"/>
              </a:prstClr>
            </a:outerShdw>
          </a:effectLst>
        </p:spPr>
      </p:pic>
      <p:sp>
        <p:nvSpPr>
          <p:cNvPr id="49" name="chip" title="Icon of a computer chip">
            <a:extLst>
              <a:ext uri="{FF2B5EF4-FFF2-40B4-BE49-F238E27FC236}">
                <a16:creationId xmlns:a16="http://schemas.microsoft.com/office/drawing/2014/main" id="{B03DC60D-A97B-47F6-9BE3-59C72EE208E8}"/>
              </a:ext>
            </a:extLst>
          </p:cNvPr>
          <p:cNvSpPr>
            <a:spLocks noChangeAspect="1" noEditPoints="1"/>
          </p:cNvSpPr>
          <p:nvPr/>
        </p:nvSpPr>
        <p:spPr bwMode="auto">
          <a:xfrm>
            <a:off x="7870404" y="320563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39705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5717363" cy="860424"/>
          </a:xfrm>
        </p:spPr>
        <p:txBody>
          <a:bodyPr/>
          <a:lstStyle/>
          <a:p>
            <a:r>
              <a:rPr lang="en-US" dirty="0"/>
              <a:t>Confidential Computing Consortium</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a:t>
            </a:r>
            <a:endParaRPr lang="en-US" dirty="0">
              <a:solidFill>
                <a:srgbClr val="0078D7"/>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95020" y="1766380"/>
            <a:ext cx="5002926" cy="2704177"/>
          </a:xfrm>
        </p:spPr>
        <p:txBody>
          <a:bodyPr>
            <a:normAutofit/>
          </a:bodyPr>
          <a:lstStyle/>
          <a:p>
            <a:r>
              <a:rPr lang="en-US" sz="2000" dirty="0"/>
              <a:t>Microsoft is a founding member of this open source community dedicated to defining and accelerating the adoption of confidential computing</a:t>
            </a:r>
          </a:p>
          <a:p>
            <a:pPr lvl="1"/>
            <a:r>
              <a:rPr lang="en-US" dirty="0">
                <a:solidFill>
                  <a:srgbClr val="000000"/>
                </a:solidFill>
                <a:cs typeface="Segoe UI Semibold" panose="020B0702040204020203" pitchFamily="34" charset="0"/>
              </a:rPr>
              <a:t>Announced on August 21st, 2019​</a:t>
            </a:r>
          </a:p>
          <a:p>
            <a:pPr lvl="1"/>
            <a:r>
              <a:rPr lang="en-US" dirty="0">
                <a:solidFill>
                  <a:srgbClr val="000000"/>
                </a:solidFill>
                <a:cs typeface="Segoe UI Semibold" panose="020B0702040204020203" pitchFamily="34" charset="0"/>
              </a:rPr>
              <a:t>Under the</a:t>
            </a:r>
          </a:p>
        </p:txBody>
      </p:sp>
      <p:pic>
        <p:nvPicPr>
          <p:cNvPr id="13" name="Picture 12" descr="A picture containing drawing&#10;&#10;Description automatically generated">
            <a:extLst>
              <a:ext uri="{FF2B5EF4-FFF2-40B4-BE49-F238E27FC236}">
                <a16:creationId xmlns:a16="http://schemas.microsoft.com/office/drawing/2014/main" id="{89B8107E-964D-4EE8-9354-AF0F572AF116}"/>
              </a:ext>
            </a:extLst>
          </p:cNvPr>
          <p:cNvPicPr>
            <a:picLocks noChangeAspect="1"/>
          </p:cNvPicPr>
          <p:nvPr/>
        </p:nvPicPr>
        <p:blipFill>
          <a:blip r:embed="rId3"/>
          <a:stretch>
            <a:fillRect/>
          </a:stretch>
        </p:blipFill>
        <p:spPr>
          <a:xfrm>
            <a:off x="1499390" y="3273002"/>
            <a:ext cx="1371600" cy="448519"/>
          </a:xfrm>
          <a:prstGeom prst="rect">
            <a:avLst/>
          </a:prstGeom>
        </p:spPr>
      </p:pic>
      <p:sp>
        <p:nvSpPr>
          <p:cNvPr id="16" name="Rectangle 15">
            <a:extLst>
              <a:ext uri="{FF2B5EF4-FFF2-40B4-BE49-F238E27FC236}">
                <a16:creationId xmlns:a16="http://schemas.microsoft.com/office/drawing/2014/main" id="{83BBC9AB-811C-4F2E-B8EA-ACEB53922424}"/>
              </a:ext>
              <a:ext uri="{C183D7F6-B498-43B3-948B-1728B52AA6E4}">
                <adec:decorative xmlns:adec="http://schemas.microsoft.com/office/drawing/2017/decorative" val="1"/>
              </a:ext>
            </a:extLst>
          </p:cNvPr>
          <p:cNvSpPr/>
          <p:nvPr/>
        </p:nvSpPr>
        <p:spPr bwMode="auto">
          <a:xfrm>
            <a:off x="5469706" y="1"/>
            <a:ext cx="6964680" cy="6293192"/>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79285" tIns="179285" rIns="182854" bIns="179285"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US">
              <a:solidFill>
                <a:srgbClr val="000000"/>
              </a:solidFill>
              <a:latin typeface="Segoe UI Semibold"/>
            </a:endParaRPr>
          </a:p>
        </p:txBody>
      </p:sp>
      <p:pic>
        <p:nvPicPr>
          <p:cNvPr id="18" name="Picture 17" descr="Alibaba Cloud logo">
            <a:extLst>
              <a:ext uri="{FF2B5EF4-FFF2-40B4-BE49-F238E27FC236}">
                <a16:creationId xmlns:a16="http://schemas.microsoft.com/office/drawing/2014/main" id="{5DC48F1E-EE0D-48D6-875C-369719DFF0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3968" y="1498971"/>
            <a:ext cx="900458" cy="444225"/>
          </a:xfrm>
          <a:prstGeom prst="rect">
            <a:avLst/>
          </a:prstGeom>
        </p:spPr>
      </p:pic>
      <p:pic>
        <p:nvPicPr>
          <p:cNvPr id="19" name="Picture 18" descr="Arm logo">
            <a:extLst>
              <a:ext uri="{FF2B5EF4-FFF2-40B4-BE49-F238E27FC236}">
                <a16:creationId xmlns:a16="http://schemas.microsoft.com/office/drawing/2014/main" id="{EAC74670-B4FA-4A49-B293-98A6198C36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7865" y="2353935"/>
            <a:ext cx="572665" cy="174903"/>
          </a:xfrm>
          <a:prstGeom prst="rect">
            <a:avLst/>
          </a:prstGeom>
        </p:spPr>
      </p:pic>
      <p:pic>
        <p:nvPicPr>
          <p:cNvPr id="20" name="Picture 19" descr="Baidu logo">
            <a:extLst>
              <a:ext uri="{FF2B5EF4-FFF2-40B4-BE49-F238E27FC236}">
                <a16:creationId xmlns:a16="http://schemas.microsoft.com/office/drawing/2014/main" id="{27355E55-A7FA-4223-9419-BCB85D29EE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7654" y="2991778"/>
            <a:ext cx="993087" cy="339822"/>
          </a:xfrm>
          <a:prstGeom prst="rect">
            <a:avLst/>
          </a:prstGeom>
        </p:spPr>
      </p:pic>
      <p:pic>
        <p:nvPicPr>
          <p:cNvPr id="21" name="Picture 20" descr="Decentriq logo">
            <a:extLst>
              <a:ext uri="{FF2B5EF4-FFF2-40B4-BE49-F238E27FC236}">
                <a16:creationId xmlns:a16="http://schemas.microsoft.com/office/drawing/2014/main" id="{859E060C-3EBA-48E4-9C92-FFE21DFD9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69050" y="3748467"/>
            <a:ext cx="1010294" cy="267054"/>
          </a:xfrm>
          <a:prstGeom prst="rect">
            <a:avLst/>
          </a:prstGeom>
        </p:spPr>
      </p:pic>
      <p:pic>
        <p:nvPicPr>
          <p:cNvPr id="22" name="Picture 21" descr="facebook logo">
            <a:extLst>
              <a:ext uri="{FF2B5EF4-FFF2-40B4-BE49-F238E27FC236}">
                <a16:creationId xmlns:a16="http://schemas.microsoft.com/office/drawing/2014/main" id="{67D2E230-F257-461B-B557-4398D213C9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6749" y="4513436"/>
            <a:ext cx="894897" cy="177722"/>
          </a:xfrm>
          <a:prstGeom prst="rect">
            <a:avLst/>
          </a:prstGeom>
        </p:spPr>
      </p:pic>
      <p:pic>
        <p:nvPicPr>
          <p:cNvPr id="23" name="Picture 22" descr="Fortanix logo">
            <a:extLst>
              <a:ext uri="{FF2B5EF4-FFF2-40B4-BE49-F238E27FC236}">
                <a16:creationId xmlns:a16="http://schemas.microsoft.com/office/drawing/2014/main" id="{4BC508A4-F0E0-4455-93DF-B68BEE1F887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6141" y="1614378"/>
            <a:ext cx="1062743" cy="213412"/>
          </a:xfrm>
          <a:prstGeom prst="rect">
            <a:avLst/>
          </a:prstGeom>
        </p:spPr>
      </p:pic>
      <p:pic>
        <p:nvPicPr>
          <p:cNvPr id="24" name="Picture 23" descr="Google logo">
            <a:extLst>
              <a:ext uri="{FF2B5EF4-FFF2-40B4-BE49-F238E27FC236}">
                <a16:creationId xmlns:a16="http://schemas.microsoft.com/office/drawing/2014/main" id="{37D018EC-4BC4-465F-9F26-1CA1AC0AA91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1576" y="2255581"/>
            <a:ext cx="891870" cy="371613"/>
          </a:xfrm>
          <a:prstGeom prst="rect">
            <a:avLst/>
          </a:prstGeom>
        </p:spPr>
      </p:pic>
      <p:pic>
        <p:nvPicPr>
          <p:cNvPr id="25" name="Picture 24" descr="Huawei logo">
            <a:extLst>
              <a:ext uri="{FF2B5EF4-FFF2-40B4-BE49-F238E27FC236}">
                <a16:creationId xmlns:a16="http://schemas.microsoft.com/office/drawing/2014/main" id="{B0059402-1C7D-416C-A21E-6F40230B6D2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95888" y="2858462"/>
            <a:ext cx="603246" cy="631304"/>
          </a:xfrm>
          <a:prstGeom prst="rect">
            <a:avLst/>
          </a:prstGeom>
        </p:spPr>
      </p:pic>
      <p:pic>
        <p:nvPicPr>
          <p:cNvPr id="26" name="Picture 25" descr="Intel">
            <a:extLst>
              <a:ext uri="{FF2B5EF4-FFF2-40B4-BE49-F238E27FC236}">
                <a16:creationId xmlns:a16="http://schemas.microsoft.com/office/drawing/2014/main" id="{69C122E4-7ED0-4EB8-93B0-696937C8EC9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85237" y="3674868"/>
            <a:ext cx="624549" cy="414252"/>
          </a:xfrm>
          <a:prstGeom prst="rect">
            <a:avLst/>
          </a:prstGeom>
        </p:spPr>
      </p:pic>
      <p:pic>
        <p:nvPicPr>
          <p:cNvPr id="27" name="Picture 26" descr="Microsoft logo">
            <a:extLst>
              <a:ext uri="{FF2B5EF4-FFF2-40B4-BE49-F238E27FC236}">
                <a16:creationId xmlns:a16="http://schemas.microsoft.com/office/drawing/2014/main" id="{9C2B4991-888B-4112-9F13-7C67582A8E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017023" y="4462913"/>
            <a:ext cx="1360976" cy="278771"/>
          </a:xfrm>
          <a:prstGeom prst="rect">
            <a:avLst/>
          </a:prstGeom>
        </p:spPr>
      </p:pic>
      <p:pic>
        <p:nvPicPr>
          <p:cNvPr id="28" name="Picture 27" descr="VM Ware logo">
            <a:extLst>
              <a:ext uri="{FF2B5EF4-FFF2-40B4-BE49-F238E27FC236}">
                <a16:creationId xmlns:a16="http://schemas.microsoft.com/office/drawing/2014/main" id="{B585CE82-223F-4E93-B612-B411FDE612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798818" y="4470557"/>
            <a:ext cx="1044018" cy="263481"/>
          </a:xfrm>
          <a:prstGeom prst="rect">
            <a:avLst/>
          </a:prstGeom>
        </p:spPr>
      </p:pic>
      <p:pic>
        <p:nvPicPr>
          <p:cNvPr id="29" name="Picture 28" descr="Oracle logo">
            <a:extLst>
              <a:ext uri="{FF2B5EF4-FFF2-40B4-BE49-F238E27FC236}">
                <a16:creationId xmlns:a16="http://schemas.microsoft.com/office/drawing/2014/main" id="{BB17DD57-4710-4A1B-96F9-733A9093597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51727" y="1614376"/>
            <a:ext cx="1138199" cy="213413"/>
          </a:xfrm>
          <a:prstGeom prst="rect">
            <a:avLst/>
          </a:prstGeom>
        </p:spPr>
      </p:pic>
      <p:pic>
        <p:nvPicPr>
          <p:cNvPr id="30" name="Picture 29" descr="Red hat logo">
            <a:extLst>
              <a:ext uri="{FF2B5EF4-FFF2-40B4-BE49-F238E27FC236}">
                <a16:creationId xmlns:a16="http://schemas.microsoft.com/office/drawing/2014/main" id="{71F78B37-C613-4ABD-8B07-D71EF65516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9874892" y="2146418"/>
            <a:ext cx="891871" cy="589937"/>
          </a:xfrm>
          <a:prstGeom prst="rect">
            <a:avLst/>
          </a:prstGeom>
        </p:spPr>
      </p:pic>
      <p:pic>
        <p:nvPicPr>
          <p:cNvPr id="31" name="Picture 30" descr="Swisscom logo">
            <a:extLst>
              <a:ext uri="{FF2B5EF4-FFF2-40B4-BE49-F238E27FC236}">
                <a16:creationId xmlns:a16="http://schemas.microsoft.com/office/drawing/2014/main" id="{FDAB1C07-4679-4DD9-8DE5-D26A387C90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43049" y="2960513"/>
            <a:ext cx="1155555" cy="402352"/>
          </a:xfrm>
          <a:prstGeom prst="rect">
            <a:avLst/>
          </a:prstGeom>
        </p:spPr>
      </p:pic>
      <p:pic>
        <p:nvPicPr>
          <p:cNvPr id="32" name="Picture 31" descr="Tencent logo">
            <a:extLst>
              <a:ext uri="{FF2B5EF4-FFF2-40B4-BE49-F238E27FC236}">
                <a16:creationId xmlns:a16="http://schemas.microsoft.com/office/drawing/2014/main" id="{39785614-FE17-49D9-AF8E-96D5B20BF0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95250" y="3758355"/>
            <a:ext cx="1241225" cy="247276"/>
          </a:xfrm>
          <a:prstGeom prst="rect">
            <a:avLst/>
          </a:prstGeom>
        </p:spPr>
      </p:pic>
      <p:sp>
        <p:nvSpPr>
          <p:cNvPr id="33" name="Rectangle 32">
            <a:extLst>
              <a:ext uri="{FF2B5EF4-FFF2-40B4-BE49-F238E27FC236}">
                <a16:creationId xmlns:a16="http://schemas.microsoft.com/office/drawing/2014/main" id="{ED7DA26A-7CCE-4141-AA9E-6825B765DBFC}"/>
              </a:ext>
              <a:ext uri="{C183D7F6-B498-43B3-948B-1728B52AA6E4}">
                <adec:decorative xmlns:adec="http://schemas.microsoft.com/office/drawing/2017/decorative" val="1"/>
              </a:ext>
            </a:extLst>
          </p:cNvPr>
          <p:cNvSpPr/>
          <p:nvPr/>
        </p:nvSpPr>
        <p:spPr bwMode="auto">
          <a:xfrm>
            <a:off x="6540508" y="1881787"/>
            <a:ext cx="4823077" cy="383501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Graphic 33" descr="Confidential computing consortium logo">
            <a:extLst>
              <a:ext uri="{FF2B5EF4-FFF2-40B4-BE49-F238E27FC236}">
                <a16:creationId xmlns:a16="http://schemas.microsoft.com/office/drawing/2014/main" id="{6AB274AE-D45E-47B4-BCEA-EBDDFDA70047}"/>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429177" y="272434"/>
            <a:ext cx="2919981" cy="805246"/>
          </a:xfrm>
          <a:prstGeom prst="rect">
            <a:avLst/>
          </a:prstGeom>
        </p:spPr>
      </p:pic>
      <p:sp>
        <p:nvSpPr>
          <p:cNvPr id="35" name="Rectangle 34">
            <a:extLst>
              <a:ext uri="{FF2B5EF4-FFF2-40B4-BE49-F238E27FC236}">
                <a16:creationId xmlns:a16="http://schemas.microsoft.com/office/drawing/2014/main" id="{606D95AD-F8A7-472F-826E-551038D2EAA8}"/>
              </a:ext>
            </a:extLst>
          </p:cNvPr>
          <p:cNvSpPr/>
          <p:nvPr/>
        </p:nvSpPr>
        <p:spPr bwMode="auto">
          <a:xfrm>
            <a:off x="7122029" y="5283701"/>
            <a:ext cx="3227129" cy="2443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70" fontAlgn="base">
              <a:lnSpc>
                <a:spcPct val="90000"/>
              </a:lnSpc>
              <a:spcBef>
                <a:spcPct val="0"/>
              </a:spcBef>
              <a:spcAft>
                <a:spcPct val="0"/>
              </a:spcAft>
              <a:defRPr/>
            </a:pPr>
            <a:r>
              <a:rPr lang="en-US">
                <a:solidFill>
                  <a:srgbClr val="0078D3"/>
                </a:solidFill>
                <a:latin typeface="Segoe UI Semibold"/>
              </a:rPr>
              <a:t>and more…</a:t>
            </a:r>
          </a:p>
        </p:txBody>
      </p:sp>
      <p:sp>
        <p:nvSpPr>
          <p:cNvPr id="36" name="Footer Placeholder 2">
            <a:extLst>
              <a:ext uri="{FF2B5EF4-FFF2-40B4-BE49-F238E27FC236}">
                <a16:creationId xmlns:a16="http://schemas.microsoft.com/office/drawing/2014/main" id="{F60ADC49-3568-489C-B7D8-0489C30FB285}"/>
              </a:ext>
            </a:extLst>
          </p:cNvPr>
          <p:cNvSpPr txBox="1">
            <a:spLocks/>
          </p:cNvSpPr>
          <p:nvPr/>
        </p:nvSpPr>
        <p:spPr>
          <a:xfrm>
            <a:off x="7256492" y="5621003"/>
            <a:ext cx="2958202" cy="105604"/>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554371"/>
            <a:r>
              <a:rPr lang="en-US" sz="686" spc="3">
                <a:solidFill>
                  <a:srgbClr val="FFFFFF">
                    <a:lumMod val="65000"/>
                  </a:srgbClr>
                </a:solidFill>
                <a:latin typeface="Segoe UI"/>
              </a:rPr>
              <a:t>*Other names and brands may be claimed as the property of others.</a:t>
            </a:r>
          </a:p>
        </p:txBody>
      </p:sp>
      <p:sp>
        <p:nvSpPr>
          <p:cNvPr id="9" name="TextBox 8">
            <a:extLst>
              <a:ext uri="{FF2B5EF4-FFF2-40B4-BE49-F238E27FC236}">
                <a16:creationId xmlns:a16="http://schemas.microsoft.com/office/drawing/2014/main" id="{AA9194DE-643B-48BA-AAA2-CBFBB19E0151}"/>
              </a:ext>
            </a:extLst>
          </p:cNvPr>
          <p:cNvSpPr txBox="1"/>
          <p:nvPr/>
        </p:nvSpPr>
        <p:spPr>
          <a:xfrm>
            <a:off x="431337" y="5252289"/>
            <a:ext cx="3810000" cy="369332"/>
          </a:xfrm>
          <a:prstGeom prst="rect">
            <a:avLst/>
          </a:prstGeom>
          <a:noFill/>
        </p:spPr>
        <p:txBody>
          <a:bodyPr wrap="square">
            <a:spAutoFit/>
          </a:bodyPr>
          <a:lstStyle/>
          <a:p>
            <a:r>
              <a:rPr lang="en-US" b="0" i="0" u="sng" strike="noStrike" dirty="0">
                <a:solidFill>
                  <a:srgbClr val="0097A7"/>
                </a:solidFill>
                <a:effectLst/>
                <a:latin typeface="Arial" panose="020B0604020202020204" pitchFamily="34" charset="0"/>
                <a:hlinkClick r:id="rId21"/>
              </a:rPr>
              <a:t>https://confidentialcomputing.io</a:t>
            </a:r>
            <a:r>
              <a:rPr lang="en-US" b="0" i="0" dirty="0">
                <a:solidFill>
                  <a:srgbClr val="000000"/>
                </a:solidFill>
                <a:effectLst/>
                <a:latin typeface="Arial" panose="020B0604020202020204" pitchFamily="34" charset="0"/>
              </a:rPr>
              <a:t>​</a:t>
            </a:r>
            <a:endParaRPr lang="en-US" dirty="0"/>
          </a:p>
        </p:txBody>
      </p:sp>
      <p:pic>
        <p:nvPicPr>
          <p:cNvPr id="10" name="Picture 9">
            <a:extLst>
              <a:ext uri="{FF2B5EF4-FFF2-40B4-BE49-F238E27FC236}">
                <a16:creationId xmlns:a16="http://schemas.microsoft.com/office/drawing/2014/main" id="{43485F5D-B081-4848-AC4E-C99165293B6A}"/>
              </a:ext>
            </a:extLst>
          </p:cNvPr>
          <p:cNvPicPr>
            <a:picLocks noChangeAspect="1"/>
          </p:cNvPicPr>
          <p:nvPr/>
        </p:nvPicPr>
        <p:blipFill>
          <a:blip r:embed="rId22"/>
          <a:stretch>
            <a:fillRect/>
          </a:stretch>
        </p:blipFill>
        <p:spPr>
          <a:xfrm>
            <a:off x="-1" y="6293192"/>
            <a:ext cx="12436475" cy="701334"/>
          </a:xfrm>
          <a:prstGeom prst="rect">
            <a:avLst/>
          </a:prstGeom>
        </p:spPr>
      </p:pic>
    </p:spTree>
    <p:extLst>
      <p:ext uri="{BB962C8B-B14F-4D97-AF65-F5344CB8AC3E}">
        <p14:creationId xmlns:p14="http://schemas.microsoft.com/office/powerpoint/2010/main" val="1036950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750"/>
                                  </p:stCondLst>
                                  <p:childTnLst>
                                    <p:animMotion origin="layout" path="M 4.86852E-6 6.26419E-7 L 4.86852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1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1250"/>
                                  </p:stCondLst>
                                  <p:childTnLst>
                                    <p:animMotion origin="layout" path="M -2.65509E-6 1.85656E-6 L -2.65509E-6 0.05946 " pathEditMode="relative" rAng="0" ptsTypes="AA">
                                      <p:cBhvr>
                                        <p:cTn id="14" dur="750" spd="-100000" fill="hold"/>
                                        <p:tgtEl>
                                          <p:spTgt spid="18"/>
                                        </p:tgtEl>
                                        <p:attrNameLst>
                                          <p:attrName>ppt_x</p:attrName>
                                          <p:attrName>ppt_y</p:attrName>
                                        </p:attrNameLst>
                                      </p:cBhvr>
                                      <p:rCtr x="0" y="2973"/>
                                    </p:animMotion>
                                  </p:childTnLst>
                                </p:cTn>
                              </p:par>
                              <p:par>
                                <p:cTn id="15" presetID="10" presetClass="entr" presetSubtype="0"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1500"/>
                                  </p:stCondLst>
                                  <p:childTnLst>
                                    <p:animMotion origin="layout" path="M -2.65509E-6 5.49251E-7 L -2.65509E-6 0.05946 " pathEditMode="relative" rAng="0" ptsTypes="AA">
                                      <p:cBhvr>
                                        <p:cTn id="19" dur="750" spd="-100000" fill="hold"/>
                                        <p:tgtEl>
                                          <p:spTgt spid="19"/>
                                        </p:tgtEl>
                                        <p:attrNameLst>
                                          <p:attrName>ppt_x</p:attrName>
                                          <p:attrName>ppt_y</p:attrName>
                                        </p:attrNameLst>
                                      </p:cBhvr>
                                      <p:rCtr x="0" y="2973"/>
                                    </p:animMotion>
                                  </p:childTnLst>
                                </p:cTn>
                              </p:par>
                              <p:par>
                                <p:cTn id="20" presetID="10" presetClass="entr" presetSubtype="0" fill="hold" nodeType="withEffect">
                                  <p:stCondLst>
                                    <p:cond delay="17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nodeType="withEffect">
                                  <p:stCondLst>
                                    <p:cond delay="1750"/>
                                  </p:stCondLst>
                                  <p:childTnLst>
                                    <p:animMotion origin="layout" path="M -2.65509E-6 -7.58057E-7 L -2.65509E-6 0.05947 " pathEditMode="relative" rAng="0" ptsTypes="AA">
                                      <p:cBhvr>
                                        <p:cTn id="24" dur="750" spd="-100000" fill="hold"/>
                                        <p:tgtEl>
                                          <p:spTgt spid="20"/>
                                        </p:tgtEl>
                                        <p:attrNameLst>
                                          <p:attrName>ppt_x</p:attrName>
                                          <p:attrName>ppt_y</p:attrName>
                                        </p:attrNameLst>
                                      </p:cBhvr>
                                      <p:rCtr x="0" y="2973"/>
                                    </p:animMotion>
                                  </p:childTnLst>
                                </p:cTn>
                              </p:par>
                              <p:par>
                                <p:cTn id="25" presetID="10"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0"/>
                                  </p:stCondLst>
                                  <p:childTnLst>
                                    <p:animMotion origin="layout" path="M -2.65509E-6 4.89787E-6 L -2.65509E-6 0.05946 " pathEditMode="relative" rAng="0" ptsTypes="AA">
                                      <p:cBhvr>
                                        <p:cTn id="29" dur="750" spd="-100000" fill="hold"/>
                                        <p:tgtEl>
                                          <p:spTgt spid="21"/>
                                        </p:tgtEl>
                                        <p:attrNameLst>
                                          <p:attrName>ppt_x</p:attrName>
                                          <p:attrName>ppt_y</p:attrName>
                                        </p:attrNameLst>
                                      </p:cBhvr>
                                      <p:rCtr x="0" y="2973"/>
                                    </p:animMotion>
                                  </p:childTnLst>
                                </p:cTn>
                              </p:par>
                              <p:par>
                                <p:cTn id="30" presetID="10" presetClass="entr" presetSubtype="0" fill="hold" nodeType="withEffect">
                                  <p:stCondLst>
                                    <p:cond delay="2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nodeType="withEffect">
                                  <p:stCondLst>
                                    <p:cond delay="2250"/>
                                  </p:stCondLst>
                                  <p:childTnLst>
                                    <p:animMotion origin="layout" path="M -2.65509E-6 3.59056E-6 L -2.65509E-6 0.05946 " pathEditMode="relative" rAng="0" ptsTypes="AA">
                                      <p:cBhvr>
                                        <p:cTn id="34" dur="750" spd="-100000" fill="hold"/>
                                        <p:tgtEl>
                                          <p:spTgt spid="22"/>
                                        </p:tgtEl>
                                        <p:attrNameLst>
                                          <p:attrName>ppt_x</p:attrName>
                                          <p:attrName>ppt_y</p:attrName>
                                        </p:attrNameLst>
                                      </p:cBhvr>
                                      <p:rCtr x="0" y="2973"/>
                                    </p:animMotion>
                                  </p:childTnLst>
                                </p:cTn>
                              </p:par>
                              <p:par>
                                <p:cTn id="35" presetID="10" presetClass="entr" presetSubtype="0" fill="hold" nodeType="withEffect">
                                  <p:stCondLst>
                                    <p:cond delay="25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42" presetClass="path" presetSubtype="0" decel="100000" fill="hold" nodeType="withEffect">
                                  <p:stCondLst>
                                    <p:cond delay="2500"/>
                                  </p:stCondLst>
                                  <p:childTnLst>
                                    <p:animMotion origin="layout" path="M 3.62522E-7 1.85656E-6 L 3.62522E-7 0.05946 " pathEditMode="relative" rAng="0" ptsTypes="AA">
                                      <p:cBhvr>
                                        <p:cTn id="39" dur="750" spd="-100000" fill="hold"/>
                                        <p:tgtEl>
                                          <p:spTgt spid="23"/>
                                        </p:tgtEl>
                                        <p:attrNameLst>
                                          <p:attrName>ppt_x</p:attrName>
                                          <p:attrName>ppt_y</p:attrName>
                                        </p:attrNameLst>
                                      </p:cBhvr>
                                      <p:rCtr x="0" y="2973"/>
                                    </p:animMotion>
                                  </p:childTnLst>
                                </p:cTn>
                              </p:par>
                              <p:par>
                                <p:cTn id="40" presetID="10" presetClass="entr" presetSubtype="0" fill="hold" nodeType="withEffect">
                                  <p:stCondLst>
                                    <p:cond delay="27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nodeType="withEffect">
                                  <p:stCondLst>
                                    <p:cond delay="2750"/>
                                  </p:stCondLst>
                                  <p:childTnLst>
                                    <p:animMotion origin="layout" path="M 2.71381E-6 5.49251E-7 L 2.71381E-6 0.05946 " pathEditMode="relative" rAng="0" ptsTypes="AA">
                                      <p:cBhvr>
                                        <p:cTn id="44" dur="750" spd="-100000" fill="hold"/>
                                        <p:tgtEl>
                                          <p:spTgt spid="24"/>
                                        </p:tgtEl>
                                        <p:attrNameLst>
                                          <p:attrName>ppt_x</p:attrName>
                                          <p:attrName>ppt_y</p:attrName>
                                        </p:attrNameLst>
                                      </p:cBhvr>
                                      <p:rCtr x="0" y="2973"/>
                                    </p:animMotion>
                                  </p:childTnLst>
                                </p:cTn>
                              </p:par>
                              <p:par>
                                <p:cTn id="45" presetID="10" presetClass="entr" presetSubtype="0" fill="hold" nodeType="withEffect">
                                  <p:stCondLst>
                                    <p:cond delay="3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3000"/>
                                  </p:stCondLst>
                                  <p:childTnLst>
                                    <p:animMotion origin="layout" path="M 2.71381E-6 4.99319E-7 L 2.71381E-6 0.05946 " pathEditMode="relative" rAng="0" ptsTypes="AA">
                                      <p:cBhvr>
                                        <p:cTn id="49" dur="750" spd="-100000" fill="hold"/>
                                        <p:tgtEl>
                                          <p:spTgt spid="25"/>
                                        </p:tgtEl>
                                        <p:attrNameLst>
                                          <p:attrName>ppt_x</p:attrName>
                                          <p:attrName>ppt_y</p:attrName>
                                        </p:attrNameLst>
                                      </p:cBhvr>
                                      <p:rCtr x="0" y="2973"/>
                                    </p:animMotion>
                                  </p:childTnLst>
                                </p:cTn>
                              </p:par>
                              <p:par>
                                <p:cTn id="50" presetID="10" presetClass="entr" presetSubtype="0" fill="hold" nodeType="withEffect">
                                  <p:stCondLst>
                                    <p:cond delay="32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nodeType="withEffect">
                                  <p:stCondLst>
                                    <p:cond delay="3250"/>
                                  </p:stCondLst>
                                  <p:childTnLst>
                                    <p:animMotion origin="layout" path="M 3.62522E-7 4.89787E-6 L 3.62522E-7 0.05946 " pathEditMode="relative" rAng="0" ptsTypes="AA">
                                      <p:cBhvr>
                                        <p:cTn id="54" dur="750" spd="-100000" fill="hold"/>
                                        <p:tgtEl>
                                          <p:spTgt spid="26"/>
                                        </p:tgtEl>
                                        <p:attrNameLst>
                                          <p:attrName>ppt_x</p:attrName>
                                          <p:attrName>ppt_y</p:attrName>
                                        </p:attrNameLst>
                                      </p:cBhvr>
                                      <p:rCtr x="0" y="2973"/>
                                    </p:animMotion>
                                  </p:childTnLst>
                                </p:cTn>
                              </p:par>
                              <p:par>
                                <p:cTn id="55" presetID="10" presetClass="entr" presetSubtype="0" fill="hold" nodeType="withEffect">
                                  <p:stCondLst>
                                    <p:cond delay="3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3500"/>
                                  </p:stCondLst>
                                  <p:childTnLst>
                                    <p:animMotion origin="layout" path="M 3.62522E-7 3.59056E-6 L 3.62522E-7 0.05946 " pathEditMode="relative" rAng="0" ptsTypes="AA">
                                      <p:cBhvr>
                                        <p:cTn id="59" dur="750" spd="-100000" fill="hold"/>
                                        <p:tgtEl>
                                          <p:spTgt spid="27"/>
                                        </p:tgtEl>
                                        <p:attrNameLst>
                                          <p:attrName>ppt_x</p:attrName>
                                          <p:attrName>ppt_y</p:attrName>
                                        </p:attrNameLst>
                                      </p:cBhvr>
                                      <p:rCtr x="0" y="2973"/>
                                    </p:animMotion>
                                  </p:childTnLst>
                                </p:cTn>
                              </p:par>
                              <p:par>
                                <p:cTn id="60" presetID="10" presetClass="entr" presetSubtype="0" fill="hold" nodeType="withEffect">
                                  <p:stCondLst>
                                    <p:cond delay="375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42" presetClass="path" presetSubtype="0" decel="100000" fill="hold" nodeType="withEffect">
                                  <p:stCondLst>
                                    <p:cond delay="3750"/>
                                  </p:stCondLst>
                                  <p:childTnLst>
                                    <p:animMotion origin="layout" path="M -4.26857E-6 1.85656E-6 L -4.26857E-6 0.05946 " pathEditMode="relative" rAng="0" ptsTypes="AA">
                                      <p:cBhvr>
                                        <p:cTn id="64" dur="750" spd="-100000" fill="hold"/>
                                        <p:tgtEl>
                                          <p:spTgt spid="29"/>
                                        </p:tgtEl>
                                        <p:attrNameLst>
                                          <p:attrName>ppt_x</p:attrName>
                                          <p:attrName>ppt_y</p:attrName>
                                        </p:attrNameLst>
                                      </p:cBhvr>
                                      <p:rCtr x="0" y="2973"/>
                                    </p:animMotion>
                                  </p:childTnLst>
                                </p:cTn>
                              </p:par>
                              <p:par>
                                <p:cTn id="65" presetID="10" presetClass="entr" presetSubtype="0" fill="hold" nodeType="withEffect">
                                  <p:stCondLst>
                                    <p:cond delay="40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42" presetClass="path" presetSubtype="0" decel="100000" fill="hold" nodeType="withEffect">
                                  <p:stCondLst>
                                    <p:cond delay="4000"/>
                                  </p:stCondLst>
                                  <p:childTnLst>
                                    <p:animMotion origin="layout" path="M -4.26857E-6 5.49251E-7 L -4.26857E-6 0.05946 " pathEditMode="relative" rAng="0" ptsTypes="AA">
                                      <p:cBhvr>
                                        <p:cTn id="69" dur="750" spd="-100000" fill="hold"/>
                                        <p:tgtEl>
                                          <p:spTgt spid="30"/>
                                        </p:tgtEl>
                                        <p:attrNameLst>
                                          <p:attrName>ppt_x</p:attrName>
                                          <p:attrName>ppt_y</p:attrName>
                                        </p:attrNameLst>
                                      </p:cBhvr>
                                      <p:rCtr x="0" y="2973"/>
                                    </p:animMotion>
                                  </p:childTnLst>
                                </p:cTn>
                              </p:par>
                              <p:par>
                                <p:cTn id="70" presetID="10" presetClass="entr" presetSubtype="0" fill="hold" nodeType="withEffect">
                                  <p:stCondLst>
                                    <p:cond delay="4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42" presetClass="path" presetSubtype="0" decel="100000" fill="hold" nodeType="withEffect">
                                  <p:stCondLst>
                                    <p:cond delay="4250"/>
                                  </p:stCondLst>
                                  <p:childTnLst>
                                    <p:animMotion origin="layout" path="M -4.26857E-6 -3.79483E-6 L -4.26857E-6 0.05947 " pathEditMode="relative" rAng="0" ptsTypes="AA">
                                      <p:cBhvr>
                                        <p:cTn id="74" dur="750" spd="-100000" fill="hold"/>
                                        <p:tgtEl>
                                          <p:spTgt spid="31"/>
                                        </p:tgtEl>
                                        <p:attrNameLst>
                                          <p:attrName>ppt_x</p:attrName>
                                          <p:attrName>ppt_y</p:attrName>
                                        </p:attrNameLst>
                                      </p:cBhvr>
                                      <p:rCtr x="0" y="2973"/>
                                    </p:animMotion>
                                  </p:childTnLst>
                                </p:cTn>
                              </p:par>
                              <p:par>
                                <p:cTn id="75" presetID="10" presetClass="entr" presetSubtype="0" fill="hold" nodeType="withEffect">
                                  <p:stCondLst>
                                    <p:cond delay="450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42" presetClass="path" presetSubtype="0" decel="100000" fill="hold" nodeType="withEffect">
                                  <p:stCondLst>
                                    <p:cond delay="4500"/>
                                  </p:stCondLst>
                                  <p:childTnLst>
                                    <p:animMotion origin="layout" path="M -1.32244E-6 4.89787E-6 L -1.32244E-6 0.05946 " pathEditMode="relative" rAng="0" ptsTypes="AA">
                                      <p:cBhvr>
                                        <p:cTn id="79" dur="750" spd="-100000" fill="hold"/>
                                        <p:tgtEl>
                                          <p:spTgt spid="32"/>
                                        </p:tgtEl>
                                        <p:attrNameLst>
                                          <p:attrName>ppt_x</p:attrName>
                                          <p:attrName>ppt_y</p:attrName>
                                        </p:attrNameLst>
                                      </p:cBhvr>
                                      <p:rCtr x="0" y="2973"/>
                                    </p:animMotion>
                                  </p:childTnLst>
                                </p:cTn>
                              </p:par>
                              <p:par>
                                <p:cTn id="80" presetID="10" presetClass="entr" presetSubtype="0" fill="hold" nodeType="withEffect">
                                  <p:stCondLst>
                                    <p:cond delay="47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nodeType="withEffect">
                                  <p:stCondLst>
                                    <p:cond delay="4750"/>
                                  </p:stCondLst>
                                  <p:childTnLst>
                                    <p:animMotion origin="layout" path="M -4.26857E-6 3.59056E-6 L -4.26857E-6 0.05946 " pathEditMode="relative" rAng="0" ptsTypes="AA">
                                      <p:cBhvr>
                                        <p:cTn id="84" dur="750" spd="-100000" fill="hold"/>
                                        <p:tgtEl>
                                          <p:spTgt spid="28"/>
                                        </p:tgtEl>
                                        <p:attrNameLst>
                                          <p:attrName>ppt_x</p:attrName>
                                          <p:attrName>ppt_y</p:attrName>
                                        </p:attrNameLst>
                                      </p:cBhvr>
                                      <p:rCtr x="0" y="2973"/>
                                    </p:animMotion>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42" presetClass="path" presetSubtype="0" decel="100000" fill="hold" grpId="1" nodeType="withEffect">
                                  <p:stCondLst>
                                    <p:cond delay="0"/>
                                  </p:stCondLst>
                                  <p:childTnLst>
                                    <p:animMotion origin="layout" path="M -3.20654E-6 1.95188E-7 L -3.20654E-6 0.05946 " pathEditMode="relative" rAng="0" ptsTypes="AA">
                                      <p:cBhvr>
                                        <p:cTn id="90" dur="750" spd="-100000" fill="hold"/>
                                        <p:tgtEl>
                                          <p:spTgt spid="35"/>
                                        </p:tgtEl>
                                        <p:attrNameLst>
                                          <p:attrName>ppt_x</p:attrName>
                                          <p:attrName>ppt_y</p:attrName>
                                        </p:attrNameLst>
                                      </p:cBhvr>
                                      <p:rCtr x="0" y="2973"/>
                                    </p:animMotion>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42" presetClass="path" presetSubtype="0" decel="100000" fill="hold" grpId="1" nodeType="withEffect">
                                  <p:stCondLst>
                                    <p:cond delay="0"/>
                                  </p:stCondLst>
                                  <p:childTnLst>
                                    <p:animMotion origin="layout" path="M -3.20654E-6 3.40899E-6 L -3.20654E-6 0.05946 " pathEditMode="relative" rAng="0" ptsTypes="AA">
                                      <p:cBhvr>
                                        <p:cTn id="95" dur="750" spd="-100000" fill="hold"/>
                                        <p:tgtEl>
                                          <p:spTgt spid="3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Common applications patterns of confidential Computing</a:t>
            </a:r>
            <a:br>
              <a:rPr lang="en-US" dirty="0"/>
            </a:br>
            <a:r>
              <a:rPr lang="en-US" sz="2400" dirty="0">
                <a:solidFill>
                  <a:srgbClr val="0072C6"/>
                </a:solidFill>
                <a:latin typeface="Segoe UI" panose="020B0502040204020203" pitchFamily="34" charset="0"/>
                <a:cs typeface="Segoe UI" panose="020B0502040204020203" pitchFamily="34" charset="0"/>
              </a:rPr>
              <a:t>Common scenarios</a:t>
            </a:r>
            <a:endParaRPr lang="en-US" dirty="0"/>
          </a:p>
        </p:txBody>
      </p:sp>
      <p:sp>
        <p:nvSpPr>
          <p:cNvPr id="6" name="Text Placeholder 2">
            <a:extLst>
              <a:ext uri="{FF2B5EF4-FFF2-40B4-BE49-F238E27FC236}">
                <a16:creationId xmlns:a16="http://schemas.microsoft.com/office/drawing/2014/main" id="{725291A7-82A2-4FCD-9DB1-F5A249C82B99}"/>
              </a:ext>
            </a:extLst>
          </p:cNvPr>
          <p:cNvSpPr txBox="1">
            <a:spLocks/>
          </p:cNvSpPr>
          <p:nvPr/>
        </p:nvSpPr>
        <p:spPr>
          <a:xfrm>
            <a:off x="427037" y="1363662"/>
            <a:ext cx="10782298" cy="3323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41" dirty="0">
                <a:solidFill>
                  <a:schemeClr val="tx2"/>
                </a:solidFill>
              </a:rPr>
              <a:t>Protect data confidentiality </a:t>
            </a:r>
            <a:r>
              <a:rPr lang="en-US" spc="-41" dirty="0">
                <a:solidFill>
                  <a:schemeClr val="tx1"/>
                </a:solidFill>
              </a:rPr>
              <a:t>and integrity on remote machine</a:t>
            </a:r>
          </a:p>
        </p:txBody>
      </p:sp>
      <p:sp>
        <p:nvSpPr>
          <p:cNvPr id="7" name="Text Placeholder 2">
            <a:extLst>
              <a:ext uri="{FF2B5EF4-FFF2-40B4-BE49-F238E27FC236}">
                <a16:creationId xmlns:a16="http://schemas.microsoft.com/office/drawing/2014/main" id="{1B06C3F1-6F0C-4BC6-9568-951A7FB099C7}"/>
              </a:ext>
            </a:extLst>
          </p:cNvPr>
          <p:cNvSpPr txBox="1">
            <a:spLocks/>
          </p:cNvSpPr>
          <p:nvPr/>
        </p:nvSpPr>
        <p:spPr>
          <a:xfrm>
            <a:off x="427037" y="1987098"/>
            <a:ext cx="10782298"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sensitive algorithmic IP </a:t>
            </a:r>
            <a:r>
              <a:rPr lang="en-US" sz="2400" spc="-41" dirty="0">
                <a:solidFill>
                  <a:schemeClr val="tx1"/>
                </a:solidFill>
                <a:latin typeface="Segoe UI Semibold" panose="020B0702040204020203" pitchFamily="34" charset="0"/>
                <a:cs typeface="Segoe UI Semibold" panose="020B0702040204020203" pitchFamily="34" charset="0"/>
              </a:rPr>
              <a:t>(e.g. financial trade algorithms)</a:t>
            </a:r>
          </a:p>
        </p:txBody>
      </p:sp>
      <p:sp>
        <p:nvSpPr>
          <p:cNvPr id="8" name="Text Placeholder 2">
            <a:extLst>
              <a:ext uri="{FF2B5EF4-FFF2-40B4-BE49-F238E27FC236}">
                <a16:creationId xmlns:a16="http://schemas.microsoft.com/office/drawing/2014/main" id="{98A54F8C-F309-426C-A149-94C65EA8B685}"/>
              </a:ext>
            </a:extLst>
          </p:cNvPr>
          <p:cNvSpPr txBox="1">
            <a:spLocks/>
          </p:cNvSpPr>
          <p:nvPr/>
        </p:nvSpPr>
        <p:spPr>
          <a:xfrm>
            <a:off x="427036" y="2548978"/>
            <a:ext cx="109346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Code access security, </a:t>
            </a:r>
            <a:r>
              <a:rPr lang="en-US" sz="2400" spc="-41" dirty="0">
                <a:solidFill>
                  <a:schemeClr val="tx1"/>
                </a:solidFill>
                <a:latin typeface="Segoe UI Semibold" panose="020B0702040204020203" pitchFamily="34" charset="0"/>
                <a:cs typeface="Segoe UI Semibold" panose="020B0702040204020203" pitchFamily="34" charset="0"/>
              </a:rPr>
              <a:t>including remote clients </a:t>
            </a:r>
          </a:p>
        </p:txBody>
      </p:sp>
      <p:sp>
        <p:nvSpPr>
          <p:cNvPr id="9" name="Text Placeholder 2">
            <a:extLst>
              <a:ext uri="{FF2B5EF4-FFF2-40B4-BE49-F238E27FC236}">
                <a16:creationId xmlns:a16="http://schemas.microsoft.com/office/drawing/2014/main" id="{8967608B-B3DF-4ED0-8B6F-68CC4681ED9E}"/>
              </a:ext>
            </a:extLst>
          </p:cNvPr>
          <p:cNvSpPr txBox="1">
            <a:spLocks/>
          </p:cNvSpPr>
          <p:nvPr/>
        </p:nvSpPr>
        <p:spPr>
          <a:xfrm>
            <a:off x="427036" y="3172414"/>
            <a:ext cx="107822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Create a trusted network </a:t>
            </a:r>
            <a:r>
              <a:rPr lang="en-US" sz="2400" spc="-41" dirty="0">
                <a:solidFill>
                  <a:schemeClr val="tx1"/>
                </a:solidFill>
                <a:latin typeface="Segoe UI Semibold" panose="020B0702040204020203" pitchFamily="34" charset="0"/>
                <a:cs typeface="Segoe UI Semibold" panose="020B0702040204020203" pitchFamily="34" charset="0"/>
              </a:rPr>
              <a:t>of nodes among a set of untrusted parties</a:t>
            </a:r>
          </a:p>
        </p:txBody>
      </p:sp>
      <p:sp>
        <p:nvSpPr>
          <p:cNvPr id="10" name="Text Placeholder 2">
            <a:extLst>
              <a:ext uri="{FF2B5EF4-FFF2-40B4-BE49-F238E27FC236}">
                <a16:creationId xmlns:a16="http://schemas.microsoft.com/office/drawing/2014/main" id="{A50DEB45-667D-4808-8422-43A14CB346F3}"/>
              </a:ext>
            </a:extLst>
          </p:cNvPr>
          <p:cNvSpPr txBox="1">
            <a:spLocks/>
          </p:cNvSpPr>
          <p:nvPr/>
        </p:nvSpPr>
        <p:spPr>
          <a:xfrm>
            <a:off x="427036" y="3748560"/>
            <a:ext cx="9944099"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Centrally combine different data sources </a:t>
            </a:r>
            <a:r>
              <a:rPr lang="en-US" sz="2400" spc="-41" dirty="0">
                <a:solidFill>
                  <a:schemeClr val="tx1"/>
                </a:solidFill>
                <a:latin typeface="Segoe UI Semibold" panose="020B0702040204020203" pitchFamily="34" charset="0"/>
                <a:cs typeface="Segoe UI Semibold" panose="020B0702040204020203" pitchFamily="34" charset="0"/>
              </a:rPr>
              <a:t>for a better algorithmic outcome without loss of confidentiality </a:t>
            </a:r>
          </a:p>
        </p:txBody>
      </p:sp>
      <p:sp>
        <p:nvSpPr>
          <p:cNvPr id="11" name="Text Placeholder 2">
            <a:extLst>
              <a:ext uri="{FF2B5EF4-FFF2-40B4-BE49-F238E27FC236}">
                <a16:creationId xmlns:a16="http://schemas.microsoft.com/office/drawing/2014/main" id="{7E1EEBA1-C181-4BC3-B520-306FE619BE6F}"/>
              </a:ext>
            </a:extLst>
          </p:cNvPr>
          <p:cNvSpPr txBox="1">
            <a:spLocks/>
          </p:cNvSpPr>
          <p:nvPr/>
        </p:nvSpPr>
        <p:spPr>
          <a:xfrm>
            <a:off x="427037" y="4618217"/>
            <a:ext cx="10934698"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communication </a:t>
            </a:r>
            <a:r>
              <a:rPr lang="en-US" sz="2400" spc="-41" dirty="0">
                <a:solidFill>
                  <a:schemeClr val="tx1"/>
                </a:solidFill>
                <a:latin typeface="Segoe UI Semibold" panose="020B0702040204020203" pitchFamily="34" charset="0"/>
                <a:cs typeface="Segoe UI Semibold" panose="020B0702040204020203" pitchFamily="34" charset="0"/>
              </a:rPr>
              <a:t>with other secure device endpoints (e.g. local peer to remote HSM)</a:t>
            </a:r>
          </a:p>
        </p:txBody>
      </p:sp>
      <p:sp>
        <p:nvSpPr>
          <p:cNvPr id="12" name="Text Placeholder 2">
            <a:extLst>
              <a:ext uri="{FF2B5EF4-FFF2-40B4-BE49-F238E27FC236}">
                <a16:creationId xmlns:a16="http://schemas.microsoft.com/office/drawing/2014/main" id="{C4281A10-C950-4709-9565-D57852EC6E3E}"/>
              </a:ext>
            </a:extLst>
          </p:cNvPr>
          <p:cNvSpPr txBox="1">
            <a:spLocks/>
          </p:cNvSpPr>
          <p:nvPr/>
        </p:nvSpPr>
        <p:spPr>
          <a:xfrm>
            <a:off x="427036" y="5487876"/>
            <a:ext cx="110870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Secure licensing and DRM</a:t>
            </a:r>
          </a:p>
        </p:txBody>
      </p:sp>
    </p:spTree>
    <p:extLst>
      <p:ext uri="{BB962C8B-B14F-4D97-AF65-F5344CB8AC3E}">
        <p14:creationId xmlns:p14="http://schemas.microsoft.com/office/powerpoint/2010/main" val="1819791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64" presetClass="path" presetSubtype="0" decel="100000" fill="hold" grpId="1" nodeType="withEffect">
                                  <p:stCondLst>
                                    <p:cond delay="0"/>
                                  </p:stCondLst>
                                  <p:childTnLst>
                                    <p:animMotion origin="layout" path="M 6.07608E-7 0.19201 L 6.07608E-7 1.37086E-6 " pathEditMode="relative" rAng="0" ptsTypes="AA">
                                      <p:cBhvr>
                                        <p:cTn id="9" dur="750" fill="hold"/>
                                        <p:tgtEl>
                                          <p:spTgt spid="6">
                                            <p:txEl>
                                              <p:pRg st="0" end="0"/>
                                            </p:txEl>
                                          </p:spTgt>
                                        </p:tgtEl>
                                        <p:attrNameLst>
                                          <p:attrName>ppt_x</p:attrName>
                                          <p:attrName>ppt_y</p:attrName>
                                        </p:attrNameLst>
                                      </p:cBhvr>
                                      <p:rCtr x="0" y="-9601"/>
                                    </p:animMotion>
                                  </p:childTnLst>
                                </p:cTn>
                              </p:par>
                              <p:par>
                                <p:cTn id="10" presetID="10" presetClass="entr" presetSubtype="0"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50"/>
                                        <p:tgtEl>
                                          <p:spTgt spid="7">
                                            <p:txEl>
                                              <p:pRg st="0" end="0"/>
                                            </p:txEl>
                                          </p:spTgt>
                                        </p:tgtEl>
                                      </p:cBhvr>
                                    </p:animEffect>
                                  </p:childTnLst>
                                </p:cTn>
                              </p:par>
                              <p:par>
                                <p:cTn id="13" presetID="64" presetClass="path" presetSubtype="0" decel="100000" fill="hold" grpId="1" nodeType="withEffect">
                                  <p:stCondLst>
                                    <p:cond delay="250"/>
                                  </p:stCondLst>
                                  <p:childTnLst>
                                    <p:animMotion origin="layout" path="M 1.06204E-6 0.19223 L 1.06204E-6 4.8207E-6 " pathEditMode="relative" rAng="0" ptsTypes="AA">
                                      <p:cBhvr>
                                        <p:cTn id="14" dur="750" fill="hold"/>
                                        <p:tgtEl>
                                          <p:spTgt spid="7">
                                            <p:txEl>
                                              <p:pRg st="0" end="0"/>
                                            </p:txEl>
                                          </p:spTgt>
                                        </p:tgtEl>
                                        <p:attrNameLst>
                                          <p:attrName>ppt_x</p:attrName>
                                          <p:attrName>ppt_y</p:attrName>
                                        </p:attrNameLst>
                                      </p:cBhvr>
                                      <p:rCtr x="0" y="-9623"/>
                                    </p:animMotion>
                                  </p:childTnLst>
                                </p:cTn>
                              </p:par>
                              <p:par>
                                <p:cTn id="15" presetID="10" presetClass="entr" presetSubtype="0" fill="hold" grpId="0" nodeType="withEffect">
                                  <p:stCondLst>
                                    <p:cond delay="75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50"/>
                                        <p:tgtEl>
                                          <p:spTgt spid="8">
                                            <p:txEl>
                                              <p:pRg st="0" end="0"/>
                                            </p:txEl>
                                          </p:spTgt>
                                        </p:tgtEl>
                                      </p:cBhvr>
                                    </p:animEffect>
                                  </p:childTnLst>
                                </p:cTn>
                              </p:par>
                              <p:par>
                                <p:cTn id="18" presetID="64" presetClass="path" presetSubtype="0" decel="100000" fill="hold" grpId="1" nodeType="withEffect">
                                  <p:stCondLst>
                                    <p:cond delay="500"/>
                                  </p:stCondLst>
                                  <p:childTnLst>
                                    <p:animMotion origin="layout" path="M 3.96987E-6 0.19224 L 3.96987E-6 -1.63414E-7 " pathEditMode="relative" rAng="0" ptsTypes="AA">
                                      <p:cBhvr>
                                        <p:cTn id="19" dur="750" fill="hold"/>
                                        <p:tgtEl>
                                          <p:spTgt spid="8">
                                            <p:txEl>
                                              <p:pRg st="0" end="0"/>
                                            </p:txEl>
                                          </p:spTgt>
                                        </p:tgtEl>
                                        <p:attrNameLst>
                                          <p:attrName>ppt_x</p:attrName>
                                          <p:attrName>ppt_y</p:attrName>
                                        </p:attrNameLst>
                                      </p:cBhvr>
                                      <p:rCtr x="0" y="-9623"/>
                                    </p:animMotion>
                                  </p:childTnLst>
                                </p:cTn>
                              </p:par>
                              <p:par>
                                <p:cTn id="20" presetID="10" presetClass="entr" presetSubtype="0" fill="hold" grpId="0" nodeType="withEffect">
                                  <p:stCondLst>
                                    <p:cond delay="10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par>
                                <p:cTn id="23" presetID="64" presetClass="path" presetSubtype="0" decel="100000" fill="hold" grpId="1" nodeType="withEffect">
                                  <p:stCondLst>
                                    <p:cond delay="750"/>
                                  </p:stCondLst>
                                  <p:childTnLst>
                                    <p:animMotion origin="layout" path="M 3.67118E-6 0.19224 L 3.67118E-6 2.4966E-7 " pathEditMode="relative" rAng="0" ptsTypes="AA">
                                      <p:cBhvr>
                                        <p:cTn id="24" dur="750" fill="hold"/>
                                        <p:tgtEl>
                                          <p:spTgt spid="9">
                                            <p:txEl>
                                              <p:pRg st="0" end="0"/>
                                            </p:txEl>
                                          </p:spTgt>
                                        </p:tgtEl>
                                        <p:attrNameLst>
                                          <p:attrName>ppt_x</p:attrName>
                                          <p:attrName>ppt_y</p:attrName>
                                        </p:attrNameLst>
                                      </p:cBhvr>
                                      <p:rCtr x="0" y="-9623"/>
                                    </p:animMotion>
                                  </p:childTnLst>
                                </p:cTn>
                              </p:par>
                              <p:par>
                                <p:cTn id="25" presetID="10" presetClass="entr" presetSubtype="0" fill="hold" grpId="0" nodeType="withEffect">
                                  <p:stCondLst>
                                    <p:cond delay="1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50"/>
                                        <p:tgtEl>
                                          <p:spTgt spid="10">
                                            <p:txEl>
                                              <p:pRg st="0" end="0"/>
                                            </p:txEl>
                                          </p:spTgt>
                                        </p:tgtEl>
                                      </p:cBhvr>
                                    </p:animEffect>
                                  </p:childTnLst>
                                </p:cTn>
                              </p:par>
                              <p:par>
                                <p:cTn id="28" presetID="64" presetClass="path" presetSubtype="0" decel="100000" fill="hold" grpId="1" nodeType="withEffect">
                                  <p:stCondLst>
                                    <p:cond delay="1000"/>
                                  </p:stCondLst>
                                  <p:childTnLst>
                                    <p:animMotion origin="layout" path="M -2.07557E-6 0.19224 L -2.07557E-6 -1.57966E-6 " pathEditMode="relative" rAng="0" ptsTypes="AA">
                                      <p:cBhvr>
                                        <p:cTn id="29" dur="750" fill="hold"/>
                                        <p:tgtEl>
                                          <p:spTgt spid="10">
                                            <p:txEl>
                                              <p:pRg st="0" end="0"/>
                                            </p:txEl>
                                          </p:spTgt>
                                        </p:tgtEl>
                                        <p:attrNameLst>
                                          <p:attrName>ppt_x</p:attrName>
                                          <p:attrName>ppt_y</p:attrName>
                                        </p:attrNameLst>
                                      </p:cBhvr>
                                      <p:rCtr x="0" y="-9623"/>
                                    </p:animMotion>
                                  </p:childTnLst>
                                </p:cTn>
                              </p:par>
                              <p:par>
                                <p:cTn id="30" presetID="10" presetClass="entr" presetSubtype="0" fill="hold" grpId="0" nodeType="withEffect">
                                  <p:stCondLst>
                                    <p:cond delay="15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50"/>
                                        <p:tgtEl>
                                          <p:spTgt spid="11">
                                            <p:txEl>
                                              <p:pRg st="0" end="0"/>
                                            </p:txEl>
                                          </p:spTgt>
                                        </p:tgtEl>
                                      </p:cBhvr>
                                    </p:animEffect>
                                  </p:childTnLst>
                                </p:cTn>
                              </p:par>
                              <p:par>
                                <p:cTn id="33" presetID="64" presetClass="path" presetSubtype="0" decel="100000" fill="hold" grpId="1" nodeType="withEffect">
                                  <p:stCondLst>
                                    <p:cond delay="1250"/>
                                  </p:stCondLst>
                                  <p:childTnLst>
                                    <p:animMotion origin="layout" path="M 1.83559E-6 0.19224 L 1.83559E-6 2.56922E-6 " pathEditMode="relative" rAng="0" ptsTypes="AA">
                                      <p:cBhvr>
                                        <p:cTn id="34" dur="750" fill="hold"/>
                                        <p:tgtEl>
                                          <p:spTgt spid="11">
                                            <p:txEl>
                                              <p:pRg st="0" end="0"/>
                                            </p:txEl>
                                          </p:spTgt>
                                        </p:tgtEl>
                                        <p:attrNameLst>
                                          <p:attrName>ppt_x</p:attrName>
                                          <p:attrName>ppt_y</p:attrName>
                                        </p:attrNameLst>
                                      </p:cBhvr>
                                      <p:rCtr x="0" y="-9623"/>
                                    </p:animMotion>
                                  </p:childTnLst>
                                </p:cTn>
                              </p:par>
                              <p:par>
                                <p:cTn id="35" presetID="10" presetClass="entr" presetSubtype="0" fill="hold" grpId="0" nodeType="withEffect">
                                  <p:stCondLst>
                                    <p:cond delay="175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250"/>
                                        <p:tgtEl>
                                          <p:spTgt spid="12">
                                            <p:txEl>
                                              <p:pRg st="0" end="0"/>
                                            </p:txEl>
                                          </p:spTgt>
                                        </p:tgtEl>
                                      </p:cBhvr>
                                    </p:animEffect>
                                  </p:childTnLst>
                                </p:cTn>
                              </p:par>
                              <p:par>
                                <p:cTn id="38" presetID="64" presetClass="path" presetSubtype="0" decel="100000" fill="hold" grpId="1" nodeType="withEffect">
                                  <p:stCondLst>
                                    <p:cond delay="1500"/>
                                  </p:stCondLst>
                                  <p:childTnLst>
                                    <p:animMotion origin="layout" path="M 3.58948E-6 0.19224 L 3.58948E-6 8.94235E-7 " pathEditMode="relative" rAng="0" ptsTypes="AA">
                                      <p:cBhvr>
                                        <p:cTn id="39" dur="750" fill="hold"/>
                                        <p:tgtEl>
                                          <p:spTgt spid="12">
                                            <p:txEl>
                                              <p:pRg st="0" end="0"/>
                                            </p:txEl>
                                          </p:spTgt>
                                        </p:tgtEl>
                                        <p:attrNameLst>
                                          <p:attrName>ppt_x</p:attrName>
                                          <p:attrName>ppt_y</p:attrName>
                                        </p:attrNameLst>
                                      </p:cBhvr>
                                      <p:rCtr x="0" y="-9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build="p"/>
      <p:bldP spid="7" grpId="1" build="p"/>
      <p:bldP spid="8" grpId="0" build="p"/>
      <p:bldP spid="8" grpId="1" build="p"/>
      <p:bldP spid="9" grpId="0" build="p"/>
      <p:bldP spid="9" grpId="1" build="p"/>
      <p:bldP spid="10" grpId="0" build="p"/>
      <p:bldP spid="10" grpId="1" build="p"/>
      <p:bldP spid="11" grpId="0" build="p"/>
      <p:bldP spid="11" grpId="1" build="p"/>
      <p:bldP spid="12" grpId="0" build="p"/>
      <p:bldP spid="12"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Our agenda for this Common Track</a:t>
            </a:r>
          </a:p>
        </p:txBody>
      </p:sp>
      <p:sp>
        <p:nvSpPr>
          <p:cNvPr id="3" name="Espace réservé du texte 2"/>
          <p:cNvSpPr>
            <a:spLocks noGrp="1"/>
          </p:cNvSpPr>
          <p:nvPr>
            <p:ph type="body" sz="quarter" idx="10"/>
          </p:nvPr>
        </p:nvSpPr>
        <p:spPr>
          <a:xfrm>
            <a:off x="274638" y="1212850"/>
            <a:ext cx="11887200" cy="4265612"/>
          </a:xfrm>
        </p:spPr>
        <p:txBody>
          <a:bodyPr>
            <a:normAutofit/>
          </a:bodyPr>
          <a:lstStyle/>
          <a:p>
            <a:pPr lvl="0"/>
            <a:r>
              <a:rPr lang="en-US" dirty="0"/>
              <a:t>Context and cloud data threads</a:t>
            </a:r>
          </a:p>
          <a:p>
            <a:pPr lvl="0">
              <a:spcBef>
                <a:spcPts val="1200"/>
              </a:spcBef>
            </a:pPr>
            <a:r>
              <a:rPr lang="en-US" dirty="0"/>
              <a:t>Core mitigation techniques</a:t>
            </a:r>
          </a:p>
          <a:p>
            <a:pPr marL="342900" lvl="0" indent="-342900">
              <a:buFont typeface="Arial" panose="020B0604020202020204" pitchFamily="34" charset="0"/>
              <a:buChar char="•"/>
            </a:pPr>
            <a:r>
              <a:rPr lang="en-US" sz="2000" dirty="0">
                <a:solidFill>
                  <a:schemeClr val="tx1"/>
                </a:solidFill>
              </a:rPr>
              <a:t>Confidential Computing</a:t>
            </a:r>
          </a:p>
          <a:p>
            <a:pPr marL="342900" lvl="0" indent="-342900">
              <a:buFont typeface="Arial" panose="020B0604020202020204" pitchFamily="34" charset="0"/>
              <a:buChar char="•"/>
            </a:pPr>
            <a:r>
              <a:rPr lang="en-US" sz="2000" dirty="0">
                <a:solidFill>
                  <a:schemeClr val="tx1"/>
                </a:solidFill>
              </a:rPr>
              <a:t>Homomorphic Encryption (HE)</a:t>
            </a:r>
          </a:p>
          <a:p>
            <a:pPr marL="342900" lvl="0" indent="-342900">
              <a:buFont typeface="Arial" panose="020B0604020202020204" pitchFamily="34" charset="0"/>
              <a:buChar char="•"/>
            </a:pPr>
            <a:r>
              <a:rPr lang="en-US" sz="2000" dirty="0">
                <a:solidFill>
                  <a:schemeClr val="tx1"/>
                </a:solidFill>
              </a:rPr>
              <a:t>Secure Multi-Party Computing (MPC)</a:t>
            </a:r>
          </a:p>
          <a:p>
            <a:pPr lvl="2"/>
            <a:r>
              <a:rPr lang="en-US" sz="1200" dirty="0"/>
              <a:t>   </a:t>
            </a:r>
            <a:r>
              <a:rPr lang="en-US" sz="1800" dirty="0"/>
              <a:t>And in the line of sight a so-called Collaborative Machine Learning Market</a:t>
            </a:r>
            <a:endParaRPr lang="en-US" sz="2000" dirty="0">
              <a:solidFill>
                <a:schemeClr val="tx1"/>
              </a:solidFill>
            </a:endParaRPr>
          </a:p>
          <a:p>
            <a:pPr>
              <a:spcBef>
                <a:spcPts val="1200"/>
              </a:spcBef>
            </a:pPr>
            <a:r>
              <a:rPr lang="en-US" dirty="0"/>
              <a:t>Other techniques to consider (if time permits)</a:t>
            </a:r>
          </a:p>
          <a:p>
            <a:pPr marL="342900" indent="-342900">
              <a:buFont typeface="Arial" panose="020B0604020202020204" pitchFamily="34" charset="0"/>
              <a:buChar char="•"/>
            </a:pPr>
            <a:r>
              <a:rPr lang="en-US" sz="2000" dirty="0">
                <a:solidFill>
                  <a:schemeClr val="tx1"/>
                </a:solidFill>
              </a:rPr>
              <a:t>Differential Privacy (DP)</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D5B939-B5DA-49AB-98AB-1F0127EFBDA0}"/>
              </a:ext>
              <a:ext uri="{C183D7F6-B498-43B3-948B-1728B52AA6E4}">
                <adec:decorative xmlns:adec="http://schemas.microsoft.com/office/drawing/2017/decorative" val="1"/>
              </a:ext>
            </a:extLst>
          </p:cNvPr>
          <p:cNvSpPr/>
          <p:nvPr/>
        </p:nvSpPr>
        <p:spPr bwMode="auto">
          <a:xfrm>
            <a:off x="865" y="3578215"/>
            <a:ext cx="12435610" cy="341631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865C27A-8B44-4CA7-9804-0C34C332391B}"/>
              </a:ext>
            </a:extLst>
          </p:cNvPr>
          <p:cNvSpPr>
            <a:spLocks noGrp="1"/>
          </p:cNvSpPr>
          <p:nvPr>
            <p:ph type="title"/>
          </p:nvPr>
        </p:nvSpPr>
        <p:spPr/>
        <p:txBody>
          <a:bodyPr/>
          <a:lstStyle/>
          <a:p>
            <a:r>
              <a:rPr lang="en-US" dirty="0"/>
              <a:t>Confidential computing can help</a:t>
            </a:r>
            <a:br>
              <a:rPr lang="en-US" dirty="0"/>
            </a:br>
            <a:r>
              <a:rPr lang="en-US" sz="2400" dirty="0">
                <a:solidFill>
                  <a:srgbClr val="0072C6"/>
                </a:solidFill>
                <a:latin typeface="Segoe UI" panose="020B0502040204020203" pitchFamily="34" charset="0"/>
                <a:cs typeface="Segoe UI" panose="020B0502040204020203" pitchFamily="34" charset="0"/>
              </a:rPr>
              <a:t>Use cases</a:t>
            </a:r>
            <a:endParaRPr lang="en-US" dirty="0">
              <a:solidFill>
                <a:srgbClr val="0072C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36859A0-D93F-49B5-BE6C-3ED08461ACAF}"/>
              </a:ext>
              <a:ext uri="{C183D7F6-B498-43B3-948B-1728B52AA6E4}">
                <adec:decorative xmlns:adec="http://schemas.microsoft.com/office/drawing/2017/decorative" val="1"/>
              </a:ext>
            </a:extLst>
          </p:cNvPr>
          <p:cNvSpPr/>
          <p:nvPr/>
        </p:nvSpPr>
        <p:spPr bwMode="auto">
          <a:xfrm>
            <a:off x="731837" y="2361297"/>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8F5E4B47-55B8-4987-8F93-7859DD81CEB3}"/>
              </a:ext>
            </a:extLst>
          </p:cNvPr>
          <p:cNvSpPr/>
          <p:nvPr/>
        </p:nvSpPr>
        <p:spPr>
          <a:xfrm>
            <a:off x="969504" y="3385202"/>
            <a:ext cx="2591449" cy="965524"/>
          </a:xfrm>
          <a:prstGeom prst="rect">
            <a:avLst/>
          </a:prstGeom>
        </p:spPr>
        <p:txBody>
          <a:bodyPr wrap="square" lIns="0" tIns="0" rIns="0" bIns="0">
            <a:spAutoFit/>
          </a:bodyPr>
          <a:lstStyle/>
          <a:p>
            <a:pPr algn="ctr">
              <a:spcAft>
                <a:spcPts val="1176"/>
              </a:spcAft>
              <a:buSzPct val="90000"/>
            </a:pPr>
            <a:r>
              <a:rPr lang="en-US" sz="1568">
                <a:solidFill>
                  <a:srgbClr val="000000"/>
                </a:solidFill>
                <a:latin typeface="Segoe UI"/>
              </a:rPr>
              <a:t>Make your </a:t>
            </a:r>
            <a:r>
              <a:rPr lang="en-US" sz="1568">
                <a:solidFill>
                  <a:srgbClr val="0078D3"/>
                </a:solidFill>
                <a:latin typeface="Segoe UI Semibold"/>
              </a:rPr>
              <a:t>applications more secure</a:t>
            </a:r>
            <a:r>
              <a:rPr lang="en-US" sz="1568">
                <a:solidFill>
                  <a:srgbClr val="000000"/>
                </a:solidFill>
                <a:latin typeface="Segoe UI"/>
              </a:rPr>
              <a:t> by leveraging confidential computing VMs and the Open Enclave SDK</a:t>
            </a:r>
          </a:p>
        </p:txBody>
      </p:sp>
      <p:grpSp>
        <p:nvGrpSpPr>
          <p:cNvPr id="6" name="Group 5">
            <a:extLst>
              <a:ext uri="{FF2B5EF4-FFF2-40B4-BE49-F238E27FC236}">
                <a16:creationId xmlns:a16="http://schemas.microsoft.com/office/drawing/2014/main" id="{152EF2DA-2D2A-4104-B1DB-6B87620C02CC}"/>
              </a:ext>
              <a:ext uri="{C183D7F6-B498-43B3-948B-1728B52AA6E4}">
                <adec:decorative xmlns:adec="http://schemas.microsoft.com/office/drawing/2017/decorative" val="1"/>
              </a:ext>
            </a:extLst>
          </p:cNvPr>
          <p:cNvGrpSpPr/>
          <p:nvPr/>
        </p:nvGrpSpPr>
        <p:grpSpPr>
          <a:xfrm>
            <a:off x="8691830" y="2361297"/>
            <a:ext cx="3066782" cy="2808887"/>
            <a:chOff x="8542607" y="2356715"/>
            <a:chExt cx="3066782" cy="2808887"/>
          </a:xfrm>
        </p:grpSpPr>
        <p:sp>
          <p:nvSpPr>
            <p:cNvPr id="7" name="Rectangle 6">
              <a:extLst>
                <a:ext uri="{FF2B5EF4-FFF2-40B4-BE49-F238E27FC236}">
                  <a16:creationId xmlns:a16="http://schemas.microsoft.com/office/drawing/2014/main" id="{2ED03349-F47B-400D-B4E9-6A7DB25EBCE0}"/>
                </a:ext>
              </a:extLst>
            </p:cNvPr>
            <p:cNvSpPr/>
            <p:nvPr/>
          </p:nvSpPr>
          <p:spPr bwMode="auto">
            <a:xfrm>
              <a:off x="8542607"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5275CE34-1489-4F86-81BD-06D72FDDA931}"/>
                </a:ext>
              </a:extLst>
            </p:cNvPr>
            <p:cNvSpPr/>
            <p:nvPr/>
          </p:nvSpPr>
          <p:spPr>
            <a:xfrm>
              <a:off x="8780274" y="3380620"/>
              <a:ext cx="2591449" cy="1447704"/>
            </a:xfrm>
            <a:prstGeom prst="rect">
              <a:avLst/>
            </a:prstGeom>
          </p:spPr>
          <p:txBody>
            <a:bodyPr wrap="square" lIns="0" tIns="0" rIns="0" bIns="0">
              <a:spAutoFit/>
            </a:bodyPr>
            <a:lstStyle/>
            <a:p>
              <a:pPr algn="ctr">
                <a:spcBef>
                  <a:spcPct val="20000"/>
                </a:spcBef>
                <a:spcAft>
                  <a:spcPts val="1176"/>
                </a:spcAft>
                <a:buSzPct val="90000"/>
                <a:defRPr/>
              </a:pPr>
              <a:r>
                <a:rPr lang="en-US" sz="1568" dirty="0">
                  <a:solidFill>
                    <a:srgbClr val="000000"/>
                  </a:solidFill>
                  <a:latin typeface="Segoe UI"/>
                </a:rPr>
                <a:t>Preserve privacy and sensitive customer data across organizations with </a:t>
              </a:r>
              <a:br>
                <a:rPr lang="en-US" sz="1568" dirty="0">
                  <a:solidFill>
                    <a:srgbClr val="000000"/>
                  </a:solidFill>
                  <a:latin typeface="Segoe UI"/>
                </a:rPr>
              </a:br>
              <a:r>
                <a:rPr lang="en-US" sz="1568" dirty="0">
                  <a:solidFill>
                    <a:srgbClr val="0078D3"/>
                  </a:solidFill>
                  <a:latin typeface="Segoe UI Semibold"/>
                </a:rPr>
                <a:t>multi-party dataset analytics and machine learning</a:t>
              </a:r>
              <a:r>
                <a:rPr lang="en-US" sz="1568" dirty="0">
                  <a:solidFill>
                    <a:srgbClr val="000000"/>
                  </a:solidFill>
                  <a:latin typeface="Segoe UI"/>
                </a:rPr>
                <a:t>, both training and inference.</a:t>
              </a:r>
            </a:p>
          </p:txBody>
        </p:sp>
      </p:grpSp>
      <p:grpSp>
        <p:nvGrpSpPr>
          <p:cNvPr id="9" name="Group 8">
            <a:extLst>
              <a:ext uri="{FF2B5EF4-FFF2-40B4-BE49-F238E27FC236}">
                <a16:creationId xmlns:a16="http://schemas.microsoft.com/office/drawing/2014/main" id="{F5149E5D-B7D7-4FBB-AEE5-4D94B9819AFB}"/>
              </a:ext>
              <a:ext uri="{C183D7F6-B498-43B3-948B-1728B52AA6E4}">
                <adec:decorative xmlns:adec="http://schemas.microsoft.com/office/drawing/2017/decorative" val="1"/>
              </a:ext>
            </a:extLst>
          </p:cNvPr>
          <p:cNvGrpSpPr/>
          <p:nvPr/>
        </p:nvGrpSpPr>
        <p:grpSpPr>
          <a:xfrm>
            <a:off x="4711832" y="2361297"/>
            <a:ext cx="3066783" cy="2808887"/>
            <a:chOff x="4562609" y="2356715"/>
            <a:chExt cx="3066783" cy="2808887"/>
          </a:xfrm>
        </p:grpSpPr>
        <p:sp>
          <p:nvSpPr>
            <p:cNvPr id="10" name="Rectangle 9">
              <a:extLst>
                <a:ext uri="{FF2B5EF4-FFF2-40B4-BE49-F238E27FC236}">
                  <a16:creationId xmlns:a16="http://schemas.microsoft.com/office/drawing/2014/main" id="{CCA14AF5-80D9-43FC-A684-A5159683A1B1}"/>
                </a:ext>
              </a:extLst>
            </p:cNvPr>
            <p:cNvSpPr/>
            <p:nvPr/>
          </p:nvSpPr>
          <p:spPr bwMode="auto">
            <a:xfrm>
              <a:off x="4562609"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11" name="Text Placeholder 2">
              <a:extLst>
                <a:ext uri="{FF2B5EF4-FFF2-40B4-BE49-F238E27FC236}">
                  <a16:creationId xmlns:a16="http://schemas.microsoft.com/office/drawing/2014/main" id="{8A5CB53F-5226-4709-A98F-75BC0EEEC43E}"/>
                </a:ext>
              </a:extLst>
            </p:cNvPr>
            <p:cNvSpPr txBox="1">
              <a:spLocks/>
            </p:cNvSpPr>
            <p:nvPr/>
          </p:nvSpPr>
          <p:spPr>
            <a:xfrm>
              <a:off x="4562610" y="3380620"/>
              <a:ext cx="3066782" cy="120642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spcAft>
                  <a:spcPts val="1176"/>
                </a:spcAft>
                <a:buNone/>
                <a:defRPr/>
              </a:pPr>
              <a:r>
                <a:rPr lang="en-US" sz="1568" dirty="0">
                  <a:solidFill>
                    <a:srgbClr val="000000"/>
                  </a:solidFill>
                  <a:latin typeface="Segoe UI"/>
                </a:rPr>
                <a:t>Enable </a:t>
              </a:r>
              <a:r>
                <a:rPr lang="en-US" sz="1568" dirty="0">
                  <a:solidFill>
                    <a:srgbClr val="0078D3"/>
                  </a:solidFill>
                  <a:latin typeface="Segoe UI Semibold"/>
                </a:rPr>
                <a:t>Customer workloads,</a:t>
              </a:r>
              <a:r>
                <a:rPr lang="en-US" sz="1568" dirty="0">
                  <a:solidFill>
                    <a:srgbClr val="000000"/>
                  </a:solidFill>
                  <a:latin typeface="Segoe UI"/>
                </a:rPr>
                <a:t> </a:t>
              </a:r>
              <a:br>
                <a:rPr lang="en-US" sz="1568" dirty="0">
                  <a:solidFill>
                    <a:srgbClr val="000000"/>
                  </a:solidFill>
                  <a:latin typeface="Segoe UI"/>
                </a:rPr>
              </a:br>
              <a:r>
                <a:rPr lang="en-US" sz="1568" dirty="0">
                  <a:solidFill>
                    <a:srgbClr val="000000"/>
                  </a:solidFill>
                  <a:latin typeface="Segoe UI"/>
                </a:rPr>
                <a:t>confidential blockchain,</a:t>
              </a:r>
              <a:br>
                <a:rPr lang="en-US" sz="1568" dirty="0">
                  <a:solidFill>
                    <a:srgbClr val="000000"/>
                  </a:solidFill>
                  <a:latin typeface="Segoe UI"/>
                </a:rPr>
              </a:br>
              <a:r>
                <a:rPr lang="en-US" sz="1568" dirty="0">
                  <a:solidFill>
                    <a:srgbClr val="000000"/>
                  </a:solidFill>
                  <a:latin typeface="Segoe UI"/>
                </a:rPr>
                <a:t>secrets storage and processing, analytics, ML training and inferencing, datastores, IoT</a:t>
              </a:r>
            </a:p>
          </p:txBody>
        </p:sp>
      </p:grpSp>
      <p:sp>
        <p:nvSpPr>
          <p:cNvPr id="12" name="Oval 11">
            <a:extLst>
              <a:ext uri="{FF2B5EF4-FFF2-40B4-BE49-F238E27FC236}">
                <a16:creationId xmlns:a16="http://schemas.microsoft.com/office/drawing/2014/main" id="{78A1B2A4-ED68-40E7-B38F-F32B6EEE63A1}"/>
              </a:ext>
            </a:extLst>
          </p:cNvPr>
          <p:cNvSpPr/>
          <p:nvPr/>
        </p:nvSpPr>
        <p:spPr bwMode="auto">
          <a:xfrm>
            <a:off x="1662386"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1</a:t>
            </a:r>
          </a:p>
        </p:txBody>
      </p:sp>
      <p:sp>
        <p:nvSpPr>
          <p:cNvPr id="13" name="Oval 12">
            <a:extLst>
              <a:ext uri="{FF2B5EF4-FFF2-40B4-BE49-F238E27FC236}">
                <a16:creationId xmlns:a16="http://schemas.microsoft.com/office/drawing/2014/main" id="{7B406B88-7AC9-4069-B52A-B8C2CA07FAFA}"/>
              </a:ext>
            </a:extLst>
          </p:cNvPr>
          <p:cNvSpPr/>
          <p:nvPr/>
        </p:nvSpPr>
        <p:spPr bwMode="auto">
          <a:xfrm>
            <a:off x="5642383"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2</a:t>
            </a:r>
          </a:p>
        </p:txBody>
      </p:sp>
      <p:sp>
        <p:nvSpPr>
          <p:cNvPr id="14" name="Oval 13">
            <a:extLst>
              <a:ext uri="{FF2B5EF4-FFF2-40B4-BE49-F238E27FC236}">
                <a16:creationId xmlns:a16="http://schemas.microsoft.com/office/drawing/2014/main" id="{85D526F3-5A31-47D0-919F-BA5EC6AAB613}"/>
              </a:ext>
            </a:extLst>
          </p:cNvPr>
          <p:cNvSpPr/>
          <p:nvPr/>
        </p:nvSpPr>
        <p:spPr bwMode="auto">
          <a:xfrm>
            <a:off x="9622380"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3</a:t>
            </a:r>
          </a:p>
        </p:txBody>
      </p:sp>
    </p:spTree>
    <p:extLst>
      <p:ext uri="{BB962C8B-B14F-4D97-AF65-F5344CB8AC3E}">
        <p14:creationId xmlns:p14="http://schemas.microsoft.com/office/powerpoint/2010/main" val="350495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500"/>
                                  </p:stCondLst>
                                  <p:childTnLst>
                                    <p:animMotion origin="layout" path="M -4.71024E-6 3.2138E-6 L -4.71024E-6 0.05946 " pathEditMode="relative" rAng="0" ptsTypes="AA">
                                      <p:cBhvr>
                                        <p:cTn id="13" dur="750" spd="-100000" fill="hold"/>
                                        <p:tgtEl>
                                          <p:spTgt spid="4"/>
                                        </p:tgtEl>
                                        <p:attrNameLst>
                                          <p:attrName>ppt_x</p:attrName>
                                          <p:attrName>ppt_y</p:attrName>
                                        </p:attrNameLst>
                                      </p:cBhvr>
                                      <p:rCtr x="0" y="2973"/>
                                    </p:animMotion>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500"/>
                                  </p:stCondLst>
                                  <p:childTnLst>
                                    <p:animMotion origin="layout" path="M -4.71024E-6 -2.43305E-6 L -4.71024E-6 0.05947 " pathEditMode="relative" rAng="0" ptsTypes="AA">
                                      <p:cBhvr>
                                        <p:cTn id="18" dur="750" spd="-100000" fill="hold"/>
                                        <p:tgtEl>
                                          <p:spTgt spid="5"/>
                                        </p:tgtEl>
                                        <p:attrNameLst>
                                          <p:attrName>ppt_x</p:attrName>
                                          <p:attrName>ppt_y</p:attrName>
                                        </p:attrNameLst>
                                      </p:cBhvr>
                                      <p:rCtr x="0" y="2973"/>
                                    </p:animMotion>
                                  </p:childTnLst>
                                </p:cTn>
                              </p:par>
                              <p:par>
                                <p:cTn id="19" presetID="1" presetClass="entr" presetSubtype="0" fill="hold" grpId="0" nodeType="withEffect">
                                  <p:stCondLst>
                                    <p:cond delay="750"/>
                                  </p:stCondLst>
                                  <p:childTnLst>
                                    <p:set>
                                      <p:cBhvr>
                                        <p:cTn id="20" dur="1" fill="hold">
                                          <p:stCondLst>
                                            <p:cond delay="0"/>
                                          </p:stCondLst>
                                        </p:cTn>
                                        <p:tgtEl>
                                          <p:spTgt spid="13"/>
                                        </p:tgtEl>
                                        <p:attrNameLst>
                                          <p:attrName>style.visibility</p:attrName>
                                        </p:attrNameLst>
                                      </p:cBhvr>
                                      <p:to>
                                        <p:strVal val="visible"/>
                                      </p:to>
                                    </p:set>
                                  </p:childTnLst>
                                </p:cTn>
                              </p:par>
                              <p:par>
                                <p:cTn id="21" presetID="6" presetClass="emph" presetSubtype="0" accel="100000" autoRev="1" fill="hold" grpId="1" nodeType="withEffect">
                                  <p:stCondLst>
                                    <p:cond delay="250"/>
                                  </p:stCondLst>
                                  <p:childTnLst>
                                    <p:animScale>
                                      <p:cBhvr>
                                        <p:cTn id="22" dur="500" fill="hold"/>
                                        <p:tgtEl>
                                          <p:spTgt spid="13"/>
                                        </p:tgtEl>
                                      </p:cBhvr>
                                      <p:by x="0" y="0"/>
                                    </p:animScale>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50"/>
                                  </p:stCondLst>
                                  <p:childTnLst>
                                    <p:animMotion origin="layout" path="M -2.80827E-8 3.2138E-6 L -2.80827E-8 0.05946 " pathEditMode="relative" rAng="0" ptsTypes="AA">
                                      <p:cBhvr>
                                        <p:cTn id="27" dur="750" spd="-100000" fill="hold"/>
                                        <p:tgtEl>
                                          <p:spTgt spid="9"/>
                                        </p:tgtEl>
                                        <p:attrNameLst>
                                          <p:attrName>ppt_x</p:attrName>
                                          <p:attrName>ppt_y</p:attrName>
                                        </p:attrNameLst>
                                      </p:cBhvr>
                                      <p:rCtr x="0" y="2973"/>
                                    </p:animMotion>
                                  </p:childTnLst>
                                </p:cTn>
                              </p:par>
                              <p:par>
                                <p:cTn id="28" presetID="1"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14"/>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nodeType="withEffect">
                                  <p:stCondLst>
                                    <p:cond delay="1000"/>
                                  </p:stCondLst>
                                  <p:childTnLst>
                                    <p:animMotion origin="layout" path="M 4.65407E-6 3.2138E-6 L 4.65407E-6 0.05946 " pathEditMode="relative" rAng="0" ptsTypes="AA">
                                      <p:cBhvr>
                                        <p:cTn id="36" dur="750" spd="-100000" fill="hold"/>
                                        <p:tgtEl>
                                          <p:spTgt spid="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12" grpId="0" animBg="1"/>
      <p:bldP spid="12" grpId="1"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5920-B992-47AC-81E9-16D7438337A0}"/>
              </a:ext>
            </a:extLst>
          </p:cNvPr>
          <p:cNvSpPr>
            <a:spLocks noGrp="1"/>
          </p:cNvSpPr>
          <p:nvPr>
            <p:ph type="title"/>
          </p:nvPr>
        </p:nvSpPr>
        <p:spPr/>
        <p:txBody>
          <a:bodyPr/>
          <a:lstStyle/>
          <a:p>
            <a:r>
              <a:rPr lang="en-US" dirty="0"/>
              <a:t>An enclave-based application model</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p>
        </p:txBody>
      </p:sp>
      <p:grpSp>
        <p:nvGrpSpPr>
          <p:cNvPr id="70" name="Group 69">
            <a:extLst>
              <a:ext uri="{FF2B5EF4-FFF2-40B4-BE49-F238E27FC236}">
                <a16:creationId xmlns:a16="http://schemas.microsoft.com/office/drawing/2014/main" id="{1AA30836-4FF6-41EE-8EB2-BCD3E5845CA0}"/>
              </a:ext>
            </a:extLst>
          </p:cNvPr>
          <p:cNvGrpSpPr/>
          <p:nvPr/>
        </p:nvGrpSpPr>
        <p:grpSpPr>
          <a:xfrm>
            <a:off x="960437" y="2278062"/>
            <a:ext cx="1792911" cy="1649419"/>
            <a:chOff x="562940" y="2059498"/>
            <a:chExt cx="1792911" cy="1649419"/>
          </a:xfrm>
        </p:grpSpPr>
        <p:grpSp>
          <p:nvGrpSpPr>
            <p:cNvPr id="71" name="Group 70">
              <a:extLst>
                <a:ext uri="{FF2B5EF4-FFF2-40B4-BE49-F238E27FC236}">
                  <a16:creationId xmlns:a16="http://schemas.microsoft.com/office/drawing/2014/main" id="{43BAFBBF-CC7C-4C54-8D1C-A8334692CB05}"/>
                </a:ext>
              </a:extLst>
            </p:cNvPr>
            <p:cNvGrpSpPr/>
            <p:nvPr/>
          </p:nvGrpSpPr>
          <p:grpSpPr>
            <a:xfrm>
              <a:off x="562940" y="2059498"/>
              <a:ext cx="1792911" cy="1649419"/>
              <a:chOff x="498434" y="1548811"/>
              <a:chExt cx="1757915" cy="1617224"/>
            </a:xfrm>
          </p:grpSpPr>
          <p:sp>
            <p:nvSpPr>
              <p:cNvPr id="75" name="Rectangle 74">
                <a:extLst>
                  <a:ext uri="{FF2B5EF4-FFF2-40B4-BE49-F238E27FC236}">
                    <a16:creationId xmlns:a16="http://schemas.microsoft.com/office/drawing/2014/main" id="{175C8947-72F2-4CB2-AE48-912A2D7E554C}"/>
                  </a:ext>
                </a:extLst>
              </p:cNvPr>
              <p:cNvSpPr/>
              <p:nvPr/>
            </p:nvSpPr>
            <p:spPr bwMode="auto">
              <a:xfrm>
                <a:off x="568779" y="1548811"/>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91227A3-A064-45D9-BC88-F2EC8EFC248F}"/>
                  </a:ext>
                </a:extLst>
              </p:cNvPr>
              <p:cNvSpPr txBox="1">
                <a:spLocks/>
              </p:cNvSpPr>
              <p:nvPr/>
            </p:nvSpPr>
            <p:spPr>
              <a:xfrm>
                <a:off x="498434" y="1608031"/>
                <a:ext cx="1757915"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User</a:t>
                </a:r>
                <a:endParaRPr kumimoji="0" lang="en-US" sz="1836" b="0" i="0" u="none" strike="noStrike" kern="1200" cap="none" spc="0" normalizeH="0" baseline="-2500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grpSp>
          <p:nvGrpSpPr>
            <p:cNvPr id="72" name="Group 4">
              <a:extLst>
                <a:ext uri="{FF2B5EF4-FFF2-40B4-BE49-F238E27FC236}">
                  <a16:creationId xmlns:a16="http://schemas.microsoft.com/office/drawing/2014/main" id="{9D04F42D-4A3A-4C58-A18A-B3242E818EE8}"/>
                </a:ext>
              </a:extLst>
            </p:cNvPr>
            <p:cNvGrpSpPr>
              <a:grpSpLocks noChangeAspect="1"/>
            </p:cNvGrpSpPr>
            <p:nvPr/>
          </p:nvGrpSpPr>
          <p:grpSpPr bwMode="auto">
            <a:xfrm>
              <a:off x="1212201" y="2690391"/>
              <a:ext cx="494389" cy="613409"/>
              <a:chOff x="404" y="1797"/>
              <a:chExt cx="270" cy="335"/>
            </a:xfrm>
            <a:solidFill>
              <a:srgbClr val="000000"/>
            </a:solidFill>
          </p:grpSpPr>
          <p:sp>
            <p:nvSpPr>
              <p:cNvPr id="73" name="Freeform 5">
                <a:extLst>
                  <a:ext uri="{FF2B5EF4-FFF2-40B4-BE49-F238E27FC236}">
                    <a16:creationId xmlns:a16="http://schemas.microsoft.com/office/drawing/2014/main" id="{47CD038D-767E-47A2-9BA8-2940E5B202F9}"/>
                  </a:ext>
                </a:extLst>
              </p:cNvPr>
              <p:cNvSpPr>
                <a:spLocks/>
              </p:cNvSpPr>
              <p:nvPr/>
            </p:nvSpPr>
            <p:spPr bwMode="auto">
              <a:xfrm>
                <a:off x="450" y="1797"/>
                <a:ext cx="179" cy="17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4" name="Freeform 6">
                <a:extLst>
                  <a:ext uri="{FF2B5EF4-FFF2-40B4-BE49-F238E27FC236}">
                    <a16:creationId xmlns:a16="http://schemas.microsoft.com/office/drawing/2014/main" id="{5FB54D06-C379-4039-9C56-F2CADFF71D31}"/>
                  </a:ext>
                </a:extLst>
              </p:cNvPr>
              <p:cNvSpPr>
                <a:spLocks/>
              </p:cNvSpPr>
              <p:nvPr/>
            </p:nvSpPr>
            <p:spPr bwMode="auto">
              <a:xfrm>
                <a:off x="404" y="1998"/>
                <a:ext cx="270" cy="13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77" name="Group 76">
            <a:extLst>
              <a:ext uri="{FF2B5EF4-FFF2-40B4-BE49-F238E27FC236}">
                <a16:creationId xmlns:a16="http://schemas.microsoft.com/office/drawing/2014/main" id="{B8D43E9F-8E6A-4773-AB6E-25726F2A2C8E}"/>
              </a:ext>
            </a:extLst>
          </p:cNvPr>
          <p:cNvGrpSpPr/>
          <p:nvPr/>
        </p:nvGrpSpPr>
        <p:grpSpPr>
          <a:xfrm>
            <a:off x="918839" y="4118414"/>
            <a:ext cx="1876106" cy="1649419"/>
            <a:chOff x="521342" y="3899850"/>
            <a:chExt cx="1876106" cy="1649419"/>
          </a:xfrm>
        </p:grpSpPr>
        <p:grpSp>
          <p:nvGrpSpPr>
            <p:cNvPr id="78" name="Group 77">
              <a:extLst>
                <a:ext uri="{FF2B5EF4-FFF2-40B4-BE49-F238E27FC236}">
                  <a16:creationId xmlns:a16="http://schemas.microsoft.com/office/drawing/2014/main" id="{68C42970-B418-4E97-BAEA-28CAEC20691B}"/>
                </a:ext>
              </a:extLst>
            </p:cNvPr>
            <p:cNvGrpSpPr/>
            <p:nvPr/>
          </p:nvGrpSpPr>
          <p:grpSpPr>
            <a:xfrm>
              <a:off x="521342" y="3899850"/>
              <a:ext cx="1876106" cy="1649419"/>
              <a:chOff x="453515" y="3505000"/>
              <a:chExt cx="1839487" cy="1617224"/>
            </a:xfrm>
          </p:grpSpPr>
          <p:sp>
            <p:nvSpPr>
              <p:cNvPr id="82" name="Rectangle 81">
                <a:extLst>
                  <a:ext uri="{FF2B5EF4-FFF2-40B4-BE49-F238E27FC236}">
                    <a16:creationId xmlns:a16="http://schemas.microsoft.com/office/drawing/2014/main" id="{4269A001-DD7C-4721-A8C7-CBD519F5467C}"/>
                  </a:ext>
                </a:extLst>
              </p:cNvPr>
              <p:cNvSpPr/>
              <p:nvPr/>
            </p:nvSpPr>
            <p:spPr bwMode="auto">
              <a:xfrm>
                <a:off x="564646" y="3505000"/>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1083A0B9-624A-484F-B01F-11FC1C1A121C}"/>
                  </a:ext>
                </a:extLst>
              </p:cNvPr>
              <p:cNvSpPr txBox="1">
                <a:spLocks/>
              </p:cNvSpPr>
              <p:nvPr/>
            </p:nvSpPr>
            <p:spPr>
              <a:xfrm>
                <a:off x="453515" y="3558314"/>
                <a:ext cx="1839487" cy="5200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App</a:t>
                </a:r>
              </a:p>
            </p:txBody>
          </p:sp>
        </p:grpSp>
        <p:grpSp>
          <p:nvGrpSpPr>
            <p:cNvPr id="79" name="Group 9">
              <a:extLst>
                <a:ext uri="{FF2B5EF4-FFF2-40B4-BE49-F238E27FC236}">
                  <a16:creationId xmlns:a16="http://schemas.microsoft.com/office/drawing/2014/main" id="{0B2AC080-0EC4-4B5B-8A01-24BC98457348}"/>
                </a:ext>
              </a:extLst>
            </p:cNvPr>
            <p:cNvGrpSpPr>
              <a:grpSpLocks noChangeAspect="1"/>
            </p:cNvGrpSpPr>
            <p:nvPr/>
          </p:nvGrpSpPr>
          <p:grpSpPr bwMode="auto">
            <a:xfrm>
              <a:off x="1084447" y="4557679"/>
              <a:ext cx="749897" cy="636276"/>
              <a:chOff x="408" y="2886"/>
              <a:chExt cx="264" cy="224"/>
            </a:xfrm>
          </p:grpSpPr>
          <p:sp>
            <p:nvSpPr>
              <p:cNvPr id="80" name="Freeform 10">
                <a:extLst>
                  <a:ext uri="{FF2B5EF4-FFF2-40B4-BE49-F238E27FC236}">
                    <a16:creationId xmlns:a16="http://schemas.microsoft.com/office/drawing/2014/main" id="{BE34545C-9EFF-43A7-9B61-91A70BEB0042}"/>
                  </a:ext>
                </a:extLst>
              </p:cNvPr>
              <p:cNvSpPr>
                <a:spLocks noEditPoints="1"/>
              </p:cNvSpPr>
              <p:nvPr/>
            </p:nvSpPr>
            <p:spPr bwMode="auto">
              <a:xfrm>
                <a:off x="581" y="2886"/>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1" name="Freeform 11">
                <a:extLst>
                  <a:ext uri="{FF2B5EF4-FFF2-40B4-BE49-F238E27FC236}">
                    <a16:creationId xmlns:a16="http://schemas.microsoft.com/office/drawing/2014/main" id="{DE9986EF-489A-45D5-A246-3219F904CEFF}"/>
                  </a:ext>
                </a:extLst>
              </p:cNvPr>
              <p:cNvSpPr>
                <a:spLocks noEditPoints="1"/>
              </p:cNvSpPr>
              <p:nvPr/>
            </p:nvSpPr>
            <p:spPr bwMode="auto">
              <a:xfrm>
                <a:off x="408" y="2945"/>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84" name="Group 83">
            <a:extLst>
              <a:ext uri="{FF2B5EF4-FFF2-40B4-BE49-F238E27FC236}">
                <a16:creationId xmlns:a16="http://schemas.microsoft.com/office/drawing/2014/main" id="{DDC80042-08F3-4E75-B7EF-7883F75DD3D3}"/>
              </a:ext>
            </a:extLst>
          </p:cNvPr>
          <p:cNvGrpSpPr/>
          <p:nvPr/>
        </p:nvGrpSpPr>
        <p:grpSpPr>
          <a:xfrm>
            <a:off x="2794945" y="1496308"/>
            <a:ext cx="8619811" cy="5065284"/>
            <a:chOff x="2349788" y="1223163"/>
            <a:chExt cx="8451562" cy="4966416"/>
          </a:xfrm>
        </p:grpSpPr>
        <p:sp>
          <p:nvSpPr>
            <p:cNvPr id="85" name="Rectangle 84">
              <a:extLst>
                <a:ext uri="{FF2B5EF4-FFF2-40B4-BE49-F238E27FC236}">
                  <a16:creationId xmlns:a16="http://schemas.microsoft.com/office/drawing/2014/main" id="{85B3A2CF-DA9A-4C40-9356-99161F88FF64}"/>
                </a:ext>
              </a:extLst>
            </p:cNvPr>
            <p:cNvSpPr/>
            <p:nvPr/>
          </p:nvSpPr>
          <p:spPr>
            <a:xfrm>
              <a:off x="3594945" y="1223163"/>
              <a:ext cx="7206405" cy="4966416"/>
            </a:xfrm>
            <a:prstGeom prst="rect">
              <a:avLst/>
            </a:prstGeom>
            <a:solidFill>
              <a:srgbClr val="FFFFFF">
                <a:lumMod val="9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6" name="Title 1">
              <a:extLst>
                <a:ext uri="{FF2B5EF4-FFF2-40B4-BE49-F238E27FC236}">
                  <a16:creationId xmlns:a16="http://schemas.microsoft.com/office/drawing/2014/main" id="{4CD413BF-5AAE-407E-891B-927CA63D1FD9}"/>
                </a:ext>
              </a:extLst>
            </p:cNvPr>
            <p:cNvSpPr txBox="1">
              <a:spLocks/>
            </p:cNvSpPr>
            <p:nvPr/>
          </p:nvSpPr>
          <p:spPr>
            <a:xfrm>
              <a:off x="3691411" y="1317530"/>
              <a:ext cx="2713381"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lang="en-US" sz="4000" b="0" kern="1200" dirty="0">
                  <a:solidFill>
                    <a:schemeClr val="accent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48" b="0" i="0" u="none" strike="noStrike" kern="1200" cap="none" spc="0" normalizeH="0" baseline="0" noProof="0" dirty="0">
                  <a:ln>
                    <a:noFill/>
                  </a:ln>
                  <a:solidFill>
                    <a:srgbClr val="000000"/>
                  </a:solidFill>
                  <a:effectLst/>
                  <a:uLnTx/>
                  <a:uFillTx/>
                  <a:latin typeface="Segoe UI Semibold"/>
                  <a:ea typeface="+mj-ea"/>
                  <a:cs typeface="Segoe UI" panose="020B0502040204020203" pitchFamily="34" charset="0"/>
                </a:rPr>
                <a:t>Node</a:t>
              </a:r>
            </a:p>
          </p:txBody>
        </p:sp>
        <p:sp>
          <p:nvSpPr>
            <p:cNvPr id="87" name="Rectangle 86">
              <a:extLst>
                <a:ext uri="{FF2B5EF4-FFF2-40B4-BE49-F238E27FC236}">
                  <a16:creationId xmlns:a16="http://schemas.microsoft.com/office/drawing/2014/main" id="{DB0EADDB-402C-416B-A04E-B31114A3D3B3}"/>
                </a:ext>
              </a:extLst>
            </p:cNvPr>
            <p:cNvSpPr/>
            <p:nvPr/>
          </p:nvSpPr>
          <p:spPr>
            <a:xfrm>
              <a:off x="6649084" y="1408627"/>
              <a:ext cx="3907974" cy="4606546"/>
            </a:xfrm>
            <a:prstGeom prst="rect">
              <a:avLst/>
            </a:prstGeom>
            <a:solidFill>
              <a:srgbClr val="FFFFFF">
                <a:lumMod val="8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0149F873-1010-4A92-B3D7-62DA360B367E}"/>
                </a:ext>
              </a:extLst>
            </p:cNvPr>
            <p:cNvSpPr/>
            <p:nvPr/>
          </p:nvSpPr>
          <p:spPr>
            <a:xfrm>
              <a:off x="7982682" y="1635729"/>
              <a:ext cx="2333623" cy="2305011"/>
            </a:xfrm>
            <a:prstGeom prst="rect">
              <a:avLst/>
            </a:prstGeom>
            <a:solidFill>
              <a:srgbClr val="FFFFFF">
                <a:lumMod val="75000"/>
              </a:srgbClr>
            </a:solidFill>
            <a:ln w="6350" cap="flat" cmpd="sng" algn="ctr">
              <a:noFill/>
              <a:prstDash val="solid"/>
            </a:ln>
            <a:effectLst/>
          </p:spPr>
          <p:txBody>
            <a:bodyPr tIns="9326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1</a:t>
              </a:r>
            </a:p>
          </p:txBody>
        </p:sp>
        <p:sp>
          <p:nvSpPr>
            <p:cNvPr id="89" name="Title 1">
              <a:extLst>
                <a:ext uri="{FF2B5EF4-FFF2-40B4-BE49-F238E27FC236}">
                  <a16:creationId xmlns:a16="http://schemas.microsoft.com/office/drawing/2014/main" id="{6CCDEC61-241A-4499-81CE-EA5F651C450A}"/>
                </a:ext>
              </a:extLst>
            </p:cNvPr>
            <p:cNvSpPr txBox="1">
              <a:spLocks/>
            </p:cNvSpPr>
            <p:nvPr/>
          </p:nvSpPr>
          <p:spPr>
            <a:xfrm>
              <a:off x="5655803" y="1396020"/>
              <a:ext cx="2800018"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TEE</a:t>
              </a:r>
              <a:endParaRPr kumimoji="0" lang="en-US" sz="1836"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cxnSp>
          <p:nvCxnSpPr>
            <p:cNvPr id="90" name="Straight Arrow Connector 89">
              <a:extLst>
                <a:ext uri="{FF2B5EF4-FFF2-40B4-BE49-F238E27FC236}">
                  <a16:creationId xmlns:a16="http://schemas.microsoft.com/office/drawing/2014/main" id="{C0BBEF80-2834-4AAA-9EFF-1C9E9DFC9749}"/>
                </a:ext>
              </a:extLst>
            </p:cNvPr>
            <p:cNvCxnSpPr>
              <a:cxnSpLocks/>
              <a:endCxn id="88" idx="1"/>
            </p:cNvCxnSpPr>
            <p:nvPr/>
          </p:nvCxnSpPr>
          <p:spPr>
            <a:xfrm flipV="1">
              <a:off x="6166730" y="2788235"/>
              <a:ext cx="1815952" cy="8162"/>
            </a:xfrm>
            <a:prstGeom prst="straightConnector1">
              <a:avLst/>
            </a:prstGeom>
            <a:noFill/>
            <a:ln w="19050" cap="flat" cmpd="sng" algn="ctr">
              <a:solidFill>
                <a:srgbClr val="0078D3"/>
              </a:solidFill>
              <a:prstDash val="solid"/>
              <a:tailEnd type="arrow"/>
            </a:ln>
            <a:effectLst/>
          </p:spPr>
        </p:cxnSp>
        <p:cxnSp>
          <p:nvCxnSpPr>
            <p:cNvPr id="91" name="Straight Arrow Connector 90">
              <a:extLst>
                <a:ext uri="{FF2B5EF4-FFF2-40B4-BE49-F238E27FC236}">
                  <a16:creationId xmlns:a16="http://schemas.microsoft.com/office/drawing/2014/main" id="{A133E8C6-1098-437A-9984-B1A4945278CF}"/>
                </a:ext>
              </a:extLst>
            </p:cNvPr>
            <p:cNvCxnSpPr>
              <a:cxnSpLocks/>
            </p:cNvCxnSpPr>
            <p:nvPr/>
          </p:nvCxnSpPr>
          <p:spPr>
            <a:xfrm>
              <a:off x="2349788" y="2796397"/>
              <a:ext cx="2397107" cy="1"/>
            </a:xfrm>
            <a:prstGeom prst="straightConnector1">
              <a:avLst/>
            </a:prstGeom>
            <a:noFill/>
            <a:ln w="19050" cap="flat" cmpd="sng" algn="ctr">
              <a:solidFill>
                <a:srgbClr val="0078D3"/>
              </a:solidFill>
              <a:prstDash val="solid"/>
              <a:headEnd type="oval"/>
              <a:tailEnd type="none"/>
            </a:ln>
            <a:effectLst/>
          </p:spPr>
        </p:cxnSp>
        <p:sp>
          <p:nvSpPr>
            <p:cNvPr id="92" name="Rectangle 91">
              <a:extLst>
                <a:ext uri="{FF2B5EF4-FFF2-40B4-BE49-F238E27FC236}">
                  <a16:creationId xmlns:a16="http://schemas.microsoft.com/office/drawing/2014/main" id="{269F8379-E30D-4763-8CF1-51D2FB97B70A}"/>
                </a:ext>
              </a:extLst>
            </p:cNvPr>
            <p:cNvSpPr/>
            <p:nvPr/>
          </p:nvSpPr>
          <p:spPr>
            <a:xfrm>
              <a:off x="8296764" y="2120671"/>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Code</a:t>
              </a:r>
            </a:p>
          </p:txBody>
        </p:sp>
        <p:sp>
          <p:nvSpPr>
            <p:cNvPr id="93" name="Rectangle 92">
              <a:extLst>
                <a:ext uri="{FF2B5EF4-FFF2-40B4-BE49-F238E27FC236}">
                  <a16:creationId xmlns:a16="http://schemas.microsoft.com/office/drawing/2014/main" id="{F1308CA6-2229-472D-B243-2F27CDFC772E}"/>
                </a:ext>
              </a:extLst>
            </p:cNvPr>
            <p:cNvSpPr/>
            <p:nvPr/>
          </p:nvSpPr>
          <p:spPr>
            <a:xfrm>
              <a:off x="8296764" y="2936516"/>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p:txBody>
        </p:sp>
        <p:sp>
          <p:nvSpPr>
            <p:cNvPr id="94" name="Rectangle 93">
              <a:extLst>
                <a:ext uri="{FF2B5EF4-FFF2-40B4-BE49-F238E27FC236}">
                  <a16:creationId xmlns:a16="http://schemas.microsoft.com/office/drawing/2014/main" id="{DD661936-1A54-42B1-9C96-9E7EEAD81D8F}"/>
                </a:ext>
              </a:extLst>
            </p:cNvPr>
            <p:cNvSpPr/>
            <p:nvPr/>
          </p:nvSpPr>
          <p:spPr>
            <a:xfrm>
              <a:off x="7982682" y="4114232"/>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2</a:t>
              </a:r>
            </a:p>
          </p:txBody>
        </p:sp>
        <p:sp>
          <p:nvSpPr>
            <p:cNvPr id="95" name="Rectangle 94">
              <a:extLst>
                <a:ext uri="{FF2B5EF4-FFF2-40B4-BE49-F238E27FC236}">
                  <a16:creationId xmlns:a16="http://schemas.microsoft.com/office/drawing/2014/main" id="{2EED3B9B-51A0-4183-BFD9-B20B916F8637}"/>
                </a:ext>
              </a:extLst>
            </p:cNvPr>
            <p:cNvSpPr/>
            <p:nvPr/>
          </p:nvSpPr>
          <p:spPr>
            <a:xfrm>
              <a:off x="7982682" y="5034923"/>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3</a:t>
              </a:r>
            </a:p>
          </p:txBody>
        </p:sp>
        <p:cxnSp>
          <p:nvCxnSpPr>
            <p:cNvPr id="96" name="Straight Arrow Connector 95">
              <a:extLst>
                <a:ext uri="{FF2B5EF4-FFF2-40B4-BE49-F238E27FC236}">
                  <a16:creationId xmlns:a16="http://schemas.microsoft.com/office/drawing/2014/main" id="{9E8E8965-4B2F-45C1-84C3-A4FCF312BCB7}"/>
                </a:ext>
              </a:extLst>
            </p:cNvPr>
            <p:cNvCxnSpPr>
              <a:cxnSpLocks/>
            </p:cNvCxnSpPr>
            <p:nvPr/>
          </p:nvCxnSpPr>
          <p:spPr>
            <a:xfrm>
              <a:off x="2349788" y="4569363"/>
              <a:ext cx="2486372" cy="0"/>
            </a:xfrm>
            <a:prstGeom prst="straightConnector1">
              <a:avLst/>
            </a:prstGeom>
            <a:noFill/>
            <a:ln w="19050" cap="flat" cmpd="sng" algn="ctr">
              <a:solidFill>
                <a:srgbClr val="0078D3"/>
              </a:solidFill>
              <a:prstDash val="solid"/>
              <a:headEnd type="oval"/>
              <a:tailEnd type="none"/>
            </a:ln>
            <a:effectLst/>
          </p:spPr>
        </p:cxnSp>
        <p:cxnSp>
          <p:nvCxnSpPr>
            <p:cNvPr id="97" name="Straight Arrow Connector 96">
              <a:extLst>
                <a:ext uri="{FF2B5EF4-FFF2-40B4-BE49-F238E27FC236}">
                  <a16:creationId xmlns:a16="http://schemas.microsoft.com/office/drawing/2014/main" id="{E4FB0EF6-9A47-46CF-A1AC-3C6B2212A51B}"/>
                </a:ext>
              </a:extLst>
            </p:cNvPr>
            <p:cNvCxnSpPr>
              <a:cxnSpLocks/>
            </p:cNvCxnSpPr>
            <p:nvPr/>
          </p:nvCxnSpPr>
          <p:spPr>
            <a:xfrm flipV="1">
              <a:off x="6189276" y="4558695"/>
              <a:ext cx="1793406" cy="1"/>
            </a:xfrm>
            <a:prstGeom prst="straightConnector1">
              <a:avLst/>
            </a:prstGeom>
            <a:noFill/>
            <a:ln w="19050" cap="flat" cmpd="sng" algn="ctr">
              <a:solidFill>
                <a:srgbClr val="0078D3"/>
              </a:solidFill>
              <a:prstDash val="solid"/>
              <a:tailEnd type="arrow"/>
            </a:ln>
            <a:effectLst/>
          </p:spPr>
        </p:cxnSp>
        <p:cxnSp>
          <p:nvCxnSpPr>
            <p:cNvPr id="98" name="Straight Arrow Connector 97">
              <a:extLst>
                <a:ext uri="{FF2B5EF4-FFF2-40B4-BE49-F238E27FC236}">
                  <a16:creationId xmlns:a16="http://schemas.microsoft.com/office/drawing/2014/main" id="{D9D478BD-5743-4330-A65B-BBD423194DFF}"/>
                </a:ext>
              </a:extLst>
            </p:cNvPr>
            <p:cNvCxnSpPr>
              <a:cxnSpLocks/>
            </p:cNvCxnSpPr>
            <p:nvPr/>
          </p:nvCxnSpPr>
          <p:spPr>
            <a:xfrm flipV="1">
              <a:off x="6166730" y="5223804"/>
              <a:ext cx="1815952" cy="1"/>
            </a:xfrm>
            <a:prstGeom prst="straightConnector1">
              <a:avLst/>
            </a:prstGeom>
            <a:noFill/>
            <a:ln w="19050" cap="flat" cmpd="sng" algn="ctr">
              <a:solidFill>
                <a:srgbClr val="0078D3"/>
              </a:solidFill>
              <a:prstDash val="solid"/>
              <a:tailEnd type="arrow"/>
            </a:ln>
            <a:effectLst/>
          </p:spPr>
        </p:cxnSp>
        <p:cxnSp>
          <p:nvCxnSpPr>
            <p:cNvPr id="99" name="Straight Arrow Connector 98">
              <a:extLst>
                <a:ext uri="{FF2B5EF4-FFF2-40B4-BE49-F238E27FC236}">
                  <a16:creationId xmlns:a16="http://schemas.microsoft.com/office/drawing/2014/main" id="{554FE179-39F2-452C-ADC9-01F57D604C71}"/>
                </a:ext>
              </a:extLst>
            </p:cNvPr>
            <p:cNvCxnSpPr>
              <a:cxnSpLocks/>
            </p:cNvCxnSpPr>
            <p:nvPr/>
          </p:nvCxnSpPr>
          <p:spPr>
            <a:xfrm flipH="1">
              <a:off x="6166732" y="4750107"/>
              <a:ext cx="1815950" cy="0"/>
            </a:xfrm>
            <a:prstGeom prst="straightConnector1">
              <a:avLst/>
            </a:prstGeom>
            <a:noFill/>
            <a:ln w="19050" cap="flat" cmpd="sng" algn="ctr">
              <a:solidFill>
                <a:srgbClr val="0078D3"/>
              </a:solidFill>
              <a:prstDash val="solid"/>
              <a:tailEnd type="arrow"/>
            </a:ln>
            <a:effectLst/>
          </p:spPr>
        </p:cxnSp>
        <p:cxnSp>
          <p:nvCxnSpPr>
            <p:cNvPr id="100" name="Straight Arrow Connector 99">
              <a:extLst>
                <a:ext uri="{FF2B5EF4-FFF2-40B4-BE49-F238E27FC236}">
                  <a16:creationId xmlns:a16="http://schemas.microsoft.com/office/drawing/2014/main" id="{D1A6FD70-20DB-483D-B40D-74311358A6CE}"/>
                </a:ext>
              </a:extLst>
            </p:cNvPr>
            <p:cNvCxnSpPr>
              <a:cxnSpLocks/>
            </p:cNvCxnSpPr>
            <p:nvPr/>
          </p:nvCxnSpPr>
          <p:spPr>
            <a:xfrm flipH="1">
              <a:off x="6166732" y="3089338"/>
              <a:ext cx="1815950" cy="0"/>
            </a:xfrm>
            <a:prstGeom prst="straightConnector1">
              <a:avLst/>
            </a:prstGeom>
            <a:noFill/>
            <a:ln w="19050" cap="flat" cmpd="sng" algn="ctr">
              <a:solidFill>
                <a:srgbClr val="0078D3"/>
              </a:solidFill>
              <a:prstDash val="solid"/>
              <a:tailEnd type="arrow"/>
            </a:ln>
            <a:effectLst/>
          </p:spPr>
        </p:cxnSp>
        <p:sp>
          <p:nvSpPr>
            <p:cNvPr id="101" name="Rectangle 100">
              <a:extLst>
                <a:ext uri="{FF2B5EF4-FFF2-40B4-BE49-F238E27FC236}">
                  <a16:creationId xmlns:a16="http://schemas.microsoft.com/office/drawing/2014/main" id="{7868C3C4-94B7-4E6A-954E-87CE74A0E1C8}"/>
                </a:ext>
              </a:extLst>
            </p:cNvPr>
            <p:cNvSpPr/>
            <p:nvPr/>
          </p:nvSpPr>
          <p:spPr>
            <a:xfrm>
              <a:off x="4576303" y="4166412"/>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2</a:t>
              </a:r>
            </a:p>
          </p:txBody>
        </p:sp>
        <p:sp>
          <p:nvSpPr>
            <p:cNvPr id="102" name="Rectangle 101">
              <a:extLst>
                <a:ext uri="{FF2B5EF4-FFF2-40B4-BE49-F238E27FC236}">
                  <a16:creationId xmlns:a16="http://schemas.microsoft.com/office/drawing/2014/main" id="{B39064CC-5649-4E80-B888-D1C64A00CD56}"/>
                </a:ext>
              </a:extLst>
            </p:cNvPr>
            <p:cNvSpPr/>
            <p:nvPr/>
          </p:nvSpPr>
          <p:spPr>
            <a:xfrm>
              <a:off x="4565025" y="2282037"/>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1</a:t>
              </a:r>
            </a:p>
          </p:txBody>
        </p:sp>
      </p:grpSp>
    </p:spTree>
    <p:extLst>
      <p:ext uri="{BB962C8B-B14F-4D97-AF65-F5344CB8AC3E}">
        <p14:creationId xmlns:p14="http://schemas.microsoft.com/office/powerpoint/2010/main" val="7038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6D8E-7F5E-42EE-B8AD-1BF196AF3A74}"/>
              </a:ext>
            </a:extLst>
          </p:cNvPr>
          <p:cNvSpPr>
            <a:spLocks noGrp="1"/>
          </p:cNvSpPr>
          <p:nvPr>
            <p:ph type="title"/>
          </p:nvPr>
        </p:nvSpPr>
        <p:spPr/>
        <p:txBody>
          <a:bodyPr/>
          <a:lstStyle/>
          <a:p>
            <a:r>
              <a:rPr lang="en-US" dirty="0"/>
              <a:t>Three abstraction layers for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solidFill>
                <a:srgbClr val="0072C6"/>
              </a:solidFill>
              <a:latin typeface="Segoe UI" panose="020B0502040204020203" pitchFamily="34" charset="0"/>
              <a:cs typeface="Segoe UI" panose="020B0502040204020203" pitchFamily="34" charset="0"/>
            </a:endParaRPr>
          </a:p>
        </p:txBody>
      </p:sp>
      <p:sp>
        <p:nvSpPr>
          <p:cNvPr id="17" name="Text Placeholder 2">
            <a:extLst>
              <a:ext uri="{FF2B5EF4-FFF2-40B4-BE49-F238E27FC236}">
                <a16:creationId xmlns:a16="http://schemas.microsoft.com/office/drawing/2014/main" id="{69CC1D34-8D27-4CEC-A912-7C6165965762}"/>
              </a:ext>
            </a:extLst>
          </p:cNvPr>
          <p:cNvSpPr txBox="1">
            <a:spLocks/>
          </p:cNvSpPr>
          <p:nvPr/>
        </p:nvSpPr>
        <p:spPr>
          <a:xfrm>
            <a:off x="875384" y="3012320"/>
            <a:ext cx="3246568"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Font typeface="Wingdings" panose="05000000000000000000" pitchFamily="2" charset="2"/>
              <a:buNone/>
              <a:defRPr/>
            </a:pPr>
            <a:r>
              <a:rPr lang="en-US" sz="2000" dirty="0">
                <a:solidFill>
                  <a:schemeClr val="accent1"/>
                </a:solidFill>
                <a:latin typeface="Segoe UI Semibold"/>
                <a:cs typeface="Segoe UI Semibold" panose="020B0702040204020203" pitchFamily="34" charset="0"/>
              </a:rPr>
              <a:t>New/Refactor</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Understand fundamentals, create a trusted portion of your application to run inside the enclave/TEE with “the building blocks”</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Open Enclave SDK </a:t>
            </a:r>
            <a:br>
              <a:rPr lang="en-US" sz="1800" dirty="0">
                <a:solidFill>
                  <a:srgbClr val="0D0D0D"/>
                </a:solidFill>
                <a:latin typeface="Segoe UI"/>
                <a:cs typeface="Segoe UI Semibold" panose="020B0702040204020203" pitchFamily="34" charset="0"/>
              </a:rPr>
            </a:br>
            <a:r>
              <a:rPr lang="en-US" sz="1800" dirty="0">
                <a:solidFill>
                  <a:srgbClr val="0D0D0D"/>
                </a:solidFill>
                <a:latin typeface="Segoe UI"/>
                <a:cs typeface="Segoe UI Semibold" panose="020B0702040204020203" pitchFamily="34" charset="0"/>
              </a:rPr>
              <a:t>(OE SDK)</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Confidential Consortium Framework </a:t>
            </a:r>
            <a:r>
              <a:rPr lang="en-US" sz="1800" dirty="0">
                <a:solidFill>
                  <a:srgbClr val="0D0D0D"/>
                </a:solidFill>
                <a:latin typeface="Segoe UI"/>
                <a:cs typeface="Segoe UI Semibold" panose="020B0702040204020203" pitchFamily="34" charset="0"/>
              </a:rPr>
              <a:t>(CCF)</a:t>
            </a:r>
            <a:endParaRPr lang="en-US" sz="2040" b="1" i="1" dirty="0">
              <a:solidFill>
                <a:srgbClr val="000000"/>
              </a:solidFill>
              <a:latin typeface="Segoe UI"/>
              <a:cs typeface="Segoe UI Semibold" panose="020B0702040204020203" pitchFamily="34" charset="0"/>
            </a:endParaRPr>
          </a:p>
        </p:txBody>
      </p:sp>
      <p:sp>
        <p:nvSpPr>
          <p:cNvPr id="19" name="Text Placeholder 2">
            <a:extLst>
              <a:ext uri="{FF2B5EF4-FFF2-40B4-BE49-F238E27FC236}">
                <a16:creationId xmlns:a16="http://schemas.microsoft.com/office/drawing/2014/main" id="{DC128A04-3813-458A-9968-409B33BA1CF6}"/>
              </a:ext>
            </a:extLst>
          </p:cNvPr>
          <p:cNvSpPr txBox="1">
            <a:spLocks/>
          </p:cNvSpPr>
          <p:nvPr/>
        </p:nvSpPr>
        <p:spPr>
          <a:xfrm>
            <a:off x="4801905" y="3012320"/>
            <a:ext cx="3246567" cy="31393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“Lift and shift” model </a:t>
            </a:r>
          </a:p>
          <a:p>
            <a:pPr marL="0" indent="0" algn="ctr" defTabSz="951304">
              <a:spcBef>
                <a:spcPts val="1224"/>
              </a:spcBef>
              <a:buFont typeface="Wingdings" panose="05000000000000000000" pitchFamily="2" charset="2"/>
              <a:buNone/>
              <a:defRPr/>
            </a:pPr>
            <a:r>
              <a:rPr lang="en-US" sz="1800" dirty="0">
                <a:solidFill>
                  <a:srgbClr val="0D0D0D"/>
                </a:solidFill>
                <a:latin typeface="Segoe UI"/>
                <a:cs typeface="Segoe UI Semibold" panose="020B0702040204020203" pitchFamily="34" charset="0"/>
              </a:rPr>
              <a:t>Application just works inside secure hardware with no/minimal changes</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Secure containers/</a:t>
            </a:r>
            <a:r>
              <a:rPr lang="en-US" sz="1800" dirty="0" err="1">
                <a:solidFill>
                  <a:srgbClr val="0D0D0D"/>
                </a:solidFill>
                <a:latin typeface="Segoe UI Semibold" panose="020B0702040204020203" pitchFamily="34" charset="0"/>
                <a:cs typeface="Segoe UI Semibold" panose="020B0702040204020203" pitchFamily="34" charset="0"/>
              </a:rPr>
              <a:t>LibOS</a:t>
            </a:r>
            <a:r>
              <a:rPr lang="en-US" sz="1800" dirty="0">
                <a:solidFill>
                  <a:srgbClr val="0D0D0D"/>
                </a:solidFill>
                <a:latin typeface="Segoe UI Semibold" panose="020B0702040204020203" pitchFamily="34" charset="0"/>
                <a:cs typeface="Segoe UI Semibold" panose="020B0702040204020203" pitchFamily="34" charset="0"/>
              </a:rPr>
              <a:t> Strategy</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Open source, such as SGX-LKL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Leverage one of the ISVs </a:t>
            </a:r>
            <a:r>
              <a:rPr lang="en-US" sz="1800" dirty="0">
                <a:solidFill>
                  <a:srgbClr val="0D0D0D"/>
                </a:solidFill>
                <a:latin typeface="Segoe UI"/>
                <a:cs typeface="Segoe UI Semibold" panose="020B0702040204020203" pitchFamily="34" charset="0"/>
              </a:rPr>
              <a:t>(e.g. </a:t>
            </a:r>
            <a:r>
              <a:rPr lang="en-US" sz="1800" dirty="0" err="1">
                <a:solidFill>
                  <a:srgbClr val="0D0D0D"/>
                </a:solidFill>
                <a:latin typeface="Segoe UI"/>
                <a:cs typeface="Segoe UI Semibold" panose="020B0702040204020203" pitchFamily="34" charset="0"/>
              </a:rPr>
              <a:t>Fortanix</a:t>
            </a:r>
            <a:r>
              <a:rPr lang="en-US" sz="1800" dirty="0">
                <a:solidFill>
                  <a:srgbClr val="0D0D0D"/>
                </a:solidFill>
                <a:latin typeface="Segoe UI"/>
                <a:cs typeface="Segoe UI Semibold" panose="020B0702040204020203" pitchFamily="34" charset="0"/>
              </a:rPr>
              <a:t>, </a:t>
            </a:r>
            <a:r>
              <a:rPr lang="en-US" sz="1800" dirty="0" err="1">
                <a:solidFill>
                  <a:srgbClr val="0D0D0D"/>
                </a:solidFill>
                <a:latin typeface="Segoe UI"/>
                <a:cs typeface="Segoe UI Semibold" panose="020B0702040204020203" pitchFamily="34" charset="0"/>
              </a:rPr>
              <a:t>Anjuna</a:t>
            </a:r>
            <a:r>
              <a:rPr lang="en-US" sz="1800" dirty="0">
                <a:solidFill>
                  <a:srgbClr val="0D0D0D"/>
                </a:solidFill>
                <a:latin typeface="Segoe UI"/>
                <a:cs typeface="Segoe UI Semibold" panose="020B0702040204020203" pitchFamily="34" charset="0"/>
              </a:rPr>
              <a:t>)</a:t>
            </a:r>
            <a:endParaRPr lang="en-US" sz="2040" b="1" i="1" dirty="0">
              <a:solidFill>
                <a:srgbClr val="000000"/>
              </a:solidFill>
              <a:latin typeface="Segoe UI"/>
              <a:cs typeface="Segoe UI Semibold" panose="020B0702040204020203" pitchFamily="34" charset="0"/>
            </a:endParaRPr>
          </a:p>
        </p:txBody>
      </p:sp>
      <p:sp>
        <p:nvSpPr>
          <p:cNvPr id="21" name="Text Placeholder 2">
            <a:extLst>
              <a:ext uri="{FF2B5EF4-FFF2-40B4-BE49-F238E27FC236}">
                <a16:creationId xmlns:a16="http://schemas.microsoft.com/office/drawing/2014/main" id="{40EB791C-5E7D-40BE-B1C6-D12DEA1A4164}"/>
              </a:ext>
            </a:extLst>
          </p:cNvPr>
          <p:cNvSpPr txBox="1">
            <a:spLocks/>
          </p:cNvSpPr>
          <p:nvPr/>
        </p:nvSpPr>
        <p:spPr>
          <a:xfrm>
            <a:off x="8728426" y="3012320"/>
            <a:ext cx="3246567"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Confidential workloads using PaaS services</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It’s taken care of by services already used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SQL Azure DB Always Encrypted</a:t>
            </a:r>
          </a:p>
        </p:txBody>
      </p:sp>
      <p:pic>
        <p:nvPicPr>
          <p:cNvPr id="23" name="Graphic 22" descr="Tools">
            <a:extLst>
              <a:ext uri="{FF2B5EF4-FFF2-40B4-BE49-F238E27FC236}">
                <a16:creationId xmlns:a16="http://schemas.microsoft.com/office/drawing/2014/main" id="{F49902CE-F7B1-46C8-B8B8-BE469AF2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37" y="1754233"/>
            <a:ext cx="932603" cy="932603"/>
          </a:xfrm>
          <a:prstGeom prst="rect">
            <a:avLst/>
          </a:prstGeom>
        </p:spPr>
      </p:pic>
      <p:pic>
        <p:nvPicPr>
          <p:cNvPr id="25" name="Graphic 24" descr="Share">
            <a:extLst>
              <a:ext uri="{FF2B5EF4-FFF2-40B4-BE49-F238E27FC236}">
                <a16:creationId xmlns:a16="http://schemas.microsoft.com/office/drawing/2014/main" id="{C3F9E0E1-951D-4B3C-B2F5-D8C5F4B4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808" y="1754233"/>
            <a:ext cx="932603" cy="932603"/>
          </a:xfrm>
          <a:prstGeom prst="rect">
            <a:avLst/>
          </a:prstGeom>
        </p:spPr>
      </p:pic>
      <p:pic>
        <p:nvPicPr>
          <p:cNvPr id="27" name="Graphic 26" descr="Cloud">
            <a:extLst>
              <a:ext uri="{FF2B5EF4-FFF2-40B4-BE49-F238E27FC236}">
                <a16:creationId xmlns:a16="http://schemas.microsoft.com/office/drawing/2014/main" id="{919F0B07-1E06-4586-AF51-DA70FB455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437" y="1592262"/>
            <a:ext cx="1256545" cy="1256545"/>
          </a:xfrm>
          <a:prstGeom prst="rect">
            <a:avLst/>
          </a:prstGeom>
        </p:spPr>
      </p:pic>
    </p:spTree>
    <p:extLst>
      <p:ext uri="{BB962C8B-B14F-4D97-AF65-F5344CB8AC3E}">
        <p14:creationId xmlns:p14="http://schemas.microsoft.com/office/powerpoint/2010/main" val="129373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F0E69E-99BF-4992-836D-4751554A200F}"/>
              </a:ext>
            </a:extLst>
          </p:cNvPr>
          <p:cNvPicPr>
            <a:picLocks noChangeAspect="1"/>
          </p:cNvPicPr>
          <p:nvPr/>
        </p:nvPicPr>
        <p:blipFill>
          <a:blip r:embed="rId3"/>
          <a:stretch>
            <a:fillRect/>
          </a:stretch>
        </p:blipFill>
        <p:spPr>
          <a:xfrm>
            <a:off x="7252976" y="-15452"/>
            <a:ext cx="5183500" cy="5533585"/>
          </a:xfrm>
          <a:prstGeom prst="rect">
            <a:avLst/>
          </a:prstGeom>
        </p:spPr>
      </p:pic>
      <p:sp>
        <p:nvSpPr>
          <p:cNvPr id="12" name="Rectangle 11">
            <a:extLst>
              <a:ext uri="{FF2B5EF4-FFF2-40B4-BE49-F238E27FC236}">
                <a16:creationId xmlns:a16="http://schemas.microsoft.com/office/drawing/2014/main" id="{9FC6541D-132F-457C-B609-3E7390D742B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p:txBody>
          <a:bodyPr/>
          <a:lstStyle/>
          <a:p>
            <a:r>
              <a:rPr lang="fr-FR" dirty="0"/>
              <a:t>Open Enclave SDK</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74636" y="1516618"/>
            <a:ext cx="6781801" cy="3352243"/>
          </a:xfrm>
        </p:spPr>
        <p:txBody>
          <a:bodyPr>
            <a:normAutofit/>
          </a:bodyPr>
          <a:lstStyle/>
          <a:p>
            <a:pPr lvl="0"/>
            <a:r>
              <a:rPr lang="en-US" sz="2200" dirty="0"/>
              <a:t>Driving towards a consistent API surface around enclaving abstraction, supporting portability across enclave types and flexibility in architecture</a:t>
            </a:r>
          </a:p>
          <a:p>
            <a:pPr lvl="0">
              <a:spcBef>
                <a:spcPts val="1200"/>
              </a:spcBef>
            </a:pPr>
            <a:r>
              <a:rPr lang="en-US" sz="2200" dirty="0"/>
              <a:t>Open sourced by Microsoft in October 2018 under the MIT license</a:t>
            </a:r>
          </a:p>
          <a:p>
            <a:r>
              <a:rPr lang="fr-FR" sz="1600" dirty="0">
                <a:solidFill>
                  <a:srgbClr val="000000"/>
                </a:solidFill>
                <a:latin typeface="+mn-lt"/>
                <a:hlinkClick r:id="rId4"/>
              </a:rPr>
              <a:t>https://github.com/openenclave/openenclave</a:t>
            </a:r>
            <a:endParaRPr lang="fr-FR" sz="1600" dirty="0">
              <a:solidFill>
                <a:srgbClr val="000000"/>
              </a:solidFill>
              <a:latin typeface="+mn-lt"/>
            </a:endParaRPr>
          </a:p>
          <a:p>
            <a:r>
              <a:rPr lang="en-US" sz="1600" dirty="0">
                <a:solidFill>
                  <a:srgbClr val="000000"/>
                </a:solidFill>
                <a:latin typeface="+mn-lt"/>
              </a:rPr>
              <a:t>More than 6,000 commits and 16 versions since the original release date</a:t>
            </a:r>
          </a:p>
          <a:p>
            <a:r>
              <a:rPr lang="en-US" sz="1600" dirty="0">
                <a:solidFill>
                  <a:srgbClr val="000000"/>
                </a:solidFill>
                <a:latin typeface="+mn-lt"/>
              </a:rPr>
              <a:t>More than 70 contributors, 150 forks, 400 stars and 1,200 pull-requests</a:t>
            </a:r>
          </a:p>
          <a:p>
            <a:r>
              <a:rPr lang="en-US" sz="1600" dirty="0">
                <a:solidFill>
                  <a:srgbClr val="000000"/>
                </a:solidFill>
                <a:latin typeface="+mn-lt"/>
              </a:rPr>
              <a:t>Very active project with 25-100 commits per week</a:t>
            </a:r>
          </a:p>
        </p:txBody>
      </p:sp>
      <p:sp>
        <p:nvSpPr>
          <p:cNvPr id="7" name="Rectangle 6">
            <a:extLst>
              <a:ext uri="{FF2B5EF4-FFF2-40B4-BE49-F238E27FC236}">
                <a16:creationId xmlns:a16="http://schemas.microsoft.com/office/drawing/2014/main" id="{F11B7DBB-050B-40CD-B5F2-338C64CF5851}"/>
              </a:ext>
            </a:extLst>
          </p:cNvPr>
          <p:cNvSpPr/>
          <p:nvPr/>
        </p:nvSpPr>
        <p:spPr bwMode="auto">
          <a:xfrm>
            <a:off x="350838" y="4868862"/>
            <a:ext cx="3581400" cy="178815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Core functionalities</a:t>
            </a:r>
          </a:p>
          <a:p>
            <a:pPr marL="285750" lvl="1" indent="-285750" defTabSz="913841">
              <a:lnSpc>
                <a:spcPct val="90000"/>
              </a:lnSpc>
              <a:buFont typeface="Arial" panose="020B0604020202020204" pitchFamily="34" charset="0"/>
              <a:buChar char="•"/>
              <a:defRPr/>
            </a:pPr>
            <a:r>
              <a:rPr lang="en-US" sz="1400" dirty="0">
                <a:solidFill>
                  <a:srgbClr val="000000"/>
                </a:solidFill>
              </a:rPr>
              <a:t>Enclave creation and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Expressions of enclave measurement and identity</a:t>
            </a:r>
          </a:p>
          <a:p>
            <a:pPr marL="285750" lvl="1" indent="-285750" defTabSz="913841">
              <a:lnSpc>
                <a:spcPct val="90000"/>
              </a:lnSpc>
              <a:buFont typeface="Arial" panose="020B0604020202020204" pitchFamily="34" charset="0"/>
              <a:buChar char="•"/>
              <a:defRPr/>
            </a:pPr>
            <a:r>
              <a:rPr lang="en-US" sz="1400" dirty="0">
                <a:solidFill>
                  <a:srgbClr val="000000"/>
                </a:solidFill>
              </a:rPr>
              <a:t>Mechanisms for defining call-ins and call-outs</a:t>
            </a:r>
          </a:p>
          <a:p>
            <a:pPr marL="285750" lvl="1" indent="-285750" defTabSz="913841">
              <a:lnSpc>
                <a:spcPct val="90000"/>
              </a:lnSpc>
              <a:buFont typeface="Arial" panose="020B0604020202020204" pitchFamily="34" charset="0"/>
              <a:buChar char="•"/>
              <a:defRPr/>
            </a:pPr>
            <a:r>
              <a:rPr lang="en-US" sz="1400" dirty="0">
                <a:solidFill>
                  <a:srgbClr val="000000"/>
                </a:solidFill>
              </a:rPr>
              <a:t>and the data marshalling associated with them</a:t>
            </a:r>
          </a:p>
        </p:txBody>
      </p:sp>
      <p:sp>
        <p:nvSpPr>
          <p:cNvPr id="8" name="Rectangle 7">
            <a:extLst>
              <a:ext uri="{FF2B5EF4-FFF2-40B4-BE49-F238E27FC236}">
                <a16:creationId xmlns:a16="http://schemas.microsoft.com/office/drawing/2014/main" id="{45BFC5ED-5C49-4535-837E-822DFE85120B}"/>
              </a:ext>
            </a:extLst>
          </p:cNvPr>
          <p:cNvSpPr/>
          <p:nvPr/>
        </p:nvSpPr>
        <p:spPr bwMode="auto">
          <a:xfrm>
            <a:off x="7874113" y="4900838"/>
            <a:ext cx="4363924" cy="1840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Extending support to:</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Operating System: Linux, Windows, OP-TEE OS* </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Trusted Execution Environments: Intel SGX, Arm TrustZone  </a:t>
            </a:r>
          </a:p>
          <a:p>
            <a:pPr marL="285750" indent="-285750" defTabSz="913841">
              <a:lnSpc>
                <a:spcPct val="90000"/>
              </a:lnSpc>
              <a:buFont typeface="Arial" panose="020B0604020202020204" pitchFamily="34" charset="0"/>
              <a:buChar char="•"/>
              <a:defRPr/>
            </a:pPr>
            <a:r>
              <a:rPr lang="en-US" sz="1400" dirty="0">
                <a:solidFill>
                  <a:srgbClr val="000000"/>
                </a:solidFill>
              </a:rPr>
              <a:t>Runtime Libraries: C/C++ </a:t>
            </a:r>
          </a:p>
          <a:p>
            <a:pPr marL="285750" indent="-285750" defTabSz="913841">
              <a:lnSpc>
                <a:spcPct val="90000"/>
              </a:lnSpc>
              <a:buFont typeface="Arial" panose="020B0604020202020204" pitchFamily="34" charset="0"/>
              <a:buChar char="•"/>
              <a:defRPr/>
            </a:pPr>
            <a:r>
              <a:rPr lang="en-US" sz="1400" dirty="0">
                <a:solidFill>
                  <a:srgbClr val="000000"/>
                </a:solidFill>
              </a:rPr>
              <a:t>Cryptographic Libraries: </a:t>
            </a:r>
            <a:r>
              <a:rPr lang="en-US" sz="1400" dirty="0" err="1">
                <a:solidFill>
                  <a:srgbClr val="000000"/>
                </a:solidFill>
              </a:rPr>
              <a:t>mBedTLS</a:t>
            </a:r>
            <a:endParaRPr lang="en-US" sz="1400" dirty="0">
              <a:solidFill>
                <a:srgbClr val="000000"/>
              </a:solidFill>
            </a:endParaRPr>
          </a:p>
          <a:p>
            <a:pPr defTabSz="913841">
              <a:lnSpc>
                <a:spcPct val="90000"/>
              </a:lnSpc>
              <a:defRPr/>
            </a:pPr>
            <a:endParaRPr lang="da-DK" sz="1400" dirty="0">
              <a:solidFill>
                <a:srgbClr val="000000"/>
              </a:solidFill>
            </a:endParaRPr>
          </a:p>
          <a:p>
            <a:pPr defTabSz="913841">
              <a:lnSpc>
                <a:spcPct val="90000"/>
              </a:lnSpc>
              <a:defRPr/>
            </a:pPr>
            <a:r>
              <a:rPr lang="da-DK" sz="1400" dirty="0">
                <a:solidFill>
                  <a:srgbClr val="000000"/>
                </a:solidFill>
              </a:rPr>
              <a:t>*OP-TEE OS: </a:t>
            </a:r>
            <a:r>
              <a:rPr lang="da-DK" sz="1400" dirty="0">
                <a:solidFill>
                  <a:srgbClr val="000000"/>
                </a:solidFill>
                <a:hlinkClick r:id="rId5"/>
              </a:rPr>
              <a:t>https://www.op-tee.org/</a:t>
            </a:r>
            <a:r>
              <a:rPr lang="da-DK" sz="1400" dirty="0">
                <a:solidFill>
                  <a:srgbClr val="000000"/>
                </a:solidFill>
              </a:rPr>
              <a:t>  </a:t>
            </a:r>
          </a:p>
        </p:txBody>
      </p:sp>
      <p:sp>
        <p:nvSpPr>
          <p:cNvPr id="10" name="Rectangle 9">
            <a:extLst>
              <a:ext uri="{FF2B5EF4-FFF2-40B4-BE49-F238E27FC236}">
                <a16:creationId xmlns:a16="http://schemas.microsoft.com/office/drawing/2014/main" id="{CE954FF0-6E48-4429-BB26-7499116C08DF}"/>
              </a:ext>
            </a:extLst>
          </p:cNvPr>
          <p:cNvSpPr/>
          <p:nvPr/>
        </p:nvSpPr>
        <p:spPr bwMode="auto">
          <a:xfrm>
            <a:off x="3703637" y="5096433"/>
            <a:ext cx="3676876" cy="1735834"/>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marL="285750" lvl="1" indent="-285750" defTabSz="913841">
              <a:lnSpc>
                <a:spcPct val="90000"/>
              </a:lnSpc>
              <a:buFont typeface="Arial" panose="020B0604020202020204" pitchFamily="34" charset="0"/>
              <a:buChar char="•"/>
              <a:defRPr/>
            </a:pPr>
            <a:r>
              <a:rPr lang="en-US" sz="1400" dirty="0">
                <a:solidFill>
                  <a:srgbClr val="000000"/>
                </a:solidFill>
              </a:rPr>
              <a:t>System primitives exposed by enclave runtime,</a:t>
            </a:r>
          </a:p>
          <a:p>
            <a:pPr marL="285750" lvl="1" indent="-285750" defTabSz="913841">
              <a:lnSpc>
                <a:spcPct val="90000"/>
              </a:lnSpc>
              <a:buFont typeface="Arial" panose="020B0604020202020204" pitchFamily="34" charset="0"/>
              <a:buChar char="•"/>
              <a:defRPr/>
            </a:pPr>
            <a:r>
              <a:rPr lang="en-US" sz="1400" dirty="0">
                <a:solidFill>
                  <a:srgbClr val="000000"/>
                </a:solidFill>
              </a:rPr>
              <a:t>such as thread and memory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Sealing functions</a:t>
            </a:r>
          </a:p>
          <a:p>
            <a:pPr marL="285750" lvl="1" indent="-285750" defTabSz="913841">
              <a:lnSpc>
                <a:spcPct val="90000"/>
              </a:lnSpc>
              <a:buFont typeface="Arial" panose="020B0604020202020204" pitchFamily="34" charset="0"/>
              <a:buChar char="•"/>
              <a:defRPr/>
            </a:pPr>
            <a:r>
              <a:rPr lang="en-US" sz="1400" dirty="0">
                <a:solidFill>
                  <a:srgbClr val="000000"/>
                </a:solidFill>
              </a:rPr>
              <a:t>Attestation functions</a:t>
            </a:r>
          </a:p>
          <a:p>
            <a:pPr marL="285750" lvl="1" indent="-285750" defTabSz="913841">
              <a:lnSpc>
                <a:spcPct val="90000"/>
              </a:lnSpc>
              <a:buFont typeface="Arial" panose="020B0604020202020204" pitchFamily="34" charset="0"/>
              <a:buChar char="•"/>
              <a:defRPr/>
            </a:pPr>
            <a:r>
              <a:rPr lang="en-US" sz="1400" dirty="0">
                <a:solidFill>
                  <a:srgbClr val="000000"/>
                </a:solidFill>
              </a:rPr>
              <a:t>Runtime and cryptographic library support</a:t>
            </a:r>
          </a:p>
        </p:txBody>
      </p:sp>
    </p:spTree>
    <p:extLst>
      <p:ext uri="{BB962C8B-B14F-4D97-AF65-F5344CB8AC3E}">
        <p14:creationId xmlns:p14="http://schemas.microsoft.com/office/powerpoint/2010/main" val="213203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432363" cy="860424"/>
          </a:xfrm>
        </p:spPr>
        <p:txBody>
          <a:bodyPr/>
          <a:lstStyle/>
          <a:p>
            <a:r>
              <a:rPr lang="en-US" dirty="0"/>
              <a:t>Confidential Consortium Framework</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p>
        </p:txBody>
      </p:sp>
      <p:sp>
        <p:nvSpPr>
          <p:cNvPr id="3" name="Espace réservé du texte 2"/>
          <p:cNvSpPr>
            <a:spLocks noGrp="1"/>
          </p:cNvSpPr>
          <p:nvPr>
            <p:ph type="body" sz="quarter" idx="10"/>
          </p:nvPr>
        </p:nvSpPr>
        <p:spPr>
          <a:xfrm>
            <a:off x="274638" y="1233485"/>
            <a:ext cx="7086599" cy="3025777"/>
          </a:xfrm>
        </p:spPr>
        <p:txBody>
          <a:bodyPr>
            <a:normAutofit/>
          </a:bodyPr>
          <a:lstStyle/>
          <a:p>
            <a:pPr lvl="0">
              <a:spcBef>
                <a:spcPts val="1200"/>
              </a:spcBef>
            </a:pPr>
            <a:r>
              <a:rPr lang="en-US" sz="2400" dirty="0"/>
              <a:t>Open sourced by Microsoft in May 2019 under the Apache license 2.0</a:t>
            </a:r>
          </a:p>
          <a:p>
            <a:r>
              <a:rPr lang="fr-FR" sz="1600" dirty="0">
                <a:latin typeface="+mn-lt"/>
                <a:hlinkClick r:id="rId3"/>
              </a:rPr>
              <a:t>https://github.com/microsoft/</a:t>
            </a:r>
            <a:r>
              <a:rPr lang="fr-FR" sz="1600" dirty="0">
                <a:hlinkClick r:id="rId3"/>
              </a:rPr>
              <a:t>ccf</a:t>
            </a:r>
            <a:endParaRPr lang="fr-FR" sz="1600" dirty="0"/>
          </a:p>
          <a:p>
            <a:r>
              <a:rPr lang="fr-FR" sz="1600" b="0" i="0" u="none" strike="noStrike" dirty="0">
                <a:solidFill>
                  <a:srgbClr val="0366D6"/>
                </a:solidFill>
                <a:effectLst/>
                <a:latin typeface="+mn-lt"/>
                <a:hlinkClick r:id="rId4"/>
              </a:rPr>
              <a:t>https://microsoft.github.io/</a:t>
            </a:r>
            <a:r>
              <a:rPr lang="fr-FR" sz="1600" b="0" i="0" u="none" strike="noStrike" dirty="0">
                <a:solidFill>
                  <a:srgbClr val="0366D6"/>
                </a:solidFill>
                <a:effectLst/>
                <a:hlinkClick r:id="rId4"/>
              </a:rPr>
              <a:t>CCF</a:t>
            </a:r>
            <a:r>
              <a:rPr lang="fr-FR" sz="1600" b="0" i="0" u="none" strike="noStrike" dirty="0">
                <a:solidFill>
                  <a:srgbClr val="0366D6"/>
                </a:solidFill>
                <a:effectLst/>
                <a:latin typeface="+mn-lt"/>
                <a:hlinkClick r:id="rId4"/>
              </a:rPr>
              <a:t>/</a:t>
            </a:r>
            <a:endParaRPr lang="fr-FR" sz="1900" dirty="0">
              <a:latin typeface="+mn-lt"/>
            </a:endParaRPr>
          </a:p>
          <a:p>
            <a:pPr>
              <a:spcBef>
                <a:spcPts val="1200"/>
              </a:spcBef>
              <a:defRPr/>
            </a:pPr>
            <a:r>
              <a:rPr lang="en-US" dirty="0"/>
              <a:t>Demoed at //Build </a:t>
            </a:r>
          </a:p>
          <a:p>
            <a:pPr>
              <a:spcBef>
                <a:spcPts val="1200"/>
              </a:spcBef>
              <a:defRPr/>
            </a:pPr>
            <a:r>
              <a:rPr lang="en-US" dirty="0"/>
              <a:t>Active collaboration with</a:t>
            </a:r>
          </a:p>
        </p:txBody>
      </p:sp>
      <p:pic>
        <p:nvPicPr>
          <p:cNvPr id="5" name="Picture 4">
            <a:extLst>
              <a:ext uri="{FF2B5EF4-FFF2-40B4-BE49-F238E27FC236}">
                <a16:creationId xmlns:a16="http://schemas.microsoft.com/office/drawing/2014/main" id="{1D982194-7B99-4ED0-9FEA-F4A8C7205F4A}"/>
              </a:ext>
            </a:extLst>
          </p:cNvPr>
          <p:cNvPicPr>
            <a:picLocks noChangeAspect="1"/>
          </p:cNvPicPr>
          <p:nvPr/>
        </p:nvPicPr>
        <p:blipFill>
          <a:blip r:embed="rId5"/>
          <a:stretch>
            <a:fillRect/>
          </a:stretch>
        </p:blipFill>
        <p:spPr>
          <a:xfrm>
            <a:off x="2787525" y="3497262"/>
            <a:ext cx="4573712" cy="3494162"/>
          </a:xfrm>
          <a:prstGeom prst="rect">
            <a:avLst/>
          </a:prstGeom>
        </p:spPr>
      </p:pic>
      <p:pic>
        <p:nvPicPr>
          <p:cNvPr id="4" name="Picture 3">
            <a:extLst>
              <a:ext uri="{FF2B5EF4-FFF2-40B4-BE49-F238E27FC236}">
                <a16:creationId xmlns:a16="http://schemas.microsoft.com/office/drawing/2014/main" id="{A7218E1B-6828-4580-BCB1-4EB15BFD6FDA}"/>
              </a:ext>
            </a:extLst>
          </p:cNvPr>
          <p:cNvPicPr>
            <a:picLocks noChangeAspect="1"/>
          </p:cNvPicPr>
          <p:nvPr/>
        </p:nvPicPr>
        <p:blipFill>
          <a:blip r:embed="rId6"/>
          <a:stretch>
            <a:fillRect/>
          </a:stretch>
        </p:blipFill>
        <p:spPr>
          <a:xfrm>
            <a:off x="7272501" y="9677"/>
            <a:ext cx="5203245" cy="5554663"/>
          </a:xfrm>
          <a:prstGeom prst="rect">
            <a:avLst/>
          </a:prstGeom>
        </p:spPr>
      </p:pic>
      <p:pic>
        <p:nvPicPr>
          <p:cNvPr id="8" name="Picture 7">
            <a:extLst>
              <a:ext uri="{FF2B5EF4-FFF2-40B4-BE49-F238E27FC236}">
                <a16:creationId xmlns:a16="http://schemas.microsoft.com/office/drawing/2014/main" id="{FE5BAEDC-75A6-4614-9375-DC29CDFE0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37" y="2793584"/>
            <a:ext cx="2895600" cy="765058"/>
          </a:xfrm>
          <a:prstGeom prst="rect">
            <a:avLst/>
          </a:prstGeom>
        </p:spPr>
      </p:pic>
      <p:sp>
        <p:nvSpPr>
          <p:cNvPr id="11" name="Rectangle 10">
            <a:extLst>
              <a:ext uri="{FF2B5EF4-FFF2-40B4-BE49-F238E27FC236}">
                <a16:creationId xmlns:a16="http://schemas.microsoft.com/office/drawing/2014/main" id="{102662D3-BA45-4B16-9BB5-EDE9086C555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2A39B7D-AB10-4390-BF22-A4AE8D25E050}"/>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773A301-89CF-4D7B-B2FA-39DCB07C8FB2}"/>
              </a:ext>
            </a:extLst>
          </p:cNvPr>
          <p:cNvSpPr/>
          <p:nvPr/>
        </p:nvSpPr>
        <p:spPr bwMode="auto">
          <a:xfrm>
            <a:off x="350838" y="5021262"/>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Provides an open Framework </a:t>
            </a:r>
          </a:p>
          <a:p>
            <a:pPr>
              <a:spcBef>
                <a:spcPts val="392"/>
              </a:spcBef>
            </a:pPr>
            <a:r>
              <a:rPr lang="en-US" sz="1400" dirty="0">
                <a:solidFill>
                  <a:srgbClr val="000000"/>
                </a:solidFill>
              </a:rPr>
              <a:t>That enables high-throughput (~100x), fine-grained confidentiality, and consortium governance for blockchain or any other distributed applications</a:t>
            </a:r>
          </a:p>
        </p:txBody>
      </p:sp>
      <p:sp>
        <p:nvSpPr>
          <p:cNvPr id="14" name="Rectangle 13">
            <a:extLst>
              <a:ext uri="{FF2B5EF4-FFF2-40B4-BE49-F238E27FC236}">
                <a16:creationId xmlns:a16="http://schemas.microsoft.com/office/drawing/2014/main" id="{3625C5B7-01FC-4F90-BC94-1E4430BA7092}"/>
              </a:ext>
            </a:extLst>
          </p:cNvPr>
          <p:cNvSpPr/>
          <p:nvPr/>
        </p:nvSpPr>
        <p:spPr bwMode="auto">
          <a:xfrm>
            <a:off x="8102713" y="5053238"/>
            <a:ext cx="3830524" cy="8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Uses TEEs</a:t>
            </a:r>
          </a:p>
          <a:p>
            <a:pPr defTabSz="913841">
              <a:lnSpc>
                <a:spcPct val="90000"/>
              </a:lnSpc>
              <a:spcBef>
                <a:spcPts val="300"/>
              </a:spcBef>
              <a:defRPr/>
            </a:pPr>
            <a:r>
              <a:rPr lang="en-US" sz="1400" dirty="0">
                <a:solidFill>
                  <a:srgbClr val="000000"/>
                </a:solidFill>
              </a:rPr>
              <a:t>To simplify consensus and transaction processing</a:t>
            </a:r>
          </a:p>
        </p:txBody>
      </p:sp>
      <p:sp>
        <p:nvSpPr>
          <p:cNvPr id="15" name="Rectangle 14">
            <a:extLst>
              <a:ext uri="{FF2B5EF4-FFF2-40B4-BE49-F238E27FC236}">
                <a16:creationId xmlns:a16="http://schemas.microsoft.com/office/drawing/2014/main" id="{BF79FD84-1AF3-4D73-841F-42B6B54C7890}"/>
              </a:ext>
            </a:extLst>
          </p:cNvPr>
          <p:cNvSpPr/>
          <p:nvPr/>
        </p:nvSpPr>
        <p:spPr bwMode="auto">
          <a:xfrm>
            <a:off x="4237037" y="5053238"/>
            <a:ext cx="3438638" cy="1233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Creates a trusted network</a:t>
            </a:r>
          </a:p>
          <a:p>
            <a:pPr>
              <a:lnSpc>
                <a:spcPct val="90000"/>
              </a:lnSpc>
              <a:spcBef>
                <a:spcPts val="392"/>
              </a:spcBef>
              <a:defRPr/>
            </a:pPr>
            <a:r>
              <a:rPr lang="en-US" sz="1400" dirty="0">
                <a:solidFill>
                  <a:srgbClr val="000000"/>
                </a:solidFill>
              </a:rPr>
              <a:t>With physical nodes on which to run a distributed ledger, providing secure, reliable components for </a:t>
            </a:r>
            <a:br>
              <a:rPr lang="en-US" sz="1400" dirty="0">
                <a:solidFill>
                  <a:srgbClr val="000000"/>
                </a:solidFill>
              </a:rPr>
            </a:br>
            <a:r>
              <a:rPr lang="en-US" sz="1400" dirty="0">
                <a:solidFill>
                  <a:srgbClr val="000000"/>
                </a:solidFill>
              </a:rPr>
              <a:t>the protocol to use</a:t>
            </a:r>
          </a:p>
        </p:txBody>
      </p:sp>
    </p:spTree>
    <p:extLst>
      <p:ext uri="{BB962C8B-B14F-4D97-AF65-F5344CB8AC3E}">
        <p14:creationId xmlns:p14="http://schemas.microsoft.com/office/powerpoint/2010/main" val="71548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2D-1435-46C7-A8D4-0B29851C4732}"/>
              </a:ext>
            </a:extLst>
          </p:cNvPr>
          <p:cNvSpPr>
            <a:spLocks noGrp="1"/>
          </p:cNvSpPr>
          <p:nvPr>
            <p:ph type="title"/>
          </p:nvPr>
        </p:nvSpPr>
        <p:spPr/>
        <p:txBody>
          <a:bodyPr/>
          <a:lstStyle/>
          <a:p>
            <a:r>
              <a:rPr lang="en-US" dirty="0"/>
              <a:t>Make your apps confidential without changing a line of code!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latin typeface="+mn-lt"/>
            </a:endParaRPr>
          </a:p>
        </p:txBody>
      </p:sp>
      <p:pic>
        <p:nvPicPr>
          <p:cNvPr id="15" name="Picture 1" descr="Machine generated alternative text:&#10;an-Jl.jna">
            <a:extLst>
              <a:ext uri="{FF2B5EF4-FFF2-40B4-BE49-F238E27FC236}">
                <a16:creationId xmlns:a16="http://schemas.microsoft.com/office/drawing/2014/main" id="{543131DC-E4C2-4B5C-8039-46A0CDEBA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47" b="42643"/>
          <a:stretch/>
        </p:blipFill>
        <p:spPr bwMode="auto">
          <a:xfrm>
            <a:off x="8275637" y="1744662"/>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B32C62D-C8FC-4C9C-BF1B-A00BA73AF9C5}"/>
              </a:ext>
            </a:extLst>
          </p:cNvPr>
          <p:cNvSpPr/>
          <p:nvPr/>
        </p:nvSpPr>
        <p:spPr>
          <a:xfrm>
            <a:off x="894854" y="2387942"/>
            <a:ext cx="4764395" cy="3862596"/>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dirty="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data</a:t>
            </a:r>
            <a:r>
              <a:rPr kumimoji="0" lang="en-US" sz="1600" b="0" i="0" u="none" strike="noStrike" kern="0" cap="none" spc="0" normalizeH="0" baseline="0" noProof="0" dirty="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our confidential computing platform and applications to excel in the cloud. </a:t>
            </a:r>
            <a:r>
              <a:rPr kumimoji="0" lang="en-US" sz="1600" b="0" i="0" u="none" strike="noStrike" kern="0" cap="none" spc="0" normalizeH="0" baseline="0" noProof="0" dirty="0" err="1">
                <a:ln>
                  <a:noFill/>
                </a:ln>
                <a:solidFill>
                  <a:srgbClr val="000000"/>
                </a:solidFill>
                <a:effectLst/>
                <a:uLnTx/>
                <a:uFillTx/>
                <a:latin typeface="+mn-lt"/>
              </a:rPr>
              <a:t>Fortanix</a:t>
            </a:r>
            <a:r>
              <a:rPr kumimoji="0" lang="en-US" sz="1600" b="0" i="0" u="none" strike="noStrike" kern="0" cap="none" spc="0" normalizeH="0" baseline="0" noProof="0" dirty="0">
                <a:ln>
                  <a:noFill/>
                </a:ln>
                <a:solidFill>
                  <a:srgbClr val="000000"/>
                </a:solidFill>
                <a:effectLst/>
                <a:uLnTx/>
                <a:uFillTx/>
                <a:latin typeface="+mn-lt"/>
              </a:rPr>
              <a:t> is excited to bring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Ambuj</a:t>
            </a:r>
            <a:r>
              <a:rPr kumimoji="0" lang="en-US" sz="1600" b="0" i="0" u="none" strike="noStrike" kern="0" cap="none" spc="0" normalizeH="0" baseline="0" noProof="0" dirty="0">
                <a:ln>
                  <a:noFill/>
                </a:ln>
                <a:solidFill>
                  <a:srgbClr val="0078D4"/>
                </a:solidFill>
                <a:effectLst/>
                <a:uLnTx/>
                <a:uFillTx/>
                <a:latin typeface="Segoe UI Semibold"/>
              </a:rPr>
              <a:t> Kumar, CEO and Co-founder, </a:t>
            </a:r>
            <a:r>
              <a:rPr kumimoji="0" lang="en-US" sz="1600" b="0" i="0" u="none" strike="noStrike" kern="0" cap="none" spc="0" normalizeH="0" baseline="0" noProof="0" dirty="0" err="1">
                <a:ln>
                  <a:noFill/>
                </a:ln>
                <a:solidFill>
                  <a:srgbClr val="0078D4"/>
                </a:solidFill>
                <a:effectLst/>
                <a:uLnTx/>
                <a:uFillTx/>
                <a:latin typeface="Segoe UI Semibold"/>
              </a:rPr>
              <a:t>Fortanix</a:t>
            </a:r>
            <a:endParaRPr kumimoji="0" lang="en-US" sz="1600" b="0" i="0" u="none" strike="noStrike" kern="0" cap="none" spc="0" normalizeH="0" baseline="0" noProof="0" dirty="0">
              <a:ln>
                <a:noFill/>
              </a:ln>
              <a:solidFill>
                <a:srgbClr val="0078D4"/>
              </a:solidFill>
              <a:effectLst/>
              <a:uLnTx/>
              <a:uFillTx/>
              <a:latin typeface="Segoe UI Semibold"/>
            </a:endParaRP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9" name="Rectangle 18">
            <a:extLst>
              <a:ext uri="{FF2B5EF4-FFF2-40B4-BE49-F238E27FC236}">
                <a16:creationId xmlns:a16="http://schemas.microsoft.com/office/drawing/2014/main" id="{FCB3CFB9-0230-475C-B4E1-DFC8A9BA388D}"/>
              </a:ext>
            </a:extLst>
          </p:cNvPr>
          <p:cNvSpPr/>
          <p:nvPr/>
        </p:nvSpPr>
        <p:spPr>
          <a:xfrm>
            <a:off x="6660004" y="238794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dirty="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	</a:t>
            </a: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Ayal</a:t>
            </a:r>
            <a:r>
              <a:rPr kumimoji="0" lang="en-US" sz="1600" b="0" i="0" u="none" strike="noStrike" kern="0" cap="none" spc="0" normalizeH="0" baseline="0" noProof="0" dirty="0">
                <a:ln>
                  <a:noFill/>
                </a:ln>
                <a:solidFill>
                  <a:srgbClr val="0078D4"/>
                </a:solidFill>
                <a:effectLst/>
                <a:uLnTx/>
                <a:uFillTx/>
                <a:latin typeface="Segoe UI Semibold"/>
              </a:rPr>
              <a:t> </a:t>
            </a:r>
            <a:r>
              <a:rPr kumimoji="0" lang="en-US" sz="1600" b="0" i="0" u="none" strike="noStrike" kern="0" cap="none" spc="0" normalizeH="0" baseline="0" noProof="0" dirty="0" err="1">
                <a:ln>
                  <a:noFill/>
                </a:ln>
                <a:solidFill>
                  <a:srgbClr val="0078D4"/>
                </a:solidFill>
                <a:effectLst/>
                <a:uLnTx/>
                <a:uFillTx/>
                <a:latin typeface="Segoe UI Semibold"/>
              </a:rPr>
              <a:t>Yogev</a:t>
            </a:r>
            <a:r>
              <a:rPr kumimoji="0" lang="en-US" sz="1600" b="0" i="0" u="none" strike="noStrike" kern="0" cap="none" spc="0" normalizeH="0" baseline="0" noProof="0" dirty="0">
                <a:ln>
                  <a:noFill/>
                </a:ln>
                <a:solidFill>
                  <a:srgbClr val="0078D4"/>
                </a:solidFill>
                <a:effectLst/>
                <a:uLnTx/>
                <a:uFillTx/>
                <a:latin typeface="Segoe UI Semibold"/>
              </a:rPr>
              <a:t>, CEO, </a:t>
            </a:r>
            <a:r>
              <a:rPr kumimoji="0" lang="en-US" sz="1600" b="0" i="0" u="none" strike="noStrike" kern="0" cap="none" spc="0" normalizeH="0" baseline="0" noProof="0" dirty="0" err="1">
                <a:ln>
                  <a:noFill/>
                </a:ln>
                <a:solidFill>
                  <a:srgbClr val="0078D4"/>
                </a:solidFill>
                <a:effectLst/>
                <a:uLnTx/>
                <a:uFillTx/>
                <a:latin typeface="Segoe UI Semibold"/>
              </a:rPr>
              <a:t>Anjuna</a:t>
            </a:r>
            <a:r>
              <a:rPr kumimoji="0" lang="en-US" sz="1600" b="0" i="0" u="none" strike="noStrike" kern="0" cap="none" spc="0" normalizeH="0" baseline="0" noProof="0" dirty="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2E4509FC-3E21-4D8E-A7FE-C48D49F35CB0}"/>
              </a:ext>
            </a:extLst>
          </p:cNvPr>
          <p:cNvSpPr txBox="1"/>
          <p:nvPr/>
        </p:nvSpPr>
        <p:spPr>
          <a:xfrm>
            <a:off x="4237037" y="6382765"/>
            <a:ext cx="4199250" cy="307777"/>
          </a:xfrm>
          <a:prstGeom prst="rect">
            <a:avLst/>
          </a:prstGeom>
          <a:noFill/>
        </p:spPr>
        <p:txBody>
          <a:bodyPr wrap="square" lIns="0" tIns="0" rIns="0" bIns="0" rtlCol="0">
            <a:spAutoFit/>
          </a:bodyPr>
          <a:lstStyle/>
          <a:p>
            <a:pPr algn="ctr" defTabSz="914367"/>
            <a:r>
              <a:rPr lang="en-US" sz="2000" dirty="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281752CA-3B41-4715-99ED-E62C34833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2871" y="1704164"/>
            <a:ext cx="2000738" cy="397662"/>
          </a:xfrm>
          <a:prstGeom prst="rect">
            <a:avLst/>
          </a:prstGeom>
        </p:spPr>
      </p:pic>
    </p:spTree>
    <p:extLst>
      <p:ext uri="{BB962C8B-B14F-4D97-AF65-F5344CB8AC3E}">
        <p14:creationId xmlns:p14="http://schemas.microsoft.com/office/powerpoint/2010/main" val="3175830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Use Confidential Computing with Kubernetes</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 and software</a:t>
            </a:r>
            <a:endParaRPr lang="en-US" dirty="0"/>
          </a:p>
        </p:txBody>
      </p:sp>
      <p:sp>
        <p:nvSpPr>
          <p:cNvPr id="3" name="Espace réservé du texte 2"/>
          <p:cNvSpPr>
            <a:spLocks noGrp="1"/>
          </p:cNvSpPr>
          <p:nvPr>
            <p:ph type="body" sz="quarter" idx="10"/>
          </p:nvPr>
        </p:nvSpPr>
        <p:spPr>
          <a:xfrm>
            <a:off x="274638" y="1212850"/>
            <a:ext cx="6705599" cy="5332412"/>
          </a:xfrm>
        </p:spPr>
        <p:txBody>
          <a:bodyPr>
            <a:normAutofit/>
          </a:bodyPr>
          <a:lstStyle/>
          <a:p>
            <a:pPr lvl="0"/>
            <a:r>
              <a:rPr lang="en-US" dirty="0"/>
              <a:t>An additional layer of data protection for the Kubernetes workloads with the code running on the CPU with secure hardware enclaves </a:t>
            </a:r>
          </a:p>
          <a:p>
            <a:pPr lvl="1"/>
            <a:r>
              <a:rPr lang="en-US" dirty="0">
                <a:solidFill>
                  <a:srgbClr val="000000"/>
                </a:solidFill>
                <a:cs typeface="Segoe UI Semibold" panose="020B0702040204020203" pitchFamily="34" charset="0"/>
              </a:rPr>
              <a:t>Using the Open Enclave SDK for confidential computing in code with ACC DC_series VMs</a:t>
            </a:r>
          </a:p>
          <a:p>
            <a:pPr lvl="0"/>
            <a:r>
              <a:rPr lang="fr-FR" sz="1600" dirty="0">
                <a:solidFill>
                  <a:schemeClr val="tx1"/>
                </a:solidFill>
                <a:latin typeface="+mn-lt"/>
              </a:rPr>
              <a:t>More info: </a:t>
            </a:r>
            <a:r>
              <a:rPr lang="en-US" sz="1600" i="0" dirty="0">
                <a:solidFill>
                  <a:schemeClr val="tx1"/>
                </a:solidFill>
                <a:effectLst/>
                <a:latin typeface="+mn-lt"/>
                <a:hlinkClick r:id="rId3"/>
              </a:rPr>
              <a:t>Bringing confidential computing to Kubernetes</a:t>
            </a:r>
            <a:endParaRPr lang="en-US" sz="1600" i="0" dirty="0">
              <a:solidFill>
                <a:schemeClr val="tx1"/>
              </a:solidFill>
              <a:effectLst/>
              <a:latin typeface="+mn-lt"/>
            </a:endParaRPr>
          </a:p>
          <a:p>
            <a:pPr lvl="0"/>
            <a:endParaRPr lang="en-US" sz="1600" dirty="0">
              <a:solidFill>
                <a:schemeClr val="tx1"/>
              </a:solidFill>
              <a:latin typeface="+mn-lt"/>
            </a:endParaRPr>
          </a:p>
          <a:p>
            <a:r>
              <a:rPr lang="en-US" dirty="0"/>
              <a:t>The </a:t>
            </a:r>
            <a:r>
              <a:rPr lang="en-US" dirty="0">
                <a:solidFill>
                  <a:schemeClr val="tx1"/>
                </a:solidFill>
              </a:rPr>
              <a:t>oe-sgx device plugin </a:t>
            </a:r>
            <a:r>
              <a:rPr lang="en-US" dirty="0"/>
              <a:t>(alpha) surfaces the usage of Intel SGX’s Encrypted Page Cache (EPC) RAM as a schedulable resource for Kubernetes</a:t>
            </a:r>
          </a:p>
          <a:p>
            <a:pPr lvl="1"/>
            <a:r>
              <a:rPr lang="en-US" dirty="0">
                <a:solidFill>
                  <a:srgbClr val="000000"/>
                </a:solidFill>
                <a:cs typeface="Segoe UI Semibold" panose="020B0702040204020203" pitchFamily="34" charset="0"/>
              </a:rPr>
              <a:t>Allow to schedule pods and containers to use the Open Enclave SDK, and to have access to a TEE by defining a limit on the specific EPC memory that is advertised to the Kubernetes scheduler by the device plugin</a:t>
            </a:r>
          </a:p>
          <a:p>
            <a:r>
              <a:rPr lang="en-US" sz="1600" dirty="0">
                <a:solidFill>
                  <a:srgbClr val="000000"/>
                </a:solidFill>
                <a:latin typeface="+mn-lt"/>
              </a:rPr>
              <a:t>See </a:t>
            </a:r>
            <a:r>
              <a:rPr lang="en-US" sz="1600" dirty="0">
                <a:solidFill>
                  <a:srgbClr val="000000"/>
                </a:solidFill>
                <a:latin typeface="+mn-lt"/>
                <a:hlinkClick r:id="rId4"/>
              </a:rPr>
              <a:t>Using SGX with Kubernetes</a:t>
            </a:r>
            <a:r>
              <a:rPr lang="en-US" sz="1600" dirty="0">
                <a:solidFill>
                  <a:srgbClr val="000000"/>
                </a:solidFill>
                <a:latin typeface="+mn-lt"/>
              </a:rPr>
              <a:t> (</a:t>
            </a:r>
            <a:r>
              <a:rPr lang="en-US" sz="1600" dirty="0" err="1">
                <a:solidFill>
                  <a:srgbClr val="000000"/>
                </a:solidFill>
                <a:latin typeface="+mn-lt"/>
              </a:rPr>
              <a:t>AKS_Engine</a:t>
            </a:r>
            <a:r>
              <a:rPr lang="en-US" sz="1600" dirty="0">
                <a:solidFill>
                  <a:srgbClr val="000000"/>
                </a:solidFill>
                <a:latin typeface="+mn-lt"/>
              </a:rPr>
              <a:t>)</a:t>
            </a:r>
          </a:p>
          <a:p>
            <a:pPr lvl="0"/>
            <a:endParaRPr lang="en-US" sz="1600" i="0" dirty="0">
              <a:solidFill>
                <a:schemeClr val="tx1"/>
              </a:solidFill>
              <a:effectLst/>
              <a:latin typeface="+mn-lt"/>
            </a:endParaRPr>
          </a:p>
          <a:p>
            <a:pPr lvl="0"/>
            <a:endParaRPr lang="fr-FR" dirty="0"/>
          </a:p>
        </p:txBody>
      </p:sp>
      <p:pic>
        <p:nvPicPr>
          <p:cNvPr id="5" name="Picture 4" descr="A screenshot of text&#10;&#10;Description automatically generated">
            <a:extLst>
              <a:ext uri="{FF2B5EF4-FFF2-40B4-BE49-F238E27FC236}">
                <a16:creationId xmlns:a16="http://schemas.microsoft.com/office/drawing/2014/main" id="{FF77FB78-5981-4C5F-88B8-3794CBEE1DEE}"/>
              </a:ext>
            </a:extLst>
          </p:cNvPr>
          <p:cNvPicPr>
            <a:picLocks noChangeAspect="1"/>
          </p:cNvPicPr>
          <p:nvPr/>
        </p:nvPicPr>
        <p:blipFill>
          <a:blip r:embed="rId5"/>
          <a:stretch>
            <a:fillRect/>
          </a:stretch>
        </p:blipFill>
        <p:spPr>
          <a:xfrm>
            <a:off x="7666037" y="1516062"/>
            <a:ext cx="4143953" cy="4496427"/>
          </a:xfrm>
          <a:prstGeom prst="rect">
            <a:avLst/>
          </a:prstGeom>
        </p:spPr>
      </p:pic>
    </p:spTree>
    <p:extLst>
      <p:ext uri="{BB962C8B-B14F-4D97-AF65-F5344CB8AC3E}">
        <p14:creationId xmlns:p14="http://schemas.microsoft.com/office/powerpoint/2010/main" val="12101658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Confidential Computing with Kubernetes </a:t>
            </a:r>
            <a:endParaRPr lang="en-US">
              <a:solidFill>
                <a:schemeClr val="tx1"/>
              </a:solidFill>
              <a:latin typeface="+mn-lt"/>
            </a:endParaRPr>
          </a:p>
          <a:p>
            <a:pPr marL="0" indent="0">
              <a:buNone/>
            </a:pPr>
            <a:r>
              <a:rPr lang="en-US" sz="2000" dirty="0">
                <a:solidFill>
                  <a:schemeClr val="tx1"/>
                </a:solidFill>
                <a:latin typeface="+mn-lt"/>
              </a:rPr>
              <a:t>with the oe-sgx device plugin (alpha) </a:t>
            </a:r>
            <a:endParaRPr lang="en-US" sz="2000" dirty="0">
              <a:solidFill>
                <a:schemeClr val="tx1"/>
              </a:solidFill>
            </a:endParaRPr>
          </a:p>
        </p:txBody>
      </p:sp>
      <p:grpSp>
        <p:nvGrpSpPr>
          <p:cNvPr id="2" name="Group 1">
            <a:extLst>
              <a:ext uri="{FF2B5EF4-FFF2-40B4-BE49-F238E27FC236}">
                <a16:creationId xmlns:a16="http://schemas.microsoft.com/office/drawing/2014/main" id="{06482A99-EF64-4A62-A19D-56C6F1A6229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C3DEF101-AD80-4C3D-8F8F-644478F6CE7A}"/>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8A989E98-C041-4A73-8BD5-C9C28DF40186}"/>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E39F4B32-B346-4F3B-9248-78A2CB986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7D05BE8-77F2-4B03-892D-122E2C3350A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BC3EFA9D-0B46-4D5D-8844-1165646CC34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246691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044041D-93FA-4772-92BF-7F36CAC93F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86EDED9-F25A-4029-AD9F-05217026F03E}"/>
              </a:ext>
            </a:extLst>
          </p:cNvPr>
          <p:cNvSpPr>
            <a:spLocks noGrp="1"/>
          </p:cNvSpPr>
          <p:nvPr>
            <p:ph type="title"/>
          </p:nvPr>
        </p:nvSpPr>
        <p:spPr/>
        <p:txBody>
          <a:bodyPr/>
          <a:lstStyle/>
          <a:p>
            <a:r>
              <a:rPr lang="en-US" dirty="0"/>
              <a:t>SQL Server Always Encrypted</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47FDB0D-52AA-4964-9CCE-44BA1ED6FA3E}"/>
              </a:ext>
            </a:extLst>
          </p:cNvPr>
          <p:cNvSpPr/>
          <p:nvPr/>
        </p:nvSpPr>
        <p:spPr bwMode="auto">
          <a:xfrm>
            <a:off x="484234" y="5070937"/>
            <a:ext cx="3221004" cy="1141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Client-side encryption</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Client-side encryption of sensitive data using keys that are </a:t>
            </a:r>
            <a:r>
              <a:rPr lang="en-US" sz="1400" b="1" i="1" dirty="0">
                <a:solidFill>
                  <a:srgbClr val="000000"/>
                </a:solidFill>
              </a:rPr>
              <a:t>never</a:t>
            </a:r>
            <a:r>
              <a:rPr lang="en-US" sz="1400" dirty="0">
                <a:solidFill>
                  <a:srgbClr val="000000"/>
                </a:solidFill>
              </a:rPr>
              <a:t> given to the database system</a:t>
            </a:r>
          </a:p>
        </p:txBody>
      </p:sp>
      <p:sp>
        <p:nvSpPr>
          <p:cNvPr id="40" name="Rectangle 39">
            <a:extLst>
              <a:ext uri="{FF2B5EF4-FFF2-40B4-BE49-F238E27FC236}">
                <a16:creationId xmlns:a16="http://schemas.microsoft.com/office/drawing/2014/main" id="{493BE9D1-48DE-4813-9F5A-FB5DF5C7A390}"/>
              </a:ext>
            </a:extLst>
          </p:cNvPr>
          <p:cNvSpPr/>
          <p:nvPr/>
        </p:nvSpPr>
        <p:spPr bwMode="auto">
          <a:xfrm>
            <a:off x="4384224" y="5070936"/>
            <a:ext cx="3221004" cy="1141825"/>
          </a:xfrm>
          <a:prstGeom prst="rect">
            <a:avLst/>
          </a:prstGeom>
          <a:noFill/>
          <a:ln w="10795" cap="flat" cmpd="sng" algn="ctr">
            <a:noFill/>
            <a:prstDash val="soli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Encryption transparency</a:t>
            </a:r>
          </a:p>
          <a:p>
            <a:pPr marL="0" marR="0" lvl="0"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 driver transparently encrypts query parameters and decrypts encrypted results</a:t>
            </a:r>
          </a:p>
        </p:txBody>
      </p:sp>
      <p:sp>
        <p:nvSpPr>
          <p:cNvPr id="41" name="Rectangle 40">
            <a:extLst>
              <a:ext uri="{FF2B5EF4-FFF2-40B4-BE49-F238E27FC236}">
                <a16:creationId xmlns:a16="http://schemas.microsoft.com/office/drawing/2014/main" id="{EDCCA2CA-4254-42C3-804C-64EABCFED4D2}"/>
              </a:ext>
            </a:extLst>
          </p:cNvPr>
          <p:cNvSpPr/>
          <p:nvPr/>
        </p:nvSpPr>
        <p:spPr bwMode="auto">
          <a:xfrm>
            <a:off x="8284213" y="5070937"/>
            <a:ext cx="3613739" cy="1169525"/>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Queries on encrypted data </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Support for equality comparison, including join, group by and distinct operators via deterministic encryption</a:t>
            </a:r>
          </a:p>
        </p:txBody>
      </p:sp>
      <p:sp>
        <p:nvSpPr>
          <p:cNvPr id="42" name="TextBox 41">
            <a:extLst>
              <a:ext uri="{FF2B5EF4-FFF2-40B4-BE49-F238E27FC236}">
                <a16:creationId xmlns:a16="http://schemas.microsoft.com/office/drawing/2014/main" id="{7980F516-BC51-4978-87C8-15CE4B4CC3A5}"/>
              </a:ext>
            </a:extLst>
          </p:cNvPr>
          <p:cNvSpPr txBox="1"/>
          <p:nvPr/>
        </p:nvSpPr>
        <p:spPr>
          <a:xfrm>
            <a:off x="460985" y="1617248"/>
            <a:ext cx="4286047" cy="1011533"/>
          </a:xfrm>
          <a:prstGeom prst="rect">
            <a:avLst/>
          </a:prstGeom>
          <a:noFill/>
        </p:spPr>
        <p:txBody>
          <a:bodyPr wrap="square" lIns="0" tIns="91427" rIns="91427" bIns="91427" rtlCol="0">
            <a:spAutoFit/>
          </a:bodyPr>
          <a:lstStyle/>
          <a:p>
            <a:pPr marL="0" lvl="2" defTabSz="913841">
              <a:lnSpc>
                <a:spcPct val="90000"/>
              </a:lnSpc>
              <a:defRPr/>
            </a:pPr>
            <a:r>
              <a:rPr lang="en-US" sz="2400" kern="0" dirty="0">
                <a:solidFill>
                  <a:srgbClr val="0078D3"/>
                </a:solidFill>
                <a:latin typeface="Segoe UI Semibold"/>
                <a:cs typeface="Segoe UI Semilight" panose="020B0402040204020203" pitchFamily="34" charset="0"/>
              </a:rPr>
              <a:t>Protects sensitive data </a:t>
            </a:r>
          </a:p>
          <a:p>
            <a:pPr marL="0" lvl="2" defTabSz="913841">
              <a:lnSpc>
                <a:spcPct val="90000"/>
              </a:lnSpc>
              <a:spcBef>
                <a:spcPts val="392"/>
              </a:spcBef>
              <a:spcAft>
                <a:spcPts val="600"/>
              </a:spcAft>
              <a:defRPr/>
            </a:pPr>
            <a:r>
              <a:rPr lang="en-US" sz="1600" kern="0" dirty="0">
                <a:solidFill>
                  <a:srgbClr val="000000"/>
                </a:solidFill>
                <a:cs typeface="Segoe UI Semibold" panose="020B0702040204020203" pitchFamily="34" charset="0"/>
              </a:rPr>
              <a:t>In use from high-privileged yet unauthorized SQL users both on-premises and in the cloud </a:t>
            </a:r>
          </a:p>
        </p:txBody>
      </p:sp>
      <p:sp>
        <p:nvSpPr>
          <p:cNvPr id="43" name="Rectangle 42">
            <a:extLst>
              <a:ext uri="{FF2B5EF4-FFF2-40B4-BE49-F238E27FC236}">
                <a16:creationId xmlns:a16="http://schemas.microsoft.com/office/drawing/2014/main" id="{DD905CDB-5A3D-422D-ACCF-312480C0A0D3}"/>
              </a:ext>
            </a:extLst>
          </p:cNvPr>
          <p:cNvSpPr/>
          <p:nvPr/>
        </p:nvSpPr>
        <p:spPr>
          <a:xfrm>
            <a:off x="5554870" y="1645596"/>
            <a:ext cx="5955208" cy="318312"/>
          </a:xfrm>
          <a:prstGeom prst="rect">
            <a:avLst/>
          </a:prstGeom>
        </p:spPr>
        <p:txBody>
          <a:bodyPr wrap="square">
            <a:spAutoFit/>
          </a:bodyPr>
          <a:lstStyle/>
          <a:p>
            <a:pPr defTabSz="931578" fontAlgn="base">
              <a:lnSpc>
                <a:spcPct val="90000"/>
              </a:lnSpc>
              <a:spcBef>
                <a:spcPct val="0"/>
              </a:spcBef>
              <a:spcAft>
                <a:spcPct val="0"/>
              </a:spcAft>
              <a:defRPr/>
            </a:pPr>
            <a:r>
              <a:rPr lang="en-US" sz="1600" kern="0">
                <a:gradFill>
                  <a:gsLst>
                    <a:gs pos="2917">
                      <a:srgbClr val="2F2F2F"/>
                    </a:gs>
                    <a:gs pos="30000">
                      <a:srgbClr val="2F2F2F"/>
                    </a:gs>
                  </a:gsLst>
                  <a:lin ang="5400000" scaled="0"/>
                </a:gradFill>
                <a:latin typeface="Segoe UI Semibold"/>
                <a:ea typeface="Segoe UI" pitchFamily="34" charset="0"/>
                <a:cs typeface="Segoe UI" pitchFamily="34" charset="0"/>
              </a:rPr>
              <a:t>Current GA version in SQL Server 2016/17 and Azure SQL DB</a:t>
            </a:r>
          </a:p>
        </p:txBody>
      </p:sp>
      <p:grpSp>
        <p:nvGrpSpPr>
          <p:cNvPr id="44" name="Group 43">
            <a:extLst>
              <a:ext uri="{FF2B5EF4-FFF2-40B4-BE49-F238E27FC236}">
                <a16:creationId xmlns:a16="http://schemas.microsoft.com/office/drawing/2014/main" id="{188D5283-F88C-4263-AE52-8FE76D5E979B}"/>
              </a:ext>
            </a:extLst>
          </p:cNvPr>
          <p:cNvGrpSpPr/>
          <p:nvPr/>
        </p:nvGrpSpPr>
        <p:grpSpPr>
          <a:xfrm>
            <a:off x="5750992" y="2165606"/>
            <a:ext cx="5636490" cy="1889536"/>
            <a:chOff x="5866311" y="2208534"/>
            <a:chExt cx="5749513" cy="1927425"/>
          </a:xfrm>
        </p:grpSpPr>
        <p:sp>
          <p:nvSpPr>
            <p:cNvPr id="45" name="Rectangle: Rounded Corners 44">
              <a:extLst>
                <a:ext uri="{FF2B5EF4-FFF2-40B4-BE49-F238E27FC236}">
                  <a16:creationId xmlns:a16="http://schemas.microsoft.com/office/drawing/2014/main" id="{15AF96C3-FD57-4FCE-9AD2-C6B351C87A3B}"/>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828EBCA5-6BFF-49AC-874D-2E99BDEA5E0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47" name="Straight Arrow Connector 46">
              <a:extLst>
                <a:ext uri="{FF2B5EF4-FFF2-40B4-BE49-F238E27FC236}">
                  <a16:creationId xmlns:a16="http://schemas.microsoft.com/office/drawing/2014/main" id="{591D9786-EE96-4142-8469-AE7AEED166F5}"/>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48" name="TextBox 47">
              <a:extLst>
                <a:ext uri="{FF2B5EF4-FFF2-40B4-BE49-F238E27FC236}">
                  <a16:creationId xmlns:a16="http://schemas.microsoft.com/office/drawing/2014/main" id="{F01B15FE-0FE2-40AB-A8DC-6F910BD00CB4}"/>
                </a:ext>
              </a:extLst>
            </p:cNvPr>
            <p:cNvSpPr txBox="1"/>
            <p:nvPr/>
          </p:nvSpPr>
          <p:spPr>
            <a:xfrm>
              <a:off x="7452646" y="3404357"/>
              <a:ext cx="934060" cy="31377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49" name="Straight Arrow Connector 48">
              <a:extLst>
                <a:ext uri="{FF2B5EF4-FFF2-40B4-BE49-F238E27FC236}">
                  <a16:creationId xmlns:a16="http://schemas.microsoft.com/office/drawing/2014/main" id="{372E74C4-D0DF-4A04-91B4-C2ADFDE02674}"/>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50" name="TextBox 49">
              <a:extLst>
                <a:ext uri="{FF2B5EF4-FFF2-40B4-BE49-F238E27FC236}">
                  <a16:creationId xmlns:a16="http://schemas.microsoft.com/office/drawing/2014/main" id="{A1BFE72E-DFC4-4711-BC3F-042FA5F451FB}"/>
                </a:ext>
              </a:extLst>
            </p:cNvPr>
            <p:cNvSpPr txBox="1"/>
            <p:nvPr/>
          </p:nvSpPr>
          <p:spPr>
            <a:xfrm>
              <a:off x="9601388" y="3417860"/>
              <a:ext cx="893122" cy="286306"/>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rPr>
                <a:t>ciphertext</a:t>
              </a:r>
            </a:p>
          </p:txBody>
        </p:sp>
        <p:sp>
          <p:nvSpPr>
            <p:cNvPr id="51" name="TextBox 50">
              <a:extLst>
                <a:ext uri="{FF2B5EF4-FFF2-40B4-BE49-F238E27FC236}">
                  <a16:creationId xmlns:a16="http://schemas.microsoft.com/office/drawing/2014/main" id="{AC2CBD5D-0E86-4845-8C87-6B57D8D49EE7}"/>
                </a:ext>
              </a:extLst>
            </p:cNvPr>
            <p:cNvSpPr txBox="1"/>
            <p:nvPr/>
          </p:nvSpPr>
          <p:spPr>
            <a:xfrm>
              <a:off x="10669992" y="2302654"/>
              <a:ext cx="945832" cy="583860"/>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52" name="Straight Arrow Connector 51">
              <a:extLst>
                <a:ext uri="{FF2B5EF4-FFF2-40B4-BE49-F238E27FC236}">
                  <a16:creationId xmlns:a16="http://schemas.microsoft.com/office/drawing/2014/main" id="{02AD80DA-D1BF-4C59-BE0E-7FB7AE7DE3BB}"/>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53" name="Group 52">
              <a:extLst>
                <a:ext uri="{FF2B5EF4-FFF2-40B4-BE49-F238E27FC236}">
                  <a16:creationId xmlns:a16="http://schemas.microsoft.com/office/drawing/2014/main" id="{CB144181-940F-4270-ACF8-7E94534C23B9}"/>
                </a:ext>
              </a:extLst>
            </p:cNvPr>
            <p:cNvGrpSpPr/>
            <p:nvPr/>
          </p:nvGrpSpPr>
          <p:grpSpPr>
            <a:xfrm>
              <a:off x="6039998" y="2687331"/>
              <a:ext cx="1213300" cy="1213300"/>
              <a:chOff x="497839" y="2955250"/>
              <a:chExt cx="1213300" cy="1213300"/>
            </a:xfrm>
          </p:grpSpPr>
          <p:pic>
            <p:nvPicPr>
              <p:cNvPr id="70" name="Picture 69">
                <a:extLst>
                  <a:ext uri="{FF2B5EF4-FFF2-40B4-BE49-F238E27FC236}">
                    <a16:creationId xmlns:a16="http://schemas.microsoft.com/office/drawing/2014/main" id="{5114939B-068F-4344-BC00-B5EA96CFB0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71" name="TextBox 70">
                <a:extLst>
                  <a:ext uri="{FF2B5EF4-FFF2-40B4-BE49-F238E27FC236}">
                    <a16:creationId xmlns:a16="http://schemas.microsoft.com/office/drawing/2014/main" id="{408EE9EF-281B-4CEC-9434-5E7764A078ED}"/>
                  </a:ext>
                </a:extLst>
              </p:cNvPr>
              <p:cNvSpPr txBox="1"/>
              <p:nvPr/>
            </p:nvSpPr>
            <p:spPr>
              <a:xfrm>
                <a:off x="640009" y="3324581"/>
                <a:ext cx="928961" cy="572464"/>
              </a:xfrm>
              <a:prstGeom prst="rect">
                <a:avLst/>
              </a:prstGeom>
              <a:solidFill>
                <a:srgbClr val="000000"/>
              </a:solidFill>
            </p:spPr>
            <p:txBody>
              <a:bodyPr wrap="square" lIns="89642" tIns="89642" rIns="89642" bIns="89642" rtlCol="0" anchor="ctr" anchorCtr="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745" b="0" i="0" u="none" strike="noStrike" kern="0" cap="none" spc="-10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54" name="Picture 53">
              <a:extLst>
                <a:ext uri="{FF2B5EF4-FFF2-40B4-BE49-F238E27FC236}">
                  <a16:creationId xmlns:a16="http://schemas.microsoft.com/office/drawing/2014/main" id="{11339BCB-94A0-4B36-8A1B-86A4CAC7B40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55" name="Picture 54">
              <a:extLst>
                <a:ext uri="{FF2B5EF4-FFF2-40B4-BE49-F238E27FC236}">
                  <a16:creationId xmlns:a16="http://schemas.microsoft.com/office/drawing/2014/main" id="{36A1F8C6-925B-4249-AA21-37ECD3C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56" name="Group 55">
              <a:extLst>
                <a:ext uri="{FF2B5EF4-FFF2-40B4-BE49-F238E27FC236}">
                  <a16:creationId xmlns:a16="http://schemas.microsoft.com/office/drawing/2014/main" id="{4E024BF2-5ABD-4C1D-9779-1C167CD059CA}"/>
                </a:ext>
              </a:extLst>
            </p:cNvPr>
            <p:cNvGrpSpPr/>
            <p:nvPr/>
          </p:nvGrpSpPr>
          <p:grpSpPr>
            <a:xfrm>
              <a:off x="8480432" y="2624245"/>
              <a:ext cx="1017070" cy="1339693"/>
              <a:chOff x="8481415" y="2624245"/>
              <a:chExt cx="1017070" cy="1339693"/>
            </a:xfrm>
          </p:grpSpPr>
          <p:grpSp>
            <p:nvGrpSpPr>
              <p:cNvPr id="65" name="Group 64">
                <a:extLst>
                  <a:ext uri="{FF2B5EF4-FFF2-40B4-BE49-F238E27FC236}">
                    <a16:creationId xmlns:a16="http://schemas.microsoft.com/office/drawing/2014/main" id="{B154BD6E-997D-4393-80DA-40B78791B272}"/>
                  </a:ext>
                </a:extLst>
              </p:cNvPr>
              <p:cNvGrpSpPr/>
              <p:nvPr/>
            </p:nvGrpSpPr>
            <p:grpSpPr>
              <a:xfrm>
                <a:off x="8497743" y="2624245"/>
                <a:ext cx="984415" cy="1339693"/>
                <a:chOff x="8309429" y="2786742"/>
                <a:chExt cx="965200" cy="1313543"/>
              </a:xfrm>
            </p:grpSpPr>
            <p:sp>
              <p:nvSpPr>
                <p:cNvPr id="68" name="Rectangle 67">
                  <a:extLst>
                    <a:ext uri="{FF2B5EF4-FFF2-40B4-BE49-F238E27FC236}">
                      <a16:creationId xmlns:a16="http://schemas.microsoft.com/office/drawing/2014/main" id="{F735CA32-E429-4161-B1BD-B77BD82FC848}"/>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Right Triangle 68">
                  <a:extLst>
                    <a:ext uri="{FF2B5EF4-FFF2-40B4-BE49-F238E27FC236}">
                      <a16:creationId xmlns:a16="http://schemas.microsoft.com/office/drawing/2014/main" id="{D2F8A688-6107-4978-B87E-A8C3CF3EE97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DFA9CFA3-AC7F-42CA-874E-52BFEF84725A}"/>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Semibold"/>
                  </a:rPr>
                  <a:t>Enhanced Client Driver</a:t>
                </a:r>
              </a:p>
            </p:txBody>
          </p:sp>
          <p:pic>
            <p:nvPicPr>
              <p:cNvPr id="67" name="Picture 66">
                <a:extLst>
                  <a:ext uri="{FF2B5EF4-FFF2-40B4-BE49-F238E27FC236}">
                    <a16:creationId xmlns:a16="http://schemas.microsoft.com/office/drawing/2014/main" id="{6C9A476F-E290-42BA-80F9-770FCE04350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57" name="Group 56">
              <a:extLst>
                <a:ext uri="{FF2B5EF4-FFF2-40B4-BE49-F238E27FC236}">
                  <a16:creationId xmlns:a16="http://schemas.microsoft.com/office/drawing/2014/main" id="{844471EA-7242-416B-982A-446F2B196F82}"/>
                </a:ext>
              </a:extLst>
            </p:cNvPr>
            <p:cNvGrpSpPr/>
            <p:nvPr/>
          </p:nvGrpSpPr>
          <p:grpSpPr>
            <a:xfrm>
              <a:off x="9798358" y="2960436"/>
              <a:ext cx="499181" cy="520709"/>
              <a:chOff x="2644346" y="3293483"/>
              <a:chExt cx="499181" cy="520709"/>
            </a:xfrm>
          </p:grpSpPr>
          <p:pic>
            <p:nvPicPr>
              <p:cNvPr id="63" name="Picture 62">
                <a:extLst>
                  <a:ext uri="{FF2B5EF4-FFF2-40B4-BE49-F238E27FC236}">
                    <a16:creationId xmlns:a16="http://schemas.microsoft.com/office/drawing/2014/main" id="{393751AA-248B-4638-B6E1-CFF12ED96BB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64" name="Picture 63">
                <a:extLst>
                  <a:ext uri="{FF2B5EF4-FFF2-40B4-BE49-F238E27FC236}">
                    <a16:creationId xmlns:a16="http://schemas.microsoft.com/office/drawing/2014/main" id="{3B8FE59D-2DB0-4B82-90D7-CA503D018D15}"/>
                  </a:ext>
                </a:extLst>
              </p:cNvPr>
              <p:cNvPicPr>
                <a:picLocks noChangeAspect="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58" name="Group 57">
              <a:extLst>
                <a:ext uri="{FF2B5EF4-FFF2-40B4-BE49-F238E27FC236}">
                  <a16:creationId xmlns:a16="http://schemas.microsoft.com/office/drawing/2014/main" id="{13A07589-E556-4C21-87C4-F15EA9C5129D}"/>
                </a:ext>
              </a:extLst>
            </p:cNvPr>
            <p:cNvGrpSpPr/>
            <p:nvPr/>
          </p:nvGrpSpPr>
          <p:grpSpPr>
            <a:xfrm>
              <a:off x="10712537" y="2789608"/>
              <a:ext cx="756041" cy="971278"/>
              <a:chOff x="1657134" y="2042282"/>
              <a:chExt cx="583704" cy="952319"/>
            </a:xfrm>
            <a:solidFill>
              <a:srgbClr val="0078D3"/>
            </a:solidFill>
          </p:grpSpPr>
          <p:sp>
            <p:nvSpPr>
              <p:cNvPr id="59" name="data_2">
                <a:extLst>
                  <a:ext uri="{FF2B5EF4-FFF2-40B4-BE49-F238E27FC236}">
                    <a16:creationId xmlns:a16="http://schemas.microsoft.com/office/drawing/2014/main" id="{9549D9BB-8424-43B3-9C6F-FE06F497F14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0" name="data_2">
                <a:extLst>
                  <a:ext uri="{FF2B5EF4-FFF2-40B4-BE49-F238E27FC236}">
                    <a16:creationId xmlns:a16="http://schemas.microsoft.com/office/drawing/2014/main" id="{ECEDDFFE-167B-496D-B5E9-E7E2B8A12FC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1" name="data_2">
                <a:extLst>
                  <a:ext uri="{FF2B5EF4-FFF2-40B4-BE49-F238E27FC236}">
                    <a16:creationId xmlns:a16="http://schemas.microsoft.com/office/drawing/2014/main" id="{28435C97-EC14-40EC-9BE7-ACFAD160A4C4}"/>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2" name="Oval 61">
                <a:extLst>
                  <a:ext uri="{FF2B5EF4-FFF2-40B4-BE49-F238E27FC236}">
                    <a16:creationId xmlns:a16="http://schemas.microsoft.com/office/drawing/2014/main" id="{FB83DE6C-8F35-4241-8033-8529B4BF0C2B}"/>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162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3FE92A02-32B9-4F74-B8E2-77048F140C3B}"/>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A3236DB9-79D2-474D-9122-40837F8A95D2}"/>
              </a:ext>
            </a:extLst>
          </p:cNvPr>
          <p:cNvSpPr>
            <a:spLocks noGrp="1"/>
          </p:cNvSpPr>
          <p:nvPr>
            <p:ph type="title"/>
          </p:nvPr>
        </p:nvSpPr>
        <p:spPr>
          <a:xfrm>
            <a:off x="273455" y="420513"/>
            <a:ext cx="11889564" cy="860424"/>
          </a:xfrm>
        </p:spPr>
        <p:txBody>
          <a:bodyPr/>
          <a:lstStyle/>
          <a:p>
            <a:r>
              <a:rPr lang="en-US" dirty="0"/>
              <a:t>SQL Azure DB Always Encrypted with secure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mn-lt"/>
            </a:endParaRPr>
          </a:p>
        </p:txBody>
      </p:sp>
      <p:sp>
        <p:nvSpPr>
          <p:cNvPr id="106" name="TextBox 105">
            <a:extLst>
              <a:ext uri="{FF2B5EF4-FFF2-40B4-BE49-F238E27FC236}">
                <a16:creationId xmlns:a16="http://schemas.microsoft.com/office/drawing/2014/main" id="{1AE406CC-7119-495E-BCAA-1EFEB4BC51A3}"/>
              </a:ext>
            </a:extLst>
          </p:cNvPr>
          <p:cNvSpPr txBox="1"/>
          <p:nvPr/>
        </p:nvSpPr>
        <p:spPr>
          <a:xfrm>
            <a:off x="442925" y="1720742"/>
            <a:ext cx="3740431" cy="963938"/>
          </a:xfrm>
          <a:prstGeom prst="rect">
            <a:avLst/>
          </a:prstGeom>
          <a:noFill/>
        </p:spPr>
        <p:txBody>
          <a:bodyPr wrap="square" lIns="0" tIns="93260" rIns="93260" bIns="93260" rtlCol="0">
            <a:spAutoFit/>
          </a:bodyPr>
          <a:lstStyle/>
          <a:p>
            <a:pPr marL="0" lvl="2" defTabSz="932205">
              <a:lnSpc>
                <a:spcPct val="90000"/>
              </a:lnSpc>
              <a:spcBef>
                <a:spcPts val="392"/>
              </a:spcBef>
              <a:defRPr/>
            </a:pPr>
            <a:r>
              <a:rPr lang="en-US" sz="2400" kern="0" dirty="0">
                <a:solidFill>
                  <a:srgbClr val="0078D3"/>
                </a:solidFill>
                <a:latin typeface="Segoe UI Semibold"/>
                <a:cs typeface="Segoe UI Semilight" panose="020B0402040204020203" pitchFamily="34" charset="0"/>
              </a:rPr>
              <a:t>Protects sensitive data </a:t>
            </a:r>
            <a:br>
              <a:rPr lang="en-US" sz="2400" kern="0" dirty="0">
                <a:solidFill>
                  <a:srgbClr val="000000"/>
                </a:solidFill>
                <a:latin typeface="Segoe UI Semibold"/>
                <a:cs typeface="Segoe UI Semilight" panose="020B0402040204020203" pitchFamily="34" charset="0"/>
              </a:rPr>
            </a:br>
            <a:r>
              <a:rPr lang="en-US" sz="1600" kern="0" dirty="0">
                <a:solidFill>
                  <a:srgbClr val="000000"/>
                </a:solidFill>
                <a:cs typeface="Segoe UI Semibold" panose="020B0702040204020203" pitchFamily="34" charset="0"/>
              </a:rPr>
              <a:t>in use </a:t>
            </a:r>
            <a:r>
              <a:rPr lang="en-US" sz="1600" kern="0" dirty="0">
                <a:solidFill>
                  <a:srgbClr val="000000"/>
                </a:solidFill>
                <a:cs typeface="Segoe UI Semilight" panose="020B0402040204020203" pitchFamily="34" charset="0"/>
              </a:rPr>
              <a:t>while preserving rich queries and providing in-place encryption</a:t>
            </a:r>
            <a:endParaRPr lang="en-US" sz="2400" kern="0" dirty="0">
              <a:solidFill>
                <a:srgbClr val="000000"/>
              </a:solidFill>
              <a:cs typeface="Segoe UI Semilight" panose="020B0402040204020203" pitchFamily="34" charset="0"/>
            </a:endParaRPr>
          </a:p>
        </p:txBody>
      </p:sp>
      <p:grpSp>
        <p:nvGrpSpPr>
          <p:cNvPr id="107" name="Group 106">
            <a:extLst>
              <a:ext uri="{FF2B5EF4-FFF2-40B4-BE49-F238E27FC236}">
                <a16:creationId xmlns:a16="http://schemas.microsoft.com/office/drawing/2014/main" id="{FAB3F10B-CD81-4457-A98E-DE5BB5C7B678}"/>
              </a:ext>
            </a:extLst>
          </p:cNvPr>
          <p:cNvGrpSpPr/>
          <p:nvPr/>
        </p:nvGrpSpPr>
        <p:grpSpPr>
          <a:xfrm>
            <a:off x="4699867" y="1924705"/>
            <a:ext cx="5749513" cy="1927425"/>
            <a:chOff x="5866311" y="2208534"/>
            <a:chExt cx="5749513" cy="1927425"/>
          </a:xfrm>
        </p:grpSpPr>
        <p:sp>
          <p:nvSpPr>
            <p:cNvPr id="108" name="Rectangle: Rounded Corners 107">
              <a:extLst>
                <a:ext uri="{FF2B5EF4-FFF2-40B4-BE49-F238E27FC236}">
                  <a16:creationId xmlns:a16="http://schemas.microsoft.com/office/drawing/2014/main" id="{978173F1-402A-49BA-8FF5-12C5092892E1}"/>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9" name="Straight Arrow Connector 108">
              <a:extLst>
                <a:ext uri="{FF2B5EF4-FFF2-40B4-BE49-F238E27FC236}">
                  <a16:creationId xmlns:a16="http://schemas.microsoft.com/office/drawing/2014/main" id="{11AB0B92-A2E6-456A-A9D3-5C92B00B062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110" name="Straight Arrow Connector 109">
              <a:extLst>
                <a:ext uri="{FF2B5EF4-FFF2-40B4-BE49-F238E27FC236}">
                  <a16:creationId xmlns:a16="http://schemas.microsoft.com/office/drawing/2014/main" id="{03F4EBDF-734C-4253-A90C-F6C303D093C3}"/>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111" name="TextBox 110">
              <a:extLst>
                <a:ext uri="{FF2B5EF4-FFF2-40B4-BE49-F238E27FC236}">
                  <a16:creationId xmlns:a16="http://schemas.microsoft.com/office/drawing/2014/main" id="{98812F92-E48D-47B8-A1C3-9A624ECFAC81}"/>
                </a:ext>
              </a:extLst>
            </p:cNvPr>
            <p:cNvSpPr txBox="1"/>
            <p:nvPr/>
          </p:nvSpPr>
          <p:spPr>
            <a:xfrm>
              <a:off x="7452646" y="3404357"/>
              <a:ext cx="934060" cy="313773"/>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112" name="Straight Arrow Connector 111">
              <a:extLst>
                <a:ext uri="{FF2B5EF4-FFF2-40B4-BE49-F238E27FC236}">
                  <a16:creationId xmlns:a16="http://schemas.microsoft.com/office/drawing/2014/main" id="{4DE18C5B-92B3-4DA9-8E28-9C46636CF46D}"/>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113" name="TextBox 112">
              <a:extLst>
                <a:ext uri="{FF2B5EF4-FFF2-40B4-BE49-F238E27FC236}">
                  <a16:creationId xmlns:a16="http://schemas.microsoft.com/office/drawing/2014/main" id="{D1D8AACD-7CBE-4966-9DFB-4786BE35C0C9}"/>
                </a:ext>
              </a:extLst>
            </p:cNvPr>
            <p:cNvSpPr txBox="1"/>
            <p:nvPr/>
          </p:nvSpPr>
          <p:spPr>
            <a:xfrm>
              <a:off x="9601388" y="3417860"/>
              <a:ext cx="893122" cy="28630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rPr>
                <a:t>ciphertext</a:t>
              </a:r>
            </a:p>
          </p:txBody>
        </p:sp>
        <p:sp>
          <p:nvSpPr>
            <p:cNvPr id="114" name="TextBox 113">
              <a:extLst>
                <a:ext uri="{FF2B5EF4-FFF2-40B4-BE49-F238E27FC236}">
                  <a16:creationId xmlns:a16="http://schemas.microsoft.com/office/drawing/2014/main" id="{875364D5-08B9-43E3-B8A7-5BEB5F88FB66}"/>
                </a:ext>
              </a:extLst>
            </p:cNvPr>
            <p:cNvSpPr txBox="1"/>
            <p:nvPr/>
          </p:nvSpPr>
          <p:spPr>
            <a:xfrm>
              <a:off x="10669992" y="2302654"/>
              <a:ext cx="945832" cy="58386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115" name="Straight Arrow Connector 114">
              <a:extLst>
                <a:ext uri="{FF2B5EF4-FFF2-40B4-BE49-F238E27FC236}">
                  <a16:creationId xmlns:a16="http://schemas.microsoft.com/office/drawing/2014/main" id="{66ECE924-9FB8-4673-BAEF-F80E4E8153C8}"/>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116" name="Group 115">
              <a:extLst>
                <a:ext uri="{FF2B5EF4-FFF2-40B4-BE49-F238E27FC236}">
                  <a16:creationId xmlns:a16="http://schemas.microsoft.com/office/drawing/2014/main" id="{882F8906-D99E-439F-B3A4-2B97EC59502D}"/>
                </a:ext>
              </a:extLst>
            </p:cNvPr>
            <p:cNvGrpSpPr/>
            <p:nvPr/>
          </p:nvGrpSpPr>
          <p:grpSpPr>
            <a:xfrm>
              <a:off x="6039998" y="2687331"/>
              <a:ext cx="1213300" cy="1213300"/>
              <a:chOff x="497839" y="2955250"/>
              <a:chExt cx="1213300" cy="1213300"/>
            </a:xfrm>
          </p:grpSpPr>
          <p:pic>
            <p:nvPicPr>
              <p:cNvPr id="133" name="Picture 132">
                <a:extLst>
                  <a:ext uri="{FF2B5EF4-FFF2-40B4-BE49-F238E27FC236}">
                    <a16:creationId xmlns:a16="http://schemas.microsoft.com/office/drawing/2014/main" id="{73D51CF9-F266-4CE6-A34F-BFBC16F7664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134" name="TextBox 133">
                <a:extLst>
                  <a:ext uri="{FF2B5EF4-FFF2-40B4-BE49-F238E27FC236}">
                    <a16:creationId xmlns:a16="http://schemas.microsoft.com/office/drawing/2014/main" id="{C648EEBC-2E94-4930-8EF7-7880181E616A}"/>
                  </a:ext>
                </a:extLst>
              </p:cNvPr>
              <p:cNvSpPr txBox="1"/>
              <p:nvPr/>
            </p:nvSpPr>
            <p:spPr>
              <a:xfrm>
                <a:off x="640009" y="3324581"/>
                <a:ext cx="928961" cy="572464"/>
              </a:xfrm>
              <a:prstGeom prst="rect">
                <a:avLst/>
              </a:prstGeom>
              <a:solidFill>
                <a:srgbClr val="000000"/>
              </a:solidFill>
            </p:spPr>
            <p:txBody>
              <a:bodyPr wrap="square" lIns="91440" tIns="91440" rIns="91440" bIns="91440" rtlCol="0" anchor="ctr" anchorCtr="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800" b="0" i="0" u="none" strike="noStrike" kern="0" cap="none" spc="-102"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117" name="Picture 116">
              <a:extLst>
                <a:ext uri="{FF2B5EF4-FFF2-40B4-BE49-F238E27FC236}">
                  <a16:creationId xmlns:a16="http://schemas.microsoft.com/office/drawing/2014/main" id="{5FF61F4C-4726-4EF4-BE85-B177BA80BD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118" name="Picture 117">
              <a:extLst>
                <a:ext uri="{FF2B5EF4-FFF2-40B4-BE49-F238E27FC236}">
                  <a16:creationId xmlns:a16="http://schemas.microsoft.com/office/drawing/2014/main" id="{94D498A2-D676-4619-AC73-E660A949C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119" name="Group 118">
              <a:extLst>
                <a:ext uri="{FF2B5EF4-FFF2-40B4-BE49-F238E27FC236}">
                  <a16:creationId xmlns:a16="http://schemas.microsoft.com/office/drawing/2014/main" id="{48CA4D07-7749-4BD2-9DEF-7E0FAB5DCB2A}"/>
                </a:ext>
              </a:extLst>
            </p:cNvPr>
            <p:cNvGrpSpPr/>
            <p:nvPr/>
          </p:nvGrpSpPr>
          <p:grpSpPr>
            <a:xfrm>
              <a:off x="8480432" y="2624245"/>
              <a:ext cx="1017070" cy="1339693"/>
              <a:chOff x="8481415" y="2624245"/>
              <a:chExt cx="1017070" cy="1339693"/>
            </a:xfrm>
          </p:grpSpPr>
          <p:grpSp>
            <p:nvGrpSpPr>
              <p:cNvPr id="128" name="Group 127">
                <a:extLst>
                  <a:ext uri="{FF2B5EF4-FFF2-40B4-BE49-F238E27FC236}">
                    <a16:creationId xmlns:a16="http://schemas.microsoft.com/office/drawing/2014/main" id="{836D9073-750E-4CE9-B559-BEE2DECE3BC7}"/>
                  </a:ext>
                </a:extLst>
              </p:cNvPr>
              <p:cNvGrpSpPr/>
              <p:nvPr/>
            </p:nvGrpSpPr>
            <p:grpSpPr>
              <a:xfrm>
                <a:off x="8497743" y="2624245"/>
                <a:ext cx="984415" cy="1339693"/>
                <a:chOff x="8309429" y="2786742"/>
                <a:chExt cx="965200" cy="1313543"/>
              </a:xfrm>
            </p:grpSpPr>
            <p:sp>
              <p:nvSpPr>
                <p:cNvPr id="131" name="Rectangle 130">
                  <a:extLst>
                    <a:ext uri="{FF2B5EF4-FFF2-40B4-BE49-F238E27FC236}">
                      <a16:creationId xmlns:a16="http://schemas.microsoft.com/office/drawing/2014/main" id="{D2B74A98-8453-489C-B904-A49D844A9EB0}"/>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132" name="Right Triangle 131">
                  <a:extLst>
                    <a:ext uri="{FF2B5EF4-FFF2-40B4-BE49-F238E27FC236}">
                      <a16:creationId xmlns:a16="http://schemas.microsoft.com/office/drawing/2014/main" id="{57B3C831-08EA-441D-809D-5390750D156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A46DCDF9-ACDD-41C9-86BB-B458265D5A99}"/>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latin typeface="Segoe UI Semibold"/>
                  </a:rPr>
                  <a:t>Enhanced Client Driver</a:t>
                </a:r>
              </a:p>
            </p:txBody>
          </p:sp>
          <p:pic>
            <p:nvPicPr>
              <p:cNvPr id="130" name="Picture 129">
                <a:extLst>
                  <a:ext uri="{FF2B5EF4-FFF2-40B4-BE49-F238E27FC236}">
                    <a16:creationId xmlns:a16="http://schemas.microsoft.com/office/drawing/2014/main" id="{E756F34E-221E-4B00-AFE1-C3D35DC0235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120" name="Group 119">
              <a:extLst>
                <a:ext uri="{FF2B5EF4-FFF2-40B4-BE49-F238E27FC236}">
                  <a16:creationId xmlns:a16="http://schemas.microsoft.com/office/drawing/2014/main" id="{64BC48E4-E455-49C0-9FB2-3DB3115FD2CF}"/>
                </a:ext>
              </a:extLst>
            </p:cNvPr>
            <p:cNvGrpSpPr/>
            <p:nvPr/>
          </p:nvGrpSpPr>
          <p:grpSpPr>
            <a:xfrm>
              <a:off x="9798358" y="2960436"/>
              <a:ext cx="499181" cy="520709"/>
              <a:chOff x="2644346" y="3293483"/>
              <a:chExt cx="499181" cy="520709"/>
            </a:xfrm>
          </p:grpSpPr>
          <p:pic>
            <p:nvPicPr>
              <p:cNvPr id="126" name="Picture 125">
                <a:extLst>
                  <a:ext uri="{FF2B5EF4-FFF2-40B4-BE49-F238E27FC236}">
                    <a16:creationId xmlns:a16="http://schemas.microsoft.com/office/drawing/2014/main" id="{C419DCC8-617C-4442-A31B-42463FC3210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127" name="Picture 126">
                <a:extLst>
                  <a:ext uri="{FF2B5EF4-FFF2-40B4-BE49-F238E27FC236}">
                    <a16:creationId xmlns:a16="http://schemas.microsoft.com/office/drawing/2014/main" id="{ADBB037D-B6AE-4FA0-9AE0-80CB2CB7652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121" name="Group 120">
              <a:extLst>
                <a:ext uri="{FF2B5EF4-FFF2-40B4-BE49-F238E27FC236}">
                  <a16:creationId xmlns:a16="http://schemas.microsoft.com/office/drawing/2014/main" id="{5AEF3310-DA74-4C5F-ACFF-23ED539738D0}"/>
                </a:ext>
              </a:extLst>
            </p:cNvPr>
            <p:cNvGrpSpPr/>
            <p:nvPr/>
          </p:nvGrpSpPr>
          <p:grpSpPr>
            <a:xfrm>
              <a:off x="10712537" y="2789608"/>
              <a:ext cx="756041" cy="971278"/>
              <a:chOff x="1657134" y="2042282"/>
              <a:chExt cx="583704" cy="952319"/>
            </a:xfrm>
            <a:solidFill>
              <a:srgbClr val="0078D3"/>
            </a:solidFill>
          </p:grpSpPr>
          <p:sp>
            <p:nvSpPr>
              <p:cNvPr id="122" name="data_2">
                <a:extLst>
                  <a:ext uri="{FF2B5EF4-FFF2-40B4-BE49-F238E27FC236}">
                    <a16:creationId xmlns:a16="http://schemas.microsoft.com/office/drawing/2014/main" id="{01035832-9404-42B0-B062-238A54772E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3" name="data_2">
                <a:extLst>
                  <a:ext uri="{FF2B5EF4-FFF2-40B4-BE49-F238E27FC236}">
                    <a16:creationId xmlns:a16="http://schemas.microsoft.com/office/drawing/2014/main" id="{8B68DE60-48C0-4D52-9772-8549CA37C85F}"/>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4" name="data_2">
                <a:extLst>
                  <a:ext uri="{FF2B5EF4-FFF2-40B4-BE49-F238E27FC236}">
                    <a16:creationId xmlns:a16="http://schemas.microsoft.com/office/drawing/2014/main" id="{4D5D3C2E-D210-4B49-81BA-DC786B23E667}"/>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5" name="Oval 124">
                <a:extLst>
                  <a:ext uri="{FF2B5EF4-FFF2-40B4-BE49-F238E27FC236}">
                    <a16:creationId xmlns:a16="http://schemas.microsoft.com/office/drawing/2014/main" id="{8E58F0FC-B1B2-478F-8D6E-5BD3AC43D841}"/>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FB4816FD-B6A9-4599-BFD0-99C6FB8BBF50}"/>
              </a:ext>
            </a:extLst>
          </p:cNvPr>
          <p:cNvGrpSpPr/>
          <p:nvPr/>
        </p:nvGrpSpPr>
        <p:grpSpPr>
          <a:xfrm>
            <a:off x="10119114" y="2676521"/>
            <a:ext cx="1684785" cy="1175609"/>
            <a:chOff x="10064647" y="2761902"/>
            <a:chExt cx="1684785" cy="1175609"/>
          </a:xfrm>
        </p:grpSpPr>
        <p:grpSp>
          <p:nvGrpSpPr>
            <p:cNvPr id="136" name="Group 135">
              <a:extLst>
                <a:ext uri="{FF2B5EF4-FFF2-40B4-BE49-F238E27FC236}">
                  <a16:creationId xmlns:a16="http://schemas.microsoft.com/office/drawing/2014/main" id="{9AC9CE06-6CF8-406C-8BD4-00404BCDDECE}"/>
                </a:ext>
              </a:extLst>
            </p:cNvPr>
            <p:cNvGrpSpPr/>
            <p:nvPr/>
          </p:nvGrpSpPr>
          <p:grpSpPr>
            <a:xfrm>
              <a:off x="10362391" y="2761902"/>
              <a:ext cx="1387041" cy="1175609"/>
              <a:chOff x="10470689" y="1890905"/>
              <a:chExt cx="1359968" cy="1152663"/>
            </a:xfrm>
          </p:grpSpPr>
          <p:sp>
            <p:nvSpPr>
              <p:cNvPr id="141" name="Rectangle: Rounded Corners 140">
                <a:extLst>
                  <a:ext uri="{FF2B5EF4-FFF2-40B4-BE49-F238E27FC236}">
                    <a16:creationId xmlns:a16="http://schemas.microsoft.com/office/drawing/2014/main" id="{8C6AE170-1B14-4B67-8860-CBE8D8B0DD27}"/>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8B51645-7279-49B6-B6CC-BFA9018431FE}"/>
                  </a:ext>
                </a:extLst>
              </p:cNvPr>
              <p:cNvSpPr txBox="1"/>
              <p:nvPr/>
            </p:nvSpPr>
            <p:spPr>
              <a:xfrm>
                <a:off x="10543480" y="2762850"/>
                <a:ext cx="128717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0000"/>
                    </a:solidFill>
                    <a:effectLst/>
                    <a:uLnTx/>
                    <a:uFillTx/>
                  </a:rPr>
                  <a:t>SQL Enclave</a:t>
                </a:r>
              </a:p>
            </p:txBody>
          </p:sp>
          <p:sp>
            <p:nvSpPr>
              <p:cNvPr id="143" name="TextBox 142">
                <a:extLst>
                  <a:ext uri="{FF2B5EF4-FFF2-40B4-BE49-F238E27FC236}">
                    <a16:creationId xmlns:a16="http://schemas.microsoft.com/office/drawing/2014/main" id="{5E9021E3-90A2-4BF9-AC68-A4C9A9303A13}"/>
                  </a:ext>
                </a:extLst>
              </p:cNvPr>
              <p:cNvSpPr txBox="1"/>
              <p:nvPr/>
            </p:nvSpPr>
            <p:spPr>
              <a:xfrm>
                <a:off x="10789260" y="1890905"/>
                <a:ext cx="915828" cy="30764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0078D3"/>
                    </a:solidFill>
                    <a:effectLst/>
                    <a:uLnTx/>
                    <a:uFillTx/>
                  </a:rPr>
                  <a:t>plaintext </a:t>
                </a:r>
              </a:p>
            </p:txBody>
          </p:sp>
          <p:cxnSp>
            <p:nvCxnSpPr>
              <p:cNvPr id="144" name="Straight Connector 143">
                <a:extLst>
                  <a:ext uri="{FF2B5EF4-FFF2-40B4-BE49-F238E27FC236}">
                    <a16:creationId xmlns:a16="http://schemas.microsoft.com/office/drawing/2014/main" id="{3D74B282-E863-49DB-8ABD-213BFADCDC69}"/>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37" name="Straight Arrow Connector 136">
              <a:extLst>
                <a:ext uri="{FF2B5EF4-FFF2-40B4-BE49-F238E27FC236}">
                  <a16:creationId xmlns:a16="http://schemas.microsoft.com/office/drawing/2014/main" id="{649122DA-16BA-44A5-BE1C-618EFB3C64F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38" name="Straight Arrow Connector 137">
              <a:extLst>
                <a:ext uri="{FF2B5EF4-FFF2-40B4-BE49-F238E27FC236}">
                  <a16:creationId xmlns:a16="http://schemas.microsoft.com/office/drawing/2014/main" id="{443AEBB7-E4DF-4AE9-A01A-C691E5F4E7A1}"/>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39" name="Picture 138">
              <a:extLst>
                <a:ext uri="{FF2B5EF4-FFF2-40B4-BE49-F238E27FC236}">
                  <a16:creationId xmlns:a16="http://schemas.microsoft.com/office/drawing/2014/main" id="{AE488803-BFA3-4E11-A928-B6C83B91E50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40" name="Picture 139">
              <a:extLst>
                <a:ext uri="{FF2B5EF4-FFF2-40B4-BE49-F238E27FC236}">
                  <a16:creationId xmlns:a16="http://schemas.microsoft.com/office/drawing/2014/main" id="{F804DC58-BD86-488D-AA64-215FE33150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sp>
        <p:nvSpPr>
          <p:cNvPr id="150" name="Rectangle 149">
            <a:extLst>
              <a:ext uri="{FF2B5EF4-FFF2-40B4-BE49-F238E27FC236}">
                <a16:creationId xmlns:a16="http://schemas.microsoft.com/office/drawing/2014/main" id="{C861B581-BE6A-44C3-A88C-BE9B7B45D24E}"/>
              </a:ext>
            </a:extLst>
          </p:cNvPr>
          <p:cNvSpPr/>
          <p:nvPr/>
        </p:nvSpPr>
        <p:spPr bwMode="auto">
          <a:xfrm>
            <a:off x="529131" y="4964878"/>
            <a:ext cx="4172282" cy="1367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Secure computations </a:t>
            </a:r>
            <a:br>
              <a:rPr lang="en-US" sz="1600" spc="-20" dirty="0">
                <a:solidFill>
                  <a:srgbClr val="0078D3"/>
                </a:solidFill>
                <a:latin typeface="Segoe UI Semibold"/>
              </a:rPr>
            </a:br>
            <a:r>
              <a:rPr lang="en-US" sz="1600" spc="-20" dirty="0">
                <a:solidFill>
                  <a:srgbClr val="0078D3"/>
                </a:solidFill>
                <a:latin typeface="Segoe UI Semibold"/>
              </a:rPr>
              <a:t>inside SQL Enclave</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Server Engine delegates operations on encrypted to the SQL Enclave, where the data can be safely decrypted and processed</a:t>
            </a:r>
          </a:p>
        </p:txBody>
      </p:sp>
      <p:sp>
        <p:nvSpPr>
          <p:cNvPr id="151" name="Rectangle 150">
            <a:extLst>
              <a:ext uri="{FF2B5EF4-FFF2-40B4-BE49-F238E27FC236}">
                <a16:creationId xmlns:a16="http://schemas.microsoft.com/office/drawing/2014/main" id="{78FAC703-0AA1-4345-985E-CE67BC414821}"/>
              </a:ext>
            </a:extLst>
          </p:cNvPr>
          <p:cNvSpPr/>
          <p:nvPr/>
        </p:nvSpPr>
        <p:spPr bwMode="auto">
          <a:xfrm>
            <a:off x="5098099" y="4964877"/>
            <a:ext cx="3285491" cy="1339426"/>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Rich queries</a:t>
            </a:r>
          </a:p>
          <a:p>
            <a:pPr marL="0" marR="0" lvl="0"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Pattern matching (LIKE), range queries (&lt;, &gt;, etc.), sorting, type conversions, support for non-bin2 collation, and more</a:t>
            </a:r>
          </a:p>
        </p:txBody>
      </p:sp>
      <p:sp>
        <p:nvSpPr>
          <p:cNvPr id="152" name="Rectangle 151">
            <a:extLst>
              <a:ext uri="{FF2B5EF4-FFF2-40B4-BE49-F238E27FC236}">
                <a16:creationId xmlns:a16="http://schemas.microsoft.com/office/drawing/2014/main" id="{2B697B0A-AC3B-41DE-8138-A183FE30A7A0}"/>
              </a:ext>
            </a:extLst>
          </p:cNvPr>
          <p:cNvSpPr/>
          <p:nvPr/>
        </p:nvSpPr>
        <p:spPr bwMode="auto">
          <a:xfrm>
            <a:off x="8780276" y="4964878"/>
            <a:ext cx="3004346" cy="133942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In-place encryption</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Enclave can perform initial data encryption and key rotation, without moving the data out of the database</a:t>
            </a:r>
          </a:p>
        </p:txBody>
      </p:sp>
      <p:pic>
        <p:nvPicPr>
          <p:cNvPr id="156" name="Picture 155" descr="A picture containing clipart&#10;&#10;Description automatically generated">
            <a:extLst>
              <a:ext uri="{FF2B5EF4-FFF2-40B4-BE49-F238E27FC236}">
                <a16:creationId xmlns:a16="http://schemas.microsoft.com/office/drawing/2014/main" id="{C4221109-7747-489E-A1CD-1480FB85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54" y="3256762"/>
            <a:ext cx="702252" cy="917317"/>
          </a:xfrm>
          <a:prstGeom prst="rect">
            <a:avLst/>
          </a:prstGeom>
        </p:spPr>
      </p:pic>
      <p:pic>
        <p:nvPicPr>
          <p:cNvPr id="158" name="Picture 157" descr="A picture containing clipart&#10;&#10;Description automatically generated">
            <a:extLst>
              <a:ext uri="{FF2B5EF4-FFF2-40B4-BE49-F238E27FC236}">
                <a16:creationId xmlns:a16="http://schemas.microsoft.com/office/drawing/2014/main" id="{6A8AAD24-90FD-41C9-B195-109764B9C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77" y="3290428"/>
            <a:ext cx="1451292" cy="847470"/>
          </a:xfrm>
          <a:prstGeom prst="rect">
            <a:avLst/>
          </a:prstGeom>
        </p:spPr>
      </p:pic>
    </p:spTree>
    <p:extLst>
      <p:ext uri="{BB962C8B-B14F-4D97-AF65-F5344CB8AC3E}">
        <p14:creationId xmlns:p14="http://schemas.microsoft.com/office/powerpoint/2010/main" val="288502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75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Context and cloud data threads</a:t>
            </a: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77AE676D-7B1D-4B31-8943-F0C697431249}"/>
              </a:ext>
            </a:extLst>
          </p:cNvPr>
          <p:cNvGrpSpPr/>
          <p:nvPr/>
        </p:nvGrpSpPr>
        <p:grpSpPr>
          <a:xfrm>
            <a:off x="7608892" y="1405230"/>
            <a:ext cx="3222616" cy="3703096"/>
            <a:chOff x="7608892" y="1405230"/>
            <a:chExt cx="3222616" cy="3703096"/>
          </a:xfrm>
        </p:grpSpPr>
        <p:grpSp>
          <p:nvGrpSpPr>
            <p:cNvPr id="2" name="Group 1">
              <a:extLst>
                <a:ext uri="{FF2B5EF4-FFF2-40B4-BE49-F238E27FC236}">
                  <a16:creationId xmlns:a16="http://schemas.microsoft.com/office/drawing/2014/main" id="{FBFFF849-9C76-47D7-9875-BEC409B1F3AD}"/>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EDD087D1-6EC3-4863-96A6-5B89BA42C119}"/>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BB9DCF7A-C3D2-4E02-B7CF-E8563922EA1B}"/>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53440BEC-5D28-4EEF-B183-15C16912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B14E96E0-6AFF-4D91-BA66-17CAE77CD6D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6B696097-730E-47D0-BCE9-3DA79D194869}"/>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3" name="TextBox 8">
              <a:extLst>
                <a:ext uri="{FF2B5EF4-FFF2-40B4-BE49-F238E27FC236}">
                  <a16:creationId xmlns:a16="http://schemas.microsoft.com/office/drawing/2014/main" id="{4BFE8E51-96EE-4E20-83D2-9427BBD3D990}"/>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Tree>
    <p:extLst>
      <p:ext uri="{BB962C8B-B14F-4D97-AF65-F5344CB8AC3E}">
        <p14:creationId xmlns:p14="http://schemas.microsoft.com/office/powerpoint/2010/main" val="31279768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478-50D6-4FB2-8554-DE37D62FA3C0}"/>
              </a:ext>
            </a:extLst>
          </p:cNvPr>
          <p:cNvSpPr>
            <a:spLocks noGrp="1"/>
          </p:cNvSpPr>
          <p:nvPr>
            <p:ph type="title"/>
          </p:nvPr>
        </p:nvSpPr>
        <p:spPr/>
        <p:txBody>
          <a:bodyPr/>
          <a:lstStyle/>
          <a:p>
            <a:r>
              <a:rPr lang="en-US" sz="3200" spc="-50" dirty="0">
                <a:ln w="3175">
                  <a:noFill/>
                </a:ln>
                <a:solidFill>
                  <a:schemeClr val="tx1"/>
                </a:solidFill>
                <a:ea typeface="+mn-ea"/>
                <a:cs typeface="Segoe UI" pitchFamily="34" charset="0"/>
              </a:rPr>
              <a:t>Reference workload - Multi-party SQL data set analytics</a:t>
            </a:r>
            <a:br>
              <a:rPr lang="en-US" sz="3200" spc="-50" dirty="0">
                <a:ln w="3175">
                  <a:noFill/>
                </a:ln>
                <a:solidFill>
                  <a:schemeClr val="tx1"/>
                </a:solidFill>
                <a:ea typeface="+mn-ea"/>
                <a:cs typeface="Segoe UI" pitchFamily="34" charset="0"/>
              </a:rPr>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latin typeface="Segoe UI" panose="020B0502040204020203" pitchFamily="34" charset="0"/>
              <a:cs typeface="Segoe UI" panose="020B0502040204020203" pitchFamily="34" charset="0"/>
            </a:endParaRPr>
          </a:p>
        </p:txBody>
      </p:sp>
      <p:grpSp>
        <p:nvGrpSpPr>
          <p:cNvPr id="157" name="Group 156">
            <a:extLst>
              <a:ext uri="{FF2B5EF4-FFF2-40B4-BE49-F238E27FC236}">
                <a16:creationId xmlns:a16="http://schemas.microsoft.com/office/drawing/2014/main" id="{D8CA32A1-A5E6-445F-A185-B63B1B7941C0}"/>
              </a:ext>
            </a:extLst>
          </p:cNvPr>
          <p:cNvGrpSpPr/>
          <p:nvPr/>
        </p:nvGrpSpPr>
        <p:grpSpPr>
          <a:xfrm>
            <a:off x="4205838" y="3355474"/>
            <a:ext cx="1700657" cy="1595065"/>
            <a:chOff x="3961497" y="3042104"/>
            <a:chExt cx="1700657" cy="1595065"/>
          </a:xfrm>
        </p:grpSpPr>
        <p:grpSp>
          <p:nvGrpSpPr>
            <p:cNvPr id="158" name="Group 157">
              <a:extLst>
                <a:ext uri="{FF2B5EF4-FFF2-40B4-BE49-F238E27FC236}">
                  <a16:creationId xmlns:a16="http://schemas.microsoft.com/office/drawing/2014/main" id="{FCF8B45B-E307-4C90-B841-79404597C5FD}"/>
                </a:ext>
              </a:extLst>
            </p:cNvPr>
            <p:cNvGrpSpPr/>
            <p:nvPr/>
          </p:nvGrpSpPr>
          <p:grpSpPr>
            <a:xfrm>
              <a:off x="3961497" y="3042104"/>
              <a:ext cx="679464" cy="1047560"/>
              <a:chOff x="7637273" y="2332567"/>
              <a:chExt cx="945832" cy="1458232"/>
            </a:xfrm>
          </p:grpSpPr>
          <p:sp>
            <p:nvSpPr>
              <p:cNvPr id="169" name="TextBox 168">
                <a:extLst>
                  <a:ext uri="{FF2B5EF4-FFF2-40B4-BE49-F238E27FC236}">
                    <a16:creationId xmlns:a16="http://schemas.microsoft.com/office/drawing/2014/main" id="{4D76B773-19EE-47B8-8DAA-AFDA0F45768B}"/>
                  </a:ext>
                </a:extLst>
              </p:cNvPr>
              <p:cNvSpPr txBox="1"/>
              <p:nvPr/>
            </p:nvSpPr>
            <p:spPr>
              <a:xfrm>
                <a:off x="7637273" y="2332567"/>
                <a:ext cx="945832" cy="65084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grpSp>
            <p:nvGrpSpPr>
              <p:cNvPr id="170" name="Group 169">
                <a:extLst>
                  <a:ext uri="{FF2B5EF4-FFF2-40B4-BE49-F238E27FC236}">
                    <a16:creationId xmlns:a16="http://schemas.microsoft.com/office/drawing/2014/main" id="{5EE87908-E30F-47D4-A628-B9CDE28D2869}"/>
                  </a:ext>
                </a:extLst>
              </p:cNvPr>
              <p:cNvGrpSpPr/>
              <p:nvPr/>
            </p:nvGrpSpPr>
            <p:grpSpPr>
              <a:xfrm>
                <a:off x="7679818" y="2819521"/>
                <a:ext cx="756041" cy="971278"/>
                <a:chOff x="1657134" y="2042282"/>
                <a:chExt cx="583704" cy="952319"/>
              </a:xfrm>
              <a:solidFill>
                <a:srgbClr val="0078D3"/>
              </a:solidFill>
            </p:grpSpPr>
            <p:sp>
              <p:nvSpPr>
                <p:cNvPr id="171" name="data_2">
                  <a:extLst>
                    <a:ext uri="{FF2B5EF4-FFF2-40B4-BE49-F238E27FC236}">
                      <a16:creationId xmlns:a16="http://schemas.microsoft.com/office/drawing/2014/main" id="{67DCDB76-E15B-4090-8A96-6DC408BE39BF}"/>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2" name="data_2">
                  <a:extLst>
                    <a:ext uri="{FF2B5EF4-FFF2-40B4-BE49-F238E27FC236}">
                      <a16:creationId xmlns:a16="http://schemas.microsoft.com/office/drawing/2014/main" id="{7F23D6AF-06A0-4030-ABD1-256D3EC9917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3" name="data_2">
                  <a:extLst>
                    <a:ext uri="{FF2B5EF4-FFF2-40B4-BE49-F238E27FC236}">
                      <a16:creationId xmlns:a16="http://schemas.microsoft.com/office/drawing/2014/main" id="{E35B17DA-00E8-4A67-877D-A4779444B590}"/>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4" name="Oval 173">
                  <a:extLst>
                    <a:ext uri="{FF2B5EF4-FFF2-40B4-BE49-F238E27FC236}">
                      <a16:creationId xmlns:a16="http://schemas.microsoft.com/office/drawing/2014/main" id="{6018B5DB-AD2F-46AD-AC01-9DA6314ADC9F}"/>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0001AB27-72BC-4A04-A807-D421107FA489}"/>
                </a:ext>
              </a:extLst>
            </p:cNvPr>
            <p:cNvGrpSpPr/>
            <p:nvPr/>
          </p:nvGrpSpPr>
          <p:grpSpPr>
            <a:xfrm>
              <a:off x="4418179" y="3476118"/>
              <a:ext cx="1243975" cy="1161051"/>
              <a:chOff x="10064647" y="2646118"/>
              <a:chExt cx="1824563" cy="1702937"/>
            </a:xfrm>
          </p:grpSpPr>
          <p:grpSp>
            <p:nvGrpSpPr>
              <p:cNvPr id="160" name="Group 159">
                <a:extLst>
                  <a:ext uri="{FF2B5EF4-FFF2-40B4-BE49-F238E27FC236}">
                    <a16:creationId xmlns:a16="http://schemas.microsoft.com/office/drawing/2014/main" id="{8000D245-F697-4627-9854-B8293975060A}"/>
                  </a:ext>
                </a:extLst>
              </p:cNvPr>
              <p:cNvGrpSpPr/>
              <p:nvPr/>
            </p:nvGrpSpPr>
            <p:grpSpPr>
              <a:xfrm>
                <a:off x="10220911" y="2646118"/>
                <a:ext cx="1668299" cy="1702937"/>
                <a:chOff x="10331975" y="1777381"/>
                <a:chExt cx="1635737" cy="1669699"/>
              </a:xfrm>
            </p:grpSpPr>
            <p:sp>
              <p:nvSpPr>
                <p:cNvPr id="165" name="Rectangle: Rounded Corners 96">
                  <a:extLst>
                    <a:ext uri="{FF2B5EF4-FFF2-40B4-BE49-F238E27FC236}">
                      <a16:creationId xmlns:a16="http://schemas.microsoft.com/office/drawing/2014/main" id="{DAA166FD-B696-4FBA-B62B-F254B982043B}"/>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endParaRPr>
                </a:p>
              </p:txBody>
            </p:sp>
            <p:sp>
              <p:nvSpPr>
                <p:cNvPr id="166" name="TextBox 165">
                  <a:extLst>
                    <a:ext uri="{FF2B5EF4-FFF2-40B4-BE49-F238E27FC236}">
                      <a16:creationId xmlns:a16="http://schemas.microsoft.com/office/drawing/2014/main" id="{104EA4C5-23CB-42F2-93E7-682B1D98D0BB}"/>
                    </a:ext>
                  </a:extLst>
                </p:cNvPr>
                <p:cNvSpPr txBox="1"/>
                <p:nvPr/>
              </p:nvSpPr>
              <p:spPr>
                <a:xfrm>
                  <a:off x="10331975" y="3048730"/>
                  <a:ext cx="1452571" cy="398350"/>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SQL Enclave</a:t>
                  </a:r>
                </a:p>
              </p:txBody>
            </p:sp>
            <p:sp>
              <p:nvSpPr>
                <p:cNvPr id="167" name="TextBox 166">
                  <a:extLst>
                    <a:ext uri="{FF2B5EF4-FFF2-40B4-BE49-F238E27FC236}">
                      <a16:creationId xmlns:a16="http://schemas.microsoft.com/office/drawing/2014/main" id="{F5C41E38-DBB8-4928-90C2-54710DE78AB9}"/>
                    </a:ext>
                  </a:extLst>
                </p:cNvPr>
                <p:cNvSpPr txBox="1"/>
                <p:nvPr/>
              </p:nvSpPr>
              <p:spPr>
                <a:xfrm>
                  <a:off x="10789260" y="1777381"/>
                  <a:ext cx="1178452" cy="44242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2C6"/>
                      </a:solidFill>
                      <a:effectLst/>
                      <a:uLnTx/>
                      <a:uFillTx/>
                    </a:rPr>
                    <a:t>plaintext</a:t>
                  </a:r>
                  <a:r>
                    <a:rPr kumimoji="0" lang="en-US" sz="1399" b="0" i="0" u="none" strike="noStrike" kern="0" cap="none" spc="0" normalizeH="0" baseline="0" noProof="0" dirty="0">
                      <a:ln>
                        <a:noFill/>
                      </a:ln>
                      <a:solidFill>
                        <a:srgbClr val="0078D3"/>
                      </a:solidFill>
                      <a:effectLst/>
                      <a:uLnTx/>
                      <a:uFillTx/>
                    </a:rPr>
                    <a:t> </a:t>
                  </a:r>
                </a:p>
              </p:txBody>
            </p:sp>
            <p:cxnSp>
              <p:nvCxnSpPr>
                <p:cNvPr id="168" name="Straight Connector 167">
                  <a:extLst>
                    <a:ext uri="{FF2B5EF4-FFF2-40B4-BE49-F238E27FC236}">
                      <a16:creationId xmlns:a16="http://schemas.microsoft.com/office/drawing/2014/main" id="{CE0FF920-71B0-4C36-81A6-ED9D3D3138A1}"/>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61" name="Straight Arrow Connector 160">
                <a:extLst>
                  <a:ext uri="{FF2B5EF4-FFF2-40B4-BE49-F238E27FC236}">
                    <a16:creationId xmlns:a16="http://schemas.microsoft.com/office/drawing/2014/main" id="{417A66FD-C94E-4A90-86F2-0073C022BD3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62" name="Straight Arrow Connector 161">
                <a:extLst>
                  <a:ext uri="{FF2B5EF4-FFF2-40B4-BE49-F238E27FC236}">
                    <a16:creationId xmlns:a16="http://schemas.microsoft.com/office/drawing/2014/main" id="{DE51FD3D-3DD5-468C-8D44-8094AE73936A}"/>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63" name="Picture 162">
                <a:extLst>
                  <a:ext uri="{FF2B5EF4-FFF2-40B4-BE49-F238E27FC236}">
                    <a16:creationId xmlns:a16="http://schemas.microsoft.com/office/drawing/2014/main" id="{F2F15C31-8004-4D0B-A3AE-D97936323F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64" name="Picture 163">
                <a:extLst>
                  <a:ext uri="{FF2B5EF4-FFF2-40B4-BE49-F238E27FC236}">
                    <a16:creationId xmlns:a16="http://schemas.microsoft.com/office/drawing/2014/main" id="{26174126-F9DA-4E6B-A04F-5D48E55AF44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grpSp>
      <p:sp>
        <p:nvSpPr>
          <p:cNvPr id="175" name="Rounded Rectangle 283">
            <a:extLst>
              <a:ext uri="{FF2B5EF4-FFF2-40B4-BE49-F238E27FC236}">
                <a16:creationId xmlns:a16="http://schemas.microsoft.com/office/drawing/2014/main" id="{4330CBC5-04F2-4D41-88C7-87E7E041D34A}"/>
              </a:ext>
            </a:extLst>
          </p:cNvPr>
          <p:cNvSpPr/>
          <p:nvPr/>
        </p:nvSpPr>
        <p:spPr bwMode="auto">
          <a:xfrm>
            <a:off x="3627437" y="2354262"/>
            <a:ext cx="8249376" cy="3667316"/>
          </a:xfrm>
          <a:prstGeom prst="roundRect">
            <a:avLst>
              <a:gd name="adj" fmla="val 6511"/>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BF071369-900E-4232-8EEC-E800C6C6F734}"/>
              </a:ext>
            </a:extLst>
          </p:cNvPr>
          <p:cNvSpPr/>
          <p:nvPr/>
        </p:nvSpPr>
        <p:spPr>
          <a:xfrm>
            <a:off x="477142" y="6021578"/>
            <a:ext cx="2484986" cy="606488"/>
          </a:xfrm>
          <a:prstGeom prst="rect">
            <a:avLst/>
          </a:prstGeom>
          <a:noFill/>
          <a:ln w="19050" cap="flat" cmpd="sng" algn="ctr">
            <a:noFill/>
            <a:prstDash val="solid"/>
            <a:miter lim="800000"/>
            <a:headEnd type="none"/>
            <a:tailEnd type="arrow"/>
          </a:ln>
          <a:effectLst/>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a:ln>
                  <a:noFill/>
                </a:ln>
                <a:solidFill>
                  <a:srgbClr val="4472C4"/>
                </a:solidFill>
                <a:effectLst/>
                <a:uLnTx/>
                <a:uFillTx/>
                <a:latin typeface="Segoe UI"/>
                <a:ea typeface="+mn-ea"/>
                <a:cs typeface="+mn-cs"/>
              </a:rPr>
              <a:t>…</a:t>
            </a:r>
          </a:p>
        </p:txBody>
      </p:sp>
      <p:cxnSp>
        <p:nvCxnSpPr>
          <p:cNvPr id="177" name="Straight Arrow Connector 176">
            <a:extLst>
              <a:ext uri="{FF2B5EF4-FFF2-40B4-BE49-F238E27FC236}">
                <a16:creationId xmlns:a16="http://schemas.microsoft.com/office/drawing/2014/main" id="{7C74EF64-A24E-4C80-8445-E2F53F65C971}"/>
              </a:ext>
            </a:extLst>
          </p:cNvPr>
          <p:cNvCxnSpPr>
            <a:cxnSpLocks/>
          </p:cNvCxnSpPr>
          <p:nvPr/>
        </p:nvCxnSpPr>
        <p:spPr>
          <a:xfrm>
            <a:off x="2441807" y="2160357"/>
            <a:ext cx="0" cy="0"/>
          </a:xfrm>
          <a:prstGeom prst="straightConnector1">
            <a:avLst/>
          </a:prstGeom>
          <a:noFill/>
          <a:ln w="6350" cap="flat" cmpd="sng" algn="ctr">
            <a:solidFill>
              <a:srgbClr val="4472C4"/>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BDE52F24-BEC4-4D52-9491-1EFDEE6183EA}"/>
              </a:ext>
            </a:extLst>
          </p:cNvPr>
          <p:cNvCxnSpPr>
            <a:cxnSpLocks/>
          </p:cNvCxnSpPr>
          <p:nvPr/>
        </p:nvCxnSpPr>
        <p:spPr>
          <a:xfrm flipV="1">
            <a:off x="3555417" y="4677843"/>
            <a:ext cx="591958" cy="431477"/>
          </a:xfrm>
          <a:prstGeom prst="straightConnector1">
            <a:avLst/>
          </a:prstGeom>
          <a:noFill/>
          <a:ln w="19050" cap="flat" cmpd="sng" algn="ctr">
            <a:solidFill>
              <a:srgbClr val="A5A5A5"/>
            </a:solidFill>
            <a:prstDash val="solid"/>
            <a:miter lim="800000"/>
            <a:headEnd type="none"/>
            <a:tailEnd type="arrow"/>
          </a:ln>
          <a:effectLst/>
        </p:spPr>
      </p:cxnSp>
      <p:cxnSp>
        <p:nvCxnSpPr>
          <p:cNvPr id="179" name="Straight Arrow Connector 178">
            <a:extLst>
              <a:ext uri="{FF2B5EF4-FFF2-40B4-BE49-F238E27FC236}">
                <a16:creationId xmlns:a16="http://schemas.microsoft.com/office/drawing/2014/main" id="{E2159E33-6121-4299-94AF-E0AA1E092E3D}"/>
              </a:ext>
            </a:extLst>
          </p:cNvPr>
          <p:cNvCxnSpPr>
            <a:cxnSpLocks/>
            <a:endCxn id="185" idx="1"/>
          </p:cNvCxnSpPr>
          <p:nvPr/>
        </p:nvCxnSpPr>
        <p:spPr>
          <a:xfrm flipV="1">
            <a:off x="9165664" y="4399320"/>
            <a:ext cx="953112" cy="798279"/>
          </a:xfrm>
          <a:prstGeom prst="straightConnector1">
            <a:avLst/>
          </a:prstGeom>
          <a:noFill/>
          <a:ln w="19050" cap="flat" cmpd="sng" algn="ctr">
            <a:solidFill>
              <a:srgbClr val="A5A5A5"/>
            </a:solidFill>
            <a:prstDash val="solid"/>
            <a:miter lim="800000"/>
            <a:headEnd type="none"/>
            <a:tailEnd type="arrow"/>
          </a:ln>
          <a:effectLst/>
        </p:spPr>
      </p:cxnSp>
      <p:cxnSp>
        <p:nvCxnSpPr>
          <p:cNvPr id="180" name="Straight Arrow Connector 179">
            <a:extLst>
              <a:ext uri="{FF2B5EF4-FFF2-40B4-BE49-F238E27FC236}">
                <a16:creationId xmlns:a16="http://schemas.microsoft.com/office/drawing/2014/main" id="{4D2DFD99-8712-4939-9D00-FA1652B71831}"/>
              </a:ext>
            </a:extLst>
          </p:cNvPr>
          <p:cNvCxnSpPr>
            <a:cxnSpLocks/>
            <a:endCxn id="185" idx="1"/>
          </p:cNvCxnSpPr>
          <p:nvPr/>
        </p:nvCxnSpPr>
        <p:spPr>
          <a:xfrm>
            <a:off x="9267292" y="3732039"/>
            <a:ext cx="851484" cy="667282"/>
          </a:xfrm>
          <a:prstGeom prst="straightConnector1">
            <a:avLst/>
          </a:prstGeom>
          <a:noFill/>
          <a:ln w="19050" cap="flat" cmpd="sng" algn="ctr">
            <a:solidFill>
              <a:srgbClr val="A5A5A5"/>
            </a:solidFill>
            <a:prstDash val="solid"/>
            <a:miter lim="800000"/>
            <a:headEnd type="none"/>
            <a:tailEnd type="arrow"/>
          </a:ln>
          <a:effectLst/>
        </p:spPr>
      </p:cxnSp>
      <p:sp>
        <p:nvSpPr>
          <p:cNvPr id="181" name="Rectangle 180">
            <a:extLst>
              <a:ext uri="{FF2B5EF4-FFF2-40B4-BE49-F238E27FC236}">
                <a16:creationId xmlns:a16="http://schemas.microsoft.com/office/drawing/2014/main" id="{1A370F98-53EE-41A8-BC85-A84C3FC57CB3}"/>
              </a:ext>
            </a:extLst>
          </p:cNvPr>
          <p:cNvSpPr/>
          <p:nvPr/>
        </p:nvSpPr>
        <p:spPr>
          <a:xfrm>
            <a:off x="470343" y="1446685"/>
            <a:ext cx="2182298" cy="64633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ETL / Data QC Stage</a:t>
            </a:r>
          </a:p>
        </p:txBody>
      </p:sp>
      <p:sp>
        <p:nvSpPr>
          <p:cNvPr id="182" name="Rectangle 181">
            <a:extLst>
              <a:ext uri="{FF2B5EF4-FFF2-40B4-BE49-F238E27FC236}">
                <a16:creationId xmlns:a16="http://schemas.microsoft.com/office/drawing/2014/main" id="{361D490E-BDD8-4089-B5C2-C59684D8E332}"/>
              </a:ext>
            </a:extLst>
          </p:cNvPr>
          <p:cNvSpPr/>
          <p:nvPr/>
        </p:nvSpPr>
        <p:spPr>
          <a:xfrm>
            <a:off x="6197543" y="1446685"/>
            <a:ext cx="1774845" cy="369332"/>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Analytics Sta</a:t>
            </a:r>
            <a:r>
              <a:rPr kumimoji="0" lang="en-US" sz="1800" b="0" i="0" u="none" strike="noStrike" kern="0" cap="none" spc="0" normalizeH="0" baseline="0" noProof="0" dirty="0">
                <a:ln>
                  <a:noFill/>
                </a:ln>
                <a:solidFill>
                  <a:srgbClr val="0072C6"/>
                </a:solidFill>
                <a:effectLst/>
                <a:uLnTx/>
                <a:uFillTx/>
              </a:rPr>
              <a:t>ge</a:t>
            </a:r>
          </a:p>
        </p:txBody>
      </p:sp>
      <p:sp>
        <p:nvSpPr>
          <p:cNvPr id="183" name="Rectangle 182">
            <a:extLst>
              <a:ext uri="{FF2B5EF4-FFF2-40B4-BE49-F238E27FC236}">
                <a16:creationId xmlns:a16="http://schemas.microsoft.com/office/drawing/2014/main" id="{79AD3245-4BB1-4E47-809F-BA414EF6B427}"/>
              </a:ext>
            </a:extLst>
          </p:cNvPr>
          <p:cNvSpPr/>
          <p:nvPr/>
        </p:nvSpPr>
        <p:spPr>
          <a:xfrm>
            <a:off x="6573595" y="5425161"/>
            <a:ext cx="2357059" cy="606488"/>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rgbClr val="0072C6"/>
                </a:solidFill>
                <a:effectLst/>
                <a:uLnTx/>
                <a:uFillTx/>
              </a:rPr>
              <a:t>…</a:t>
            </a:r>
          </a:p>
        </p:txBody>
      </p:sp>
      <p:cxnSp>
        <p:nvCxnSpPr>
          <p:cNvPr id="184" name="Straight Arrow Connector 183">
            <a:extLst>
              <a:ext uri="{FF2B5EF4-FFF2-40B4-BE49-F238E27FC236}">
                <a16:creationId xmlns:a16="http://schemas.microsoft.com/office/drawing/2014/main" id="{CAC24EB5-2A8D-46A4-A4F3-7D9A7D789453}"/>
              </a:ext>
            </a:extLst>
          </p:cNvPr>
          <p:cNvCxnSpPr>
            <a:cxnSpLocks/>
          </p:cNvCxnSpPr>
          <p:nvPr/>
        </p:nvCxnSpPr>
        <p:spPr>
          <a:xfrm>
            <a:off x="3555417" y="3268139"/>
            <a:ext cx="620862" cy="433251"/>
          </a:xfrm>
          <a:prstGeom prst="straightConnector1">
            <a:avLst/>
          </a:prstGeom>
          <a:noFill/>
          <a:ln w="19050" cap="flat" cmpd="sng" algn="ctr">
            <a:solidFill>
              <a:srgbClr val="A5A5A5"/>
            </a:solidFill>
            <a:prstDash val="solid"/>
            <a:miter lim="800000"/>
            <a:headEnd type="none"/>
            <a:tailEnd type="arrow"/>
          </a:ln>
          <a:effectLst/>
        </p:spPr>
      </p:cxnSp>
      <p:sp>
        <p:nvSpPr>
          <p:cNvPr id="185" name="Predefined Process 293">
            <a:extLst>
              <a:ext uri="{FF2B5EF4-FFF2-40B4-BE49-F238E27FC236}">
                <a16:creationId xmlns:a16="http://schemas.microsoft.com/office/drawing/2014/main" id="{78FD3CCA-32BE-4B3E-9872-7E70E3CC4E1F}"/>
              </a:ext>
            </a:extLst>
          </p:cNvPr>
          <p:cNvSpPr/>
          <p:nvPr/>
        </p:nvSpPr>
        <p:spPr>
          <a:xfrm>
            <a:off x="10118776" y="4109479"/>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Downstream Service API</a:t>
            </a:r>
          </a:p>
        </p:txBody>
      </p:sp>
      <p:sp>
        <p:nvSpPr>
          <p:cNvPr id="186" name="Rectangle 185">
            <a:extLst>
              <a:ext uri="{FF2B5EF4-FFF2-40B4-BE49-F238E27FC236}">
                <a16:creationId xmlns:a16="http://schemas.microsoft.com/office/drawing/2014/main" id="{120CA7AF-00B1-48B2-88EA-B024F0CF8F0A}"/>
              </a:ext>
            </a:extLst>
          </p:cNvPr>
          <p:cNvSpPr/>
          <p:nvPr/>
        </p:nvSpPr>
        <p:spPr>
          <a:xfrm>
            <a:off x="10190029" y="2067956"/>
            <a:ext cx="1579524" cy="28630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2C6"/>
                </a:solidFill>
                <a:effectLst/>
                <a:uLnTx/>
                <a:uFillTx/>
              </a:rPr>
              <a:t>Service Owner </a:t>
            </a:r>
            <a:r>
              <a:rPr kumimoji="0" lang="en-US" sz="1224" b="0" i="0" u="none" strike="noStrike" kern="0" cap="none" spc="0" normalizeH="0" baseline="0" noProof="0" dirty="0" err="1">
                <a:ln>
                  <a:noFill/>
                </a:ln>
                <a:solidFill>
                  <a:srgbClr val="0072C6"/>
                </a:solidFill>
                <a:effectLst/>
                <a:uLnTx/>
                <a:uFillTx/>
              </a:rPr>
              <a:t>vNet</a:t>
            </a:r>
            <a:endParaRPr kumimoji="0" lang="en-US" sz="1224" b="0" i="0" u="none" strike="noStrike" kern="0" cap="none" spc="0" normalizeH="0" baseline="0" noProof="0" dirty="0">
              <a:ln>
                <a:noFill/>
              </a:ln>
              <a:solidFill>
                <a:srgbClr val="0072C6"/>
              </a:solidFill>
              <a:effectLst/>
              <a:uLnTx/>
              <a:uFillTx/>
            </a:endParaRPr>
          </a:p>
        </p:txBody>
      </p:sp>
      <p:cxnSp>
        <p:nvCxnSpPr>
          <p:cNvPr id="187" name="Straight Arrow Connector 186">
            <a:extLst>
              <a:ext uri="{FF2B5EF4-FFF2-40B4-BE49-F238E27FC236}">
                <a16:creationId xmlns:a16="http://schemas.microsoft.com/office/drawing/2014/main" id="{9EE54B42-0C92-42CC-98A2-BFF79C52023B}"/>
              </a:ext>
            </a:extLst>
          </p:cNvPr>
          <p:cNvCxnSpPr>
            <a:cxnSpLocks/>
          </p:cNvCxnSpPr>
          <p:nvPr/>
        </p:nvCxnSpPr>
        <p:spPr>
          <a:xfrm flipH="1">
            <a:off x="5729946" y="3732039"/>
            <a:ext cx="277094" cy="114530"/>
          </a:xfrm>
          <a:prstGeom prst="straightConnector1">
            <a:avLst/>
          </a:prstGeom>
          <a:noFill/>
          <a:ln w="19050" cap="flat" cmpd="sng" algn="ctr">
            <a:solidFill>
              <a:srgbClr val="A5A5A5"/>
            </a:solidFill>
            <a:prstDash val="solid"/>
            <a:miter lim="800000"/>
            <a:headEnd type="none"/>
            <a:tailEnd type="arrow"/>
          </a:ln>
          <a:effectLst/>
        </p:spPr>
      </p:cxnSp>
      <p:sp>
        <p:nvSpPr>
          <p:cNvPr id="188" name="Rounded Rectangle 296">
            <a:extLst>
              <a:ext uri="{FF2B5EF4-FFF2-40B4-BE49-F238E27FC236}">
                <a16:creationId xmlns:a16="http://schemas.microsoft.com/office/drawing/2014/main" id="{54C611F6-4191-49B8-912C-B83643BC363C}"/>
              </a:ext>
            </a:extLst>
          </p:cNvPr>
          <p:cNvSpPr/>
          <p:nvPr/>
        </p:nvSpPr>
        <p:spPr>
          <a:xfrm>
            <a:off x="10118777" y="6264214"/>
            <a:ext cx="1214049" cy="56393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49" b="0" i="0" u="none" strike="noStrike" kern="0" cap="none" spc="0" normalizeH="0" baseline="0" noProof="0">
                <a:ln>
                  <a:noFill/>
                </a:ln>
                <a:solidFill>
                  <a:prstClr val="black"/>
                </a:solidFill>
                <a:effectLst/>
                <a:uLnTx/>
                <a:uFillTx/>
              </a:rPr>
              <a:t>Enclave</a:t>
            </a:r>
          </a:p>
        </p:txBody>
      </p:sp>
      <p:grpSp>
        <p:nvGrpSpPr>
          <p:cNvPr id="189" name="Group 188">
            <a:extLst>
              <a:ext uri="{FF2B5EF4-FFF2-40B4-BE49-F238E27FC236}">
                <a16:creationId xmlns:a16="http://schemas.microsoft.com/office/drawing/2014/main" id="{D4AA0D6C-A314-4CD8-88A0-703F254A1C5A}"/>
              </a:ext>
            </a:extLst>
          </p:cNvPr>
          <p:cNvGrpSpPr/>
          <p:nvPr/>
        </p:nvGrpSpPr>
        <p:grpSpPr>
          <a:xfrm>
            <a:off x="4294443" y="6371385"/>
            <a:ext cx="2372051" cy="312375"/>
            <a:chOff x="5931088" y="5869124"/>
            <a:chExt cx="2325753" cy="306278"/>
          </a:xfrm>
        </p:grpSpPr>
        <p:pic>
          <p:nvPicPr>
            <p:cNvPr id="190" name="Picture 189">
              <a:extLst>
                <a:ext uri="{FF2B5EF4-FFF2-40B4-BE49-F238E27FC236}">
                  <a16:creationId xmlns:a16="http://schemas.microsoft.com/office/drawing/2014/main" id="{5BACE03E-5593-46EB-98EA-1A4CD2DC36BA}"/>
                </a:ext>
              </a:extLst>
            </p:cNvPr>
            <p:cNvPicPr>
              <a:picLocks noChangeAspect="1"/>
            </p:cNvPicPr>
            <p:nvPr/>
          </p:nvPicPr>
          <p:blipFill>
            <a:blip r:embed="rId4"/>
            <a:stretch>
              <a:fillRect/>
            </a:stretch>
          </p:blipFill>
          <p:spPr>
            <a:xfrm>
              <a:off x="5931088" y="5869124"/>
              <a:ext cx="306278" cy="306278"/>
            </a:xfrm>
            <a:prstGeom prst="rect">
              <a:avLst/>
            </a:prstGeom>
          </p:spPr>
        </p:pic>
        <p:sp>
          <p:nvSpPr>
            <p:cNvPr id="191" name="Rectangle 190">
              <a:extLst>
                <a:ext uri="{FF2B5EF4-FFF2-40B4-BE49-F238E27FC236}">
                  <a16:creationId xmlns:a16="http://schemas.microsoft.com/office/drawing/2014/main" id="{3EEE2658-18AA-48D0-BBBE-356C9927E880}"/>
                </a:ext>
              </a:extLst>
            </p:cNvPr>
            <p:cNvSpPr/>
            <p:nvPr/>
          </p:nvSpPr>
          <p:spPr>
            <a:xfrm>
              <a:off x="6216440" y="5873632"/>
              <a:ext cx="2040401" cy="301770"/>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Azure Key Management</a:t>
              </a:r>
            </a:p>
          </p:txBody>
        </p:sp>
      </p:grpSp>
      <p:cxnSp>
        <p:nvCxnSpPr>
          <p:cNvPr id="192" name="Straight Arrow Connector 191">
            <a:extLst>
              <a:ext uri="{FF2B5EF4-FFF2-40B4-BE49-F238E27FC236}">
                <a16:creationId xmlns:a16="http://schemas.microsoft.com/office/drawing/2014/main" id="{CC3ABA13-A6DD-477F-8EC0-C9EF688F505D}"/>
              </a:ext>
            </a:extLst>
          </p:cNvPr>
          <p:cNvCxnSpPr>
            <a:cxnSpLocks/>
          </p:cNvCxnSpPr>
          <p:nvPr/>
        </p:nvCxnSpPr>
        <p:spPr>
          <a:xfrm flipH="1" flipV="1">
            <a:off x="2986811" y="5842280"/>
            <a:ext cx="1187437" cy="622300"/>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193" name="Straight Arrow Connector 192">
            <a:extLst>
              <a:ext uri="{FF2B5EF4-FFF2-40B4-BE49-F238E27FC236}">
                <a16:creationId xmlns:a16="http://schemas.microsoft.com/office/drawing/2014/main" id="{74CBBABF-2B99-4760-A23E-0DAFA6139AAB}"/>
              </a:ext>
            </a:extLst>
          </p:cNvPr>
          <p:cNvCxnSpPr>
            <a:cxnSpLocks/>
          </p:cNvCxnSpPr>
          <p:nvPr/>
        </p:nvCxnSpPr>
        <p:spPr>
          <a:xfrm flipV="1">
            <a:off x="5564456" y="5644573"/>
            <a:ext cx="620676" cy="702391"/>
          </a:xfrm>
          <a:prstGeom prst="straightConnector1">
            <a:avLst/>
          </a:prstGeom>
          <a:noFill/>
          <a:ln w="19050" cap="flat" cmpd="sng" algn="ctr">
            <a:solidFill>
              <a:srgbClr val="A5A5A5"/>
            </a:solidFill>
            <a:prstDash val="solid"/>
            <a:miter lim="800000"/>
            <a:headEnd type="arrow" w="med" len="med"/>
            <a:tailEnd type="arrow" w="med" len="med"/>
          </a:ln>
          <a:effectLst/>
        </p:spPr>
      </p:cxnSp>
      <p:grpSp>
        <p:nvGrpSpPr>
          <p:cNvPr id="194" name="Group 193">
            <a:extLst>
              <a:ext uri="{FF2B5EF4-FFF2-40B4-BE49-F238E27FC236}">
                <a16:creationId xmlns:a16="http://schemas.microsoft.com/office/drawing/2014/main" id="{EFD41088-89A0-43FD-94F3-F56EFA342E58}"/>
              </a:ext>
            </a:extLst>
          </p:cNvPr>
          <p:cNvGrpSpPr/>
          <p:nvPr/>
        </p:nvGrpSpPr>
        <p:grpSpPr>
          <a:xfrm>
            <a:off x="473368" y="4419105"/>
            <a:ext cx="3178723" cy="1283465"/>
            <a:chOff x="3253338" y="555759"/>
            <a:chExt cx="3178723" cy="1283465"/>
          </a:xfrm>
        </p:grpSpPr>
        <p:grpSp>
          <p:nvGrpSpPr>
            <p:cNvPr id="195" name="Group 194">
              <a:extLst>
                <a:ext uri="{FF2B5EF4-FFF2-40B4-BE49-F238E27FC236}">
                  <a16:creationId xmlns:a16="http://schemas.microsoft.com/office/drawing/2014/main" id="{29D8101C-CC8A-4079-B00C-09393897D39A}"/>
                </a:ext>
              </a:extLst>
            </p:cNvPr>
            <p:cNvGrpSpPr/>
            <p:nvPr/>
          </p:nvGrpSpPr>
          <p:grpSpPr>
            <a:xfrm>
              <a:off x="3288404" y="714163"/>
              <a:ext cx="1064386" cy="996432"/>
              <a:chOff x="3749300" y="3104427"/>
              <a:chExt cx="1064386" cy="996432"/>
            </a:xfrm>
          </p:grpSpPr>
          <p:sp>
            <p:nvSpPr>
              <p:cNvPr id="215" name="TextBox 214">
                <a:extLst>
                  <a:ext uri="{FF2B5EF4-FFF2-40B4-BE49-F238E27FC236}">
                    <a16:creationId xmlns:a16="http://schemas.microsoft.com/office/drawing/2014/main" id="{67FAECF5-6A0D-4E48-9821-0743FFA9C54F}"/>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16" name="Group 215">
                <a:extLst>
                  <a:ext uri="{FF2B5EF4-FFF2-40B4-BE49-F238E27FC236}">
                    <a16:creationId xmlns:a16="http://schemas.microsoft.com/office/drawing/2014/main" id="{7A0FDC50-1C68-413A-ADD1-726006E7B36D}"/>
                  </a:ext>
                </a:extLst>
              </p:cNvPr>
              <p:cNvGrpSpPr/>
              <p:nvPr/>
            </p:nvGrpSpPr>
            <p:grpSpPr>
              <a:xfrm>
                <a:off x="4027498" y="3438648"/>
                <a:ext cx="515464" cy="662211"/>
                <a:chOff x="1657134" y="2042282"/>
                <a:chExt cx="583704" cy="952319"/>
              </a:xfrm>
              <a:solidFill>
                <a:srgbClr val="0078D3"/>
              </a:solidFill>
            </p:grpSpPr>
            <p:sp>
              <p:nvSpPr>
                <p:cNvPr id="217" name="data_2">
                  <a:extLst>
                    <a:ext uri="{FF2B5EF4-FFF2-40B4-BE49-F238E27FC236}">
                      <a16:creationId xmlns:a16="http://schemas.microsoft.com/office/drawing/2014/main" id="{D3971C90-2095-4D8A-A9DC-770917F712EB}"/>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D03E989D-FB94-4EB3-B1AD-682B7950DCC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9325A4D3-6D06-4FFE-8CAC-6C2543658DA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062EE9B0-40E7-49CF-9773-3B6F48220E1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96" name="Group 195">
              <a:extLst>
                <a:ext uri="{FF2B5EF4-FFF2-40B4-BE49-F238E27FC236}">
                  <a16:creationId xmlns:a16="http://schemas.microsoft.com/office/drawing/2014/main" id="{740AF4A4-6AD5-4ADB-A1FB-39E272B1F6A1}"/>
                </a:ext>
              </a:extLst>
            </p:cNvPr>
            <p:cNvGrpSpPr/>
            <p:nvPr/>
          </p:nvGrpSpPr>
          <p:grpSpPr>
            <a:xfrm>
              <a:off x="3253338" y="555759"/>
              <a:ext cx="3178723" cy="1283465"/>
              <a:chOff x="1199897" y="2853634"/>
              <a:chExt cx="4810157" cy="1942185"/>
            </a:xfrm>
          </p:grpSpPr>
          <p:sp>
            <p:nvSpPr>
              <p:cNvPr id="197" name="Rectangle: Rounded Corners 46">
                <a:extLst>
                  <a:ext uri="{FF2B5EF4-FFF2-40B4-BE49-F238E27FC236}">
                    <a16:creationId xmlns:a16="http://schemas.microsoft.com/office/drawing/2014/main" id="{DF93BBFF-671E-4009-869B-205A56A2EA9D}"/>
                  </a:ext>
                </a:extLst>
              </p:cNvPr>
              <p:cNvSpPr/>
              <p:nvPr/>
            </p:nvSpPr>
            <p:spPr>
              <a:xfrm>
                <a:off x="1199897" y="3054407"/>
                <a:ext cx="3770660" cy="1741412"/>
              </a:xfrm>
              <a:prstGeom prst="roundRect">
                <a:avLst>
                  <a:gd name="adj" fmla="val 5560"/>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49B5AE73-4C23-4679-8ABF-B35C69BC5E24}"/>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199" name="Straight Arrow Connector 198">
                <a:extLst>
                  <a:ext uri="{FF2B5EF4-FFF2-40B4-BE49-F238E27FC236}">
                    <a16:creationId xmlns:a16="http://schemas.microsoft.com/office/drawing/2014/main" id="{55EB31C1-A53E-4477-920D-D8FDF84F1175}"/>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0" name="TextBox 199">
                <a:extLst>
                  <a:ext uri="{FF2B5EF4-FFF2-40B4-BE49-F238E27FC236}">
                    <a16:creationId xmlns:a16="http://schemas.microsoft.com/office/drawing/2014/main" id="{D3A288AC-ABC7-4C63-9D67-FD0BEF55917D}"/>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01" name="Straight Arrow Connector 200">
                <a:extLst>
                  <a:ext uri="{FF2B5EF4-FFF2-40B4-BE49-F238E27FC236}">
                    <a16:creationId xmlns:a16="http://schemas.microsoft.com/office/drawing/2014/main" id="{23B2B06F-9D28-4E78-9E17-A1DBBE4BD4EE}"/>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2" name="TextBox 201">
                <a:extLst>
                  <a:ext uri="{FF2B5EF4-FFF2-40B4-BE49-F238E27FC236}">
                    <a16:creationId xmlns:a16="http://schemas.microsoft.com/office/drawing/2014/main" id="{69172034-CF16-4950-9404-8EBFE9450BE1}"/>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03" name="Straight Arrow Connector 202">
                <a:extLst>
                  <a:ext uri="{FF2B5EF4-FFF2-40B4-BE49-F238E27FC236}">
                    <a16:creationId xmlns:a16="http://schemas.microsoft.com/office/drawing/2014/main" id="{64F74771-7D27-4B90-A4F4-26174938AAB2}"/>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04" name="Picture 203">
                <a:extLst>
                  <a:ext uri="{FF2B5EF4-FFF2-40B4-BE49-F238E27FC236}">
                    <a16:creationId xmlns:a16="http://schemas.microsoft.com/office/drawing/2014/main" id="{AEEC3445-EC9F-4240-9C1D-89D49C4BEC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05" name="Picture 204">
                <a:extLst>
                  <a:ext uri="{FF2B5EF4-FFF2-40B4-BE49-F238E27FC236}">
                    <a16:creationId xmlns:a16="http://schemas.microsoft.com/office/drawing/2014/main" id="{53B5CEF7-B422-49B1-9B17-5056BBF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8751" y="2853634"/>
                <a:ext cx="324696" cy="324697"/>
              </a:xfrm>
              <a:prstGeom prst="rect">
                <a:avLst/>
              </a:prstGeom>
            </p:spPr>
          </p:pic>
          <p:grpSp>
            <p:nvGrpSpPr>
              <p:cNvPr id="206" name="Group 205">
                <a:extLst>
                  <a:ext uri="{FF2B5EF4-FFF2-40B4-BE49-F238E27FC236}">
                    <a16:creationId xmlns:a16="http://schemas.microsoft.com/office/drawing/2014/main" id="{2E11B0CD-F744-4C2B-8BB3-5BF32AE05F97}"/>
                  </a:ext>
                </a:extLst>
              </p:cNvPr>
              <p:cNvGrpSpPr/>
              <p:nvPr/>
            </p:nvGrpSpPr>
            <p:grpSpPr>
              <a:xfrm>
                <a:off x="3795258" y="3284105"/>
                <a:ext cx="1080464" cy="1339693"/>
                <a:chOff x="8462655" y="2624245"/>
                <a:chExt cx="1080464" cy="1339693"/>
              </a:xfrm>
            </p:grpSpPr>
            <p:grpSp>
              <p:nvGrpSpPr>
                <p:cNvPr id="210" name="Group 209">
                  <a:extLst>
                    <a:ext uri="{FF2B5EF4-FFF2-40B4-BE49-F238E27FC236}">
                      <a16:creationId xmlns:a16="http://schemas.microsoft.com/office/drawing/2014/main" id="{EEFCEDE8-2072-45E8-987E-6EBD8C582A21}"/>
                    </a:ext>
                  </a:extLst>
                </p:cNvPr>
                <p:cNvGrpSpPr/>
                <p:nvPr/>
              </p:nvGrpSpPr>
              <p:grpSpPr>
                <a:xfrm>
                  <a:off x="8497743" y="2624245"/>
                  <a:ext cx="984415" cy="1339693"/>
                  <a:chOff x="8309429" y="2786742"/>
                  <a:chExt cx="965200" cy="1313543"/>
                </a:xfrm>
              </p:grpSpPr>
              <p:sp>
                <p:nvSpPr>
                  <p:cNvPr id="213" name="Rectangle 212">
                    <a:extLst>
                      <a:ext uri="{FF2B5EF4-FFF2-40B4-BE49-F238E27FC236}">
                        <a16:creationId xmlns:a16="http://schemas.microsoft.com/office/drawing/2014/main" id="{CB989F54-A2CB-4243-B190-A4FC9D70163D}"/>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7C300820-3516-4600-A50A-D59A9B1D1FC7}"/>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TextBox 210">
                  <a:extLst>
                    <a:ext uri="{FF2B5EF4-FFF2-40B4-BE49-F238E27FC236}">
                      <a16:creationId xmlns:a16="http://schemas.microsoft.com/office/drawing/2014/main" id="{8CD765C6-6519-4250-9414-13991A31F448}"/>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12" name="Picture 211">
                  <a:extLst>
                    <a:ext uri="{FF2B5EF4-FFF2-40B4-BE49-F238E27FC236}">
                      <a16:creationId xmlns:a16="http://schemas.microsoft.com/office/drawing/2014/main" id="{47792E57-5C8E-4400-960B-6035B7B7E92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07" name="Group 206">
                <a:extLst>
                  <a:ext uri="{FF2B5EF4-FFF2-40B4-BE49-F238E27FC236}">
                    <a16:creationId xmlns:a16="http://schemas.microsoft.com/office/drawing/2014/main" id="{56056800-7EAB-4F34-A9CF-D10BDB982957}"/>
                  </a:ext>
                </a:extLst>
              </p:cNvPr>
              <p:cNvGrpSpPr/>
              <p:nvPr/>
            </p:nvGrpSpPr>
            <p:grpSpPr>
              <a:xfrm>
                <a:off x="5131944" y="3620296"/>
                <a:ext cx="499181" cy="520709"/>
                <a:chOff x="2644346" y="3293483"/>
                <a:chExt cx="499181" cy="520709"/>
              </a:xfrm>
            </p:grpSpPr>
            <p:pic>
              <p:nvPicPr>
                <p:cNvPr id="208" name="Picture 207">
                  <a:extLst>
                    <a:ext uri="{FF2B5EF4-FFF2-40B4-BE49-F238E27FC236}">
                      <a16:creationId xmlns:a16="http://schemas.microsoft.com/office/drawing/2014/main" id="{DF0B5E6B-24B7-45A2-8334-827953F1924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09" name="Picture 208">
                  <a:extLst>
                    <a:ext uri="{FF2B5EF4-FFF2-40B4-BE49-F238E27FC236}">
                      <a16:creationId xmlns:a16="http://schemas.microsoft.com/office/drawing/2014/main" id="{331545B6-FB6C-4347-B558-F996AB4FFED0}"/>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grpSp>
        <p:nvGrpSpPr>
          <p:cNvPr id="221" name="Group 220">
            <a:extLst>
              <a:ext uri="{FF2B5EF4-FFF2-40B4-BE49-F238E27FC236}">
                <a16:creationId xmlns:a16="http://schemas.microsoft.com/office/drawing/2014/main" id="{C40A08E0-D0FD-41A8-B9B9-6CAAB7C0086E}"/>
              </a:ext>
            </a:extLst>
          </p:cNvPr>
          <p:cNvGrpSpPr/>
          <p:nvPr/>
        </p:nvGrpSpPr>
        <p:grpSpPr>
          <a:xfrm>
            <a:off x="470342" y="2664574"/>
            <a:ext cx="3178723" cy="1273711"/>
            <a:chOff x="3253338" y="565513"/>
            <a:chExt cx="3178723" cy="1273711"/>
          </a:xfrm>
        </p:grpSpPr>
        <p:grpSp>
          <p:nvGrpSpPr>
            <p:cNvPr id="222" name="Group 221">
              <a:extLst>
                <a:ext uri="{FF2B5EF4-FFF2-40B4-BE49-F238E27FC236}">
                  <a16:creationId xmlns:a16="http://schemas.microsoft.com/office/drawing/2014/main" id="{C45CEC8C-269C-4896-A929-97CDD8E1B16D}"/>
                </a:ext>
              </a:extLst>
            </p:cNvPr>
            <p:cNvGrpSpPr/>
            <p:nvPr/>
          </p:nvGrpSpPr>
          <p:grpSpPr>
            <a:xfrm>
              <a:off x="3288404" y="714163"/>
              <a:ext cx="1064386" cy="996432"/>
              <a:chOff x="3749300" y="3104427"/>
              <a:chExt cx="1064386" cy="996432"/>
            </a:xfrm>
          </p:grpSpPr>
          <p:sp>
            <p:nvSpPr>
              <p:cNvPr id="242" name="TextBox 241">
                <a:extLst>
                  <a:ext uri="{FF2B5EF4-FFF2-40B4-BE49-F238E27FC236}">
                    <a16:creationId xmlns:a16="http://schemas.microsoft.com/office/drawing/2014/main" id="{78259461-3F9A-4BE6-A367-31EDBFF7AB11}"/>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43" name="Group 242">
                <a:extLst>
                  <a:ext uri="{FF2B5EF4-FFF2-40B4-BE49-F238E27FC236}">
                    <a16:creationId xmlns:a16="http://schemas.microsoft.com/office/drawing/2014/main" id="{1D48EE44-7FDB-4DCE-AE6B-D2FB07692B6A}"/>
                  </a:ext>
                </a:extLst>
              </p:cNvPr>
              <p:cNvGrpSpPr/>
              <p:nvPr/>
            </p:nvGrpSpPr>
            <p:grpSpPr>
              <a:xfrm>
                <a:off x="4027498" y="3438648"/>
                <a:ext cx="515464" cy="662211"/>
                <a:chOff x="1657134" y="2042282"/>
                <a:chExt cx="583704" cy="952319"/>
              </a:xfrm>
              <a:solidFill>
                <a:srgbClr val="0078D3"/>
              </a:solidFill>
            </p:grpSpPr>
            <p:sp>
              <p:nvSpPr>
                <p:cNvPr id="244" name="data_2">
                  <a:extLst>
                    <a:ext uri="{FF2B5EF4-FFF2-40B4-BE49-F238E27FC236}">
                      <a16:creationId xmlns:a16="http://schemas.microsoft.com/office/drawing/2014/main" id="{B19CBCE2-9F5F-4613-9D17-6A1F5333AB8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5" name="data_2">
                  <a:extLst>
                    <a:ext uri="{FF2B5EF4-FFF2-40B4-BE49-F238E27FC236}">
                      <a16:creationId xmlns:a16="http://schemas.microsoft.com/office/drawing/2014/main" id="{A418F1EC-2390-4E2B-9991-A9BE22A7537A}"/>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6" name="data_2">
                  <a:extLst>
                    <a:ext uri="{FF2B5EF4-FFF2-40B4-BE49-F238E27FC236}">
                      <a16:creationId xmlns:a16="http://schemas.microsoft.com/office/drawing/2014/main" id="{DD5E5864-66DE-4886-AF62-9D2A2A641313}"/>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7" name="Oval 246">
                  <a:extLst>
                    <a:ext uri="{FF2B5EF4-FFF2-40B4-BE49-F238E27FC236}">
                      <a16:creationId xmlns:a16="http://schemas.microsoft.com/office/drawing/2014/main" id="{05756F2A-C410-4CB3-B252-0882BB54A04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B5686BAD-9816-4CDC-A6C5-E3AB2BD76EDC}"/>
                </a:ext>
              </a:extLst>
            </p:cNvPr>
            <p:cNvGrpSpPr/>
            <p:nvPr/>
          </p:nvGrpSpPr>
          <p:grpSpPr>
            <a:xfrm>
              <a:off x="3253338" y="565513"/>
              <a:ext cx="3178723" cy="1273711"/>
              <a:chOff x="1199897" y="2868394"/>
              <a:chExt cx="4810157" cy="1927425"/>
            </a:xfrm>
          </p:grpSpPr>
          <p:sp>
            <p:nvSpPr>
              <p:cNvPr id="224" name="Rectangle: Rounded Corners 46">
                <a:extLst>
                  <a:ext uri="{FF2B5EF4-FFF2-40B4-BE49-F238E27FC236}">
                    <a16:creationId xmlns:a16="http://schemas.microsoft.com/office/drawing/2014/main" id="{6288954B-E1DD-4BAD-8E26-C00082083D9E}"/>
                  </a:ext>
                </a:extLst>
              </p:cNvPr>
              <p:cNvSpPr/>
              <p:nvPr/>
            </p:nvSpPr>
            <p:spPr>
              <a:xfrm>
                <a:off x="1199897" y="3054407"/>
                <a:ext cx="3770660" cy="1741412"/>
              </a:xfrm>
              <a:prstGeom prst="roundRect">
                <a:avLst>
                  <a:gd name="adj" fmla="val 6414"/>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25" name="Straight Arrow Connector 224">
                <a:extLst>
                  <a:ext uri="{FF2B5EF4-FFF2-40B4-BE49-F238E27FC236}">
                    <a16:creationId xmlns:a16="http://schemas.microsoft.com/office/drawing/2014/main" id="{49D2390D-E251-4041-9F19-DB26EF258DB1}"/>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226" name="Straight Arrow Connector 225">
                <a:extLst>
                  <a:ext uri="{FF2B5EF4-FFF2-40B4-BE49-F238E27FC236}">
                    <a16:creationId xmlns:a16="http://schemas.microsoft.com/office/drawing/2014/main" id="{9B53CA3D-7071-4458-83FA-A91E0F4DD0BB}"/>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7" name="TextBox 226">
                <a:extLst>
                  <a:ext uri="{FF2B5EF4-FFF2-40B4-BE49-F238E27FC236}">
                    <a16:creationId xmlns:a16="http://schemas.microsoft.com/office/drawing/2014/main" id="{4F2CF47F-19AA-4BD4-8BBD-8F553E41AC90}"/>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28" name="Straight Arrow Connector 227">
                <a:extLst>
                  <a:ext uri="{FF2B5EF4-FFF2-40B4-BE49-F238E27FC236}">
                    <a16:creationId xmlns:a16="http://schemas.microsoft.com/office/drawing/2014/main" id="{2E1E3D45-601A-4F8A-AE36-DAF26B66705D}"/>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9" name="TextBox 228">
                <a:extLst>
                  <a:ext uri="{FF2B5EF4-FFF2-40B4-BE49-F238E27FC236}">
                    <a16:creationId xmlns:a16="http://schemas.microsoft.com/office/drawing/2014/main" id="{10526C1B-6855-49E1-B9BB-B940334497EE}"/>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30" name="Straight Arrow Connector 229">
                <a:extLst>
                  <a:ext uri="{FF2B5EF4-FFF2-40B4-BE49-F238E27FC236}">
                    <a16:creationId xmlns:a16="http://schemas.microsoft.com/office/drawing/2014/main" id="{0BADEC59-E02E-4B4D-A351-C3E00AD434B4}"/>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31" name="Picture 230">
                <a:extLst>
                  <a:ext uri="{FF2B5EF4-FFF2-40B4-BE49-F238E27FC236}">
                    <a16:creationId xmlns:a16="http://schemas.microsoft.com/office/drawing/2014/main" id="{FD1382DC-B11E-4C3E-9C5F-5BEF49E109A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32" name="Picture 231">
                <a:extLst>
                  <a:ext uri="{FF2B5EF4-FFF2-40B4-BE49-F238E27FC236}">
                    <a16:creationId xmlns:a16="http://schemas.microsoft.com/office/drawing/2014/main" id="{1C58984B-D4E0-4AE5-BD5C-6981386A6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7248" y="2868394"/>
                <a:ext cx="324696" cy="324697"/>
              </a:xfrm>
              <a:prstGeom prst="rect">
                <a:avLst/>
              </a:prstGeom>
            </p:spPr>
          </p:pic>
          <p:grpSp>
            <p:nvGrpSpPr>
              <p:cNvPr id="233" name="Group 232">
                <a:extLst>
                  <a:ext uri="{FF2B5EF4-FFF2-40B4-BE49-F238E27FC236}">
                    <a16:creationId xmlns:a16="http://schemas.microsoft.com/office/drawing/2014/main" id="{C4E860BE-5B8B-4835-AD8D-49AE818186CC}"/>
                  </a:ext>
                </a:extLst>
              </p:cNvPr>
              <p:cNvGrpSpPr/>
              <p:nvPr/>
            </p:nvGrpSpPr>
            <p:grpSpPr>
              <a:xfrm>
                <a:off x="3795258" y="3284105"/>
                <a:ext cx="1080464" cy="1339693"/>
                <a:chOff x="8462655" y="2624245"/>
                <a:chExt cx="1080464" cy="1339693"/>
              </a:xfrm>
            </p:grpSpPr>
            <p:grpSp>
              <p:nvGrpSpPr>
                <p:cNvPr id="237" name="Group 236">
                  <a:extLst>
                    <a:ext uri="{FF2B5EF4-FFF2-40B4-BE49-F238E27FC236}">
                      <a16:creationId xmlns:a16="http://schemas.microsoft.com/office/drawing/2014/main" id="{97829250-6929-42DC-8214-B1DD84ED47F1}"/>
                    </a:ext>
                  </a:extLst>
                </p:cNvPr>
                <p:cNvGrpSpPr/>
                <p:nvPr/>
              </p:nvGrpSpPr>
              <p:grpSpPr>
                <a:xfrm>
                  <a:off x="8497743" y="2624245"/>
                  <a:ext cx="984415" cy="1339693"/>
                  <a:chOff x="8309429" y="2786742"/>
                  <a:chExt cx="965200" cy="1313543"/>
                </a:xfrm>
              </p:grpSpPr>
              <p:sp>
                <p:nvSpPr>
                  <p:cNvPr id="240" name="Rectangle 239">
                    <a:extLst>
                      <a:ext uri="{FF2B5EF4-FFF2-40B4-BE49-F238E27FC236}">
                        <a16:creationId xmlns:a16="http://schemas.microsoft.com/office/drawing/2014/main" id="{E89B521B-5157-4388-A97C-98D03777F6E5}"/>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41" name="Right Triangle 240">
                    <a:extLst>
                      <a:ext uri="{FF2B5EF4-FFF2-40B4-BE49-F238E27FC236}">
                        <a16:creationId xmlns:a16="http://schemas.microsoft.com/office/drawing/2014/main" id="{ED5498F4-AB92-48E6-94D7-D97D23348B29}"/>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8" name="TextBox 237">
                  <a:extLst>
                    <a:ext uri="{FF2B5EF4-FFF2-40B4-BE49-F238E27FC236}">
                      <a16:creationId xmlns:a16="http://schemas.microsoft.com/office/drawing/2014/main" id="{3AFFBAAE-59F0-4E13-AA16-8C06E978FCE7}"/>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39" name="Picture 238">
                  <a:extLst>
                    <a:ext uri="{FF2B5EF4-FFF2-40B4-BE49-F238E27FC236}">
                      <a16:creationId xmlns:a16="http://schemas.microsoft.com/office/drawing/2014/main" id="{A0974BF7-743D-4B1C-B26E-C4FDBEE0EE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34" name="Group 233">
                <a:extLst>
                  <a:ext uri="{FF2B5EF4-FFF2-40B4-BE49-F238E27FC236}">
                    <a16:creationId xmlns:a16="http://schemas.microsoft.com/office/drawing/2014/main" id="{BCB69FD0-6A12-480B-B02E-C96BCFA504A3}"/>
                  </a:ext>
                </a:extLst>
              </p:cNvPr>
              <p:cNvGrpSpPr/>
              <p:nvPr/>
            </p:nvGrpSpPr>
            <p:grpSpPr>
              <a:xfrm>
                <a:off x="5131944" y="3620296"/>
                <a:ext cx="499181" cy="520709"/>
                <a:chOff x="2644346" y="3293483"/>
                <a:chExt cx="499181" cy="520709"/>
              </a:xfrm>
            </p:grpSpPr>
            <p:pic>
              <p:nvPicPr>
                <p:cNvPr id="235" name="Picture 234">
                  <a:extLst>
                    <a:ext uri="{FF2B5EF4-FFF2-40B4-BE49-F238E27FC236}">
                      <a16:creationId xmlns:a16="http://schemas.microsoft.com/office/drawing/2014/main" id="{689A951F-E3C6-428F-A4D2-7ACA3506452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36" name="Picture 235">
                  <a:extLst>
                    <a:ext uri="{FF2B5EF4-FFF2-40B4-BE49-F238E27FC236}">
                      <a16:creationId xmlns:a16="http://schemas.microsoft.com/office/drawing/2014/main" id="{68E45E5B-9909-437A-9BE2-727F5F67D437}"/>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sp>
        <p:nvSpPr>
          <p:cNvPr id="248" name="Rectangle 247">
            <a:extLst>
              <a:ext uri="{FF2B5EF4-FFF2-40B4-BE49-F238E27FC236}">
                <a16:creationId xmlns:a16="http://schemas.microsoft.com/office/drawing/2014/main" id="{2360983B-F07B-4AA1-8891-E6FF7D873F49}"/>
              </a:ext>
            </a:extLst>
          </p:cNvPr>
          <p:cNvSpPr/>
          <p:nvPr/>
        </p:nvSpPr>
        <p:spPr>
          <a:xfrm>
            <a:off x="477142" y="2470959"/>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#1 On-premise</a:t>
            </a:r>
          </a:p>
        </p:txBody>
      </p:sp>
      <p:sp>
        <p:nvSpPr>
          <p:cNvPr id="249" name="Rectangle 248">
            <a:extLst>
              <a:ext uri="{FF2B5EF4-FFF2-40B4-BE49-F238E27FC236}">
                <a16:creationId xmlns:a16="http://schemas.microsoft.com/office/drawing/2014/main" id="{AA9361BF-FFC6-4E7A-BF37-7FB8B59A0008}"/>
              </a:ext>
            </a:extLst>
          </p:cNvPr>
          <p:cNvSpPr/>
          <p:nvPr/>
        </p:nvSpPr>
        <p:spPr>
          <a:xfrm>
            <a:off x="470342" y="4234094"/>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#2 On-premise</a:t>
            </a:r>
          </a:p>
        </p:txBody>
      </p:sp>
      <p:grpSp>
        <p:nvGrpSpPr>
          <p:cNvPr id="250" name="Group 249">
            <a:extLst>
              <a:ext uri="{FF2B5EF4-FFF2-40B4-BE49-F238E27FC236}">
                <a16:creationId xmlns:a16="http://schemas.microsoft.com/office/drawing/2014/main" id="{4129B003-00C4-4AC9-98D2-E5BAFADC83A1}"/>
              </a:ext>
            </a:extLst>
          </p:cNvPr>
          <p:cNvGrpSpPr/>
          <p:nvPr/>
        </p:nvGrpSpPr>
        <p:grpSpPr>
          <a:xfrm>
            <a:off x="5851607" y="2655396"/>
            <a:ext cx="3418596" cy="1076515"/>
            <a:chOff x="5881764" y="2699224"/>
            <a:chExt cx="3418596" cy="1076515"/>
          </a:xfrm>
        </p:grpSpPr>
        <p:sp>
          <p:nvSpPr>
            <p:cNvPr id="251" name="Rectangle: Rounded Corners 96">
              <a:extLst>
                <a:ext uri="{FF2B5EF4-FFF2-40B4-BE49-F238E27FC236}">
                  <a16:creationId xmlns:a16="http://schemas.microsoft.com/office/drawing/2014/main" id="{B7616E45-342E-4F28-B255-76E12A579121}"/>
                </a:ext>
              </a:extLst>
            </p:cNvPr>
            <p:cNvSpPr/>
            <p:nvPr/>
          </p:nvSpPr>
          <p:spPr>
            <a:xfrm>
              <a:off x="6764487" y="2851418"/>
              <a:ext cx="2434513"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52" name="Predefined Process 360">
              <a:extLst>
                <a:ext uri="{FF2B5EF4-FFF2-40B4-BE49-F238E27FC236}">
                  <a16:creationId xmlns:a16="http://schemas.microsoft.com/office/drawing/2014/main" id="{C004653F-B679-438E-A02C-D2F3713DD784}"/>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53" name="Straight Arrow Connector 252">
              <a:extLst>
                <a:ext uri="{FF2B5EF4-FFF2-40B4-BE49-F238E27FC236}">
                  <a16:creationId xmlns:a16="http://schemas.microsoft.com/office/drawing/2014/main" id="{635A5E44-6EC4-45A1-8145-80587CE9ACB2}"/>
                </a:ext>
              </a:extLst>
            </p:cNvPr>
            <p:cNvCxnSpPr>
              <a:cxnSpLocks/>
              <a:endCxn id="252"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54" name="Straight Arrow Connector 253">
              <a:extLst>
                <a:ext uri="{FF2B5EF4-FFF2-40B4-BE49-F238E27FC236}">
                  <a16:creationId xmlns:a16="http://schemas.microsoft.com/office/drawing/2014/main" id="{B66ED319-012E-488E-8EF9-D4B4460BBE5C}"/>
                </a:ext>
              </a:extLst>
            </p:cNvPr>
            <p:cNvCxnSpPr>
              <a:cxnSpLocks/>
              <a:stCxn id="252"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55" name="Picture 254">
              <a:extLst>
                <a:ext uri="{FF2B5EF4-FFF2-40B4-BE49-F238E27FC236}">
                  <a16:creationId xmlns:a16="http://schemas.microsoft.com/office/drawing/2014/main" id="{3416218A-6B9F-4AF6-AD08-7A967868C2A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56" name="Group 255">
              <a:extLst>
                <a:ext uri="{FF2B5EF4-FFF2-40B4-BE49-F238E27FC236}">
                  <a16:creationId xmlns:a16="http://schemas.microsoft.com/office/drawing/2014/main" id="{E23964EA-51E7-430A-A1D6-17D7EE8979F1}"/>
                </a:ext>
              </a:extLst>
            </p:cNvPr>
            <p:cNvGrpSpPr/>
            <p:nvPr/>
          </p:nvGrpSpPr>
          <p:grpSpPr>
            <a:xfrm>
              <a:off x="8488549" y="3105663"/>
              <a:ext cx="710451" cy="548503"/>
              <a:chOff x="10894155" y="883422"/>
              <a:chExt cx="710451" cy="548503"/>
            </a:xfrm>
          </p:grpSpPr>
          <p:sp>
            <p:nvSpPr>
              <p:cNvPr id="260" name="TextBox 259">
                <a:extLst>
                  <a:ext uri="{FF2B5EF4-FFF2-40B4-BE49-F238E27FC236}">
                    <a16:creationId xmlns:a16="http://schemas.microsoft.com/office/drawing/2014/main" id="{F8EEC259-79F1-4150-B7AC-2F48EDDBD6D7}"/>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61" name="Group 260">
                <a:extLst>
                  <a:ext uri="{FF2B5EF4-FFF2-40B4-BE49-F238E27FC236}">
                    <a16:creationId xmlns:a16="http://schemas.microsoft.com/office/drawing/2014/main" id="{018AFB83-68C9-43AB-A6E3-8D85510392CA}"/>
                  </a:ext>
                </a:extLst>
              </p:cNvPr>
              <p:cNvGrpSpPr/>
              <p:nvPr/>
            </p:nvGrpSpPr>
            <p:grpSpPr>
              <a:xfrm>
                <a:off x="11024320" y="883422"/>
                <a:ext cx="329877" cy="344103"/>
                <a:chOff x="2644346" y="3293483"/>
                <a:chExt cx="499181" cy="520709"/>
              </a:xfrm>
            </p:grpSpPr>
            <p:pic>
              <p:nvPicPr>
                <p:cNvPr id="262" name="Picture 261">
                  <a:extLst>
                    <a:ext uri="{FF2B5EF4-FFF2-40B4-BE49-F238E27FC236}">
                      <a16:creationId xmlns:a16="http://schemas.microsoft.com/office/drawing/2014/main" id="{FF7180FF-E155-4445-94F0-926EC331F0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63" name="Picture 262">
                  <a:extLst>
                    <a:ext uri="{FF2B5EF4-FFF2-40B4-BE49-F238E27FC236}">
                      <a16:creationId xmlns:a16="http://schemas.microsoft.com/office/drawing/2014/main" id="{38AB1F82-7712-422F-8394-07E407D03E5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57" name="Rectangle 256">
              <a:extLst>
                <a:ext uri="{FF2B5EF4-FFF2-40B4-BE49-F238E27FC236}">
                  <a16:creationId xmlns:a16="http://schemas.microsoft.com/office/drawing/2014/main" id="{FC227B37-07EA-420E-B4C8-9D10D17C6C03}"/>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277D38E0-B1A1-4D51-B9F3-9C74628D91AB}"/>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59" name="Picture 258">
              <a:extLst>
                <a:ext uri="{FF2B5EF4-FFF2-40B4-BE49-F238E27FC236}">
                  <a16:creationId xmlns:a16="http://schemas.microsoft.com/office/drawing/2014/main" id="{C28F7B2B-7484-4E63-B35B-4BB7EECD0EF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grpSp>
        <p:nvGrpSpPr>
          <p:cNvPr id="264" name="Group 263">
            <a:extLst>
              <a:ext uri="{FF2B5EF4-FFF2-40B4-BE49-F238E27FC236}">
                <a16:creationId xmlns:a16="http://schemas.microsoft.com/office/drawing/2014/main" id="{36211CAB-0317-4F87-81B0-4D8B70A08DE6}"/>
              </a:ext>
            </a:extLst>
          </p:cNvPr>
          <p:cNvGrpSpPr/>
          <p:nvPr/>
        </p:nvGrpSpPr>
        <p:grpSpPr>
          <a:xfrm>
            <a:off x="5890236" y="4407725"/>
            <a:ext cx="3418596" cy="1076515"/>
            <a:chOff x="5881764" y="2699224"/>
            <a:chExt cx="3418596" cy="1076515"/>
          </a:xfrm>
        </p:grpSpPr>
        <p:sp>
          <p:nvSpPr>
            <p:cNvPr id="265" name="Rectangle: Rounded Corners 96">
              <a:extLst>
                <a:ext uri="{FF2B5EF4-FFF2-40B4-BE49-F238E27FC236}">
                  <a16:creationId xmlns:a16="http://schemas.microsoft.com/office/drawing/2014/main" id="{6E6BEFEF-F7BD-436E-B34C-FF5D7D72300A}"/>
                </a:ext>
              </a:extLst>
            </p:cNvPr>
            <p:cNvSpPr/>
            <p:nvPr/>
          </p:nvSpPr>
          <p:spPr>
            <a:xfrm>
              <a:off x="6167949" y="2851418"/>
              <a:ext cx="3031051"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66" name="Predefined Process 374">
              <a:extLst>
                <a:ext uri="{FF2B5EF4-FFF2-40B4-BE49-F238E27FC236}">
                  <a16:creationId xmlns:a16="http://schemas.microsoft.com/office/drawing/2014/main" id="{AC85ECF6-89BC-46AC-B4E1-8305E91B16BF}"/>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67" name="Straight Arrow Connector 266">
              <a:extLst>
                <a:ext uri="{FF2B5EF4-FFF2-40B4-BE49-F238E27FC236}">
                  <a16:creationId xmlns:a16="http://schemas.microsoft.com/office/drawing/2014/main" id="{4997FB8D-5333-4BED-BFDD-004AE011BEBC}"/>
                </a:ext>
              </a:extLst>
            </p:cNvPr>
            <p:cNvCxnSpPr>
              <a:cxnSpLocks/>
              <a:endCxn id="266"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68" name="Straight Arrow Connector 267">
              <a:extLst>
                <a:ext uri="{FF2B5EF4-FFF2-40B4-BE49-F238E27FC236}">
                  <a16:creationId xmlns:a16="http://schemas.microsoft.com/office/drawing/2014/main" id="{3B9F5D08-D51D-4518-BC12-966AA586837C}"/>
                </a:ext>
              </a:extLst>
            </p:cNvPr>
            <p:cNvCxnSpPr>
              <a:cxnSpLocks/>
              <a:stCxn id="266"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69" name="Picture 268">
              <a:extLst>
                <a:ext uri="{FF2B5EF4-FFF2-40B4-BE49-F238E27FC236}">
                  <a16:creationId xmlns:a16="http://schemas.microsoft.com/office/drawing/2014/main" id="{3A313D44-FC1A-4E57-A88A-49D4BB41149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70" name="Group 269">
              <a:extLst>
                <a:ext uri="{FF2B5EF4-FFF2-40B4-BE49-F238E27FC236}">
                  <a16:creationId xmlns:a16="http://schemas.microsoft.com/office/drawing/2014/main" id="{FFE4CB31-2FA4-44BF-B925-947846435AB3}"/>
                </a:ext>
              </a:extLst>
            </p:cNvPr>
            <p:cNvGrpSpPr/>
            <p:nvPr/>
          </p:nvGrpSpPr>
          <p:grpSpPr>
            <a:xfrm>
              <a:off x="8488549" y="3105663"/>
              <a:ext cx="710451" cy="548503"/>
              <a:chOff x="10894155" y="883422"/>
              <a:chExt cx="710451" cy="548503"/>
            </a:xfrm>
          </p:grpSpPr>
          <p:sp>
            <p:nvSpPr>
              <p:cNvPr id="274" name="TextBox 273">
                <a:extLst>
                  <a:ext uri="{FF2B5EF4-FFF2-40B4-BE49-F238E27FC236}">
                    <a16:creationId xmlns:a16="http://schemas.microsoft.com/office/drawing/2014/main" id="{71D1B6A3-A37C-4DED-BF10-511FC1E3DBE1}"/>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75" name="Group 274">
                <a:extLst>
                  <a:ext uri="{FF2B5EF4-FFF2-40B4-BE49-F238E27FC236}">
                    <a16:creationId xmlns:a16="http://schemas.microsoft.com/office/drawing/2014/main" id="{1F829E6A-505A-43F8-B654-2DE110C8A3DA}"/>
                  </a:ext>
                </a:extLst>
              </p:cNvPr>
              <p:cNvGrpSpPr/>
              <p:nvPr/>
            </p:nvGrpSpPr>
            <p:grpSpPr>
              <a:xfrm>
                <a:off x="11024320" y="883422"/>
                <a:ext cx="329877" cy="344103"/>
                <a:chOff x="2644346" y="3293483"/>
                <a:chExt cx="499181" cy="520709"/>
              </a:xfrm>
            </p:grpSpPr>
            <p:pic>
              <p:nvPicPr>
                <p:cNvPr id="276" name="Picture 275">
                  <a:extLst>
                    <a:ext uri="{FF2B5EF4-FFF2-40B4-BE49-F238E27FC236}">
                      <a16:creationId xmlns:a16="http://schemas.microsoft.com/office/drawing/2014/main" id="{58B74348-47C6-42AD-8899-D999D3249B8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77" name="Picture 276">
                  <a:extLst>
                    <a:ext uri="{FF2B5EF4-FFF2-40B4-BE49-F238E27FC236}">
                      <a16:creationId xmlns:a16="http://schemas.microsoft.com/office/drawing/2014/main" id="{369EF5AF-E604-4CED-B485-6D8D3175499F}"/>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71" name="Rectangle 270">
              <a:extLst>
                <a:ext uri="{FF2B5EF4-FFF2-40B4-BE49-F238E27FC236}">
                  <a16:creationId xmlns:a16="http://schemas.microsoft.com/office/drawing/2014/main" id="{72B93DC1-33F8-4D46-8F07-D52BC45426E7}"/>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72" name="TextBox 271">
              <a:extLst>
                <a:ext uri="{FF2B5EF4-FFF2-40B4-BE49-F238E27FC236}">
                  <a16:creationId xmlns:a16="http://schemas.microsoft.com/office/drawing/2014/main" id="{2F57090E-49D4-4629-B8AC-B82A0E3BCDA9}"/>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73" name="Picture 272">
              <a:extLst>
                <a:ext uri="{FF2B5EF4-FFF2-40B4-BE49-F238E27FC236}">
                  <a16:creationId xmlns:a16="http://schemas.microsoft.com/office/drawing/2014/main" id="{9722DDEB-0C36-46B2-93C8-90E5B2F5E9C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sp>
        <p:nvSpPr>
          <p:cNvPr id="278" name="Rectangle 277">
            <a:extLst>
              <a:ext uri="{FF2B5EF4-FFF2-40B4-BE49-F238E27FC236}">
                <a16:creationId xmlns:a16="http://schemas.microsoft.com/office/drawing/2014/main" id="{C7A7B02E-096D-4CC7-A41E-DBE19CF34D7A}"/>
              </a:ext>
            </a:extLst>
          </p:cNvPr>
          <p:cNvSpPr/>
          <p:nvPr/>
        </p:nvSpPr>
        <p:spPr>
          <a:xfrm>
            <a:off x="6137792" y="2470447"/>
            <a:ext cx="2784737"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#1 Enclave</a:t>
            </a:r>
          </a:p>
        </p:txBody>
      </p:sp>
      <p:sp>
        <p:nvSpPr>
          <p:cNvPr id="279" name="Rectangle 278">
            <a:extLst>
              <a:ext uri="{FF2B5EF4-FFF2-40B4-BE49-F238E27FC236}">
                <a16:creationId xmlns:a16="http://schemas.microsoft.com/office/drawing/2014/main" id="{2901E582-1EE4-454E-B86C-121FD5944750}"/>
              </a:ext>
            </a:extLst>
          </p:cNvPr>
          <p:cNvSpPr/>
          <p:nvPr/>
        </p:nvSpPr>
        <p:spPr>
          <a:xfrm>
            <a:off x="6176421" y="4234093"/>
            <a:ext cx="2790316"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#2 Enclave</a:t>
            </a:r>
          </a:p>
        </p:txBody>
      </p:sp>
      <p:cxnSp>
        <p:nvCxnSpPr>
          <p:cNvPr id="280" name="Straight Arrow Connector 279">
            <a:extLst>
              <a:ext uri="{FF2B5EF4-FFF2-40B4-BE49-F238E27FC236}">
                <a16:creationId xmlns:a16="http://schemas.microsoft.com/office/drawing/2014/main" id="{829190D0-2432-4186-B8E2-86466982EC67}"/>
              </a:ext>
            </a:extLst>
          </p:cNvPr>
          <p:cNvCxnSpPr>
            <a:cxnSpLocks/>
          </p:cNvCxnSpPr>
          <p:nvPr/>
        </p:nvCxnSpPr>
        <p:spPr>
          <a:xfrm flipH="1" flipV="1">
            <a:off x="5693402" y="4754567"/>
            <a:ext cx="190948" cy="168150"/>
          </a:xfrm>
          <a:prstGeom prst="straightConnector1">
            <a:avLst/>
          </a:prstGeom>
          <a:noFill/>
          <a:ln w="19050" cap="flat" cmpd="sng" algn="ctr">
            <a:solidFill>
              <a:srgbClr val="A5A5A5"/>
            </a:solidFill>
            <a:prstDash val="solid"/>
            <a:miter lim="800000"/>
            <a:headEnd type="none"/>
            <a:tailEnd type="arrow"/>
          </a:ln>
          <a:effectLst/>
        </p:spPr>
      </p:cxnSp>
      <p:pic>
        <p:nvPicPr>
          <p:cNvPr id="281" name="Picture 280">
            <a:extLst>
              <a:ext uri="{FF2B5EF4-FFF2-40B4-BE49-F238E27FC236}">
                <a16:creationId xmlns:a16="http://schemas.microsoft.com/office/drawing/2014/main" id="{41242346-4886-449F-99F7-7F37C73A73D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11069" y="6103450"/>
            <a:ext cx="243514" cy="243514"/>
          </a:xfrm>
          <a:prstGeom prst="rect">
            <a:avLst/>
          </a:prstGeom>
        </p:spPr>
      </p:pic>
    </p:spTree>
    <p:extLst>
      <p:ext uri="{BB962C8B-B14F-4D97-AF65-F5344CB8AC3E}">
        <p14:creationId xmlns:p14="http://schemas.microsoft.com/office/powerpoint/2010/main" val="36717983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Multi-party machine learning use case</a:t>
            </a:r>
            <a:br>
              <a:rPr lang="en-US" dirty="0"/>
            </a:br>
            <a:endParaRPr lang="fr-FR" dirty="0"/>
          </a:p>
        </p:txBody>
      </p:sp>
      <p:grpSp>
        <p:nvGrpSpPr>
          <p:cNvPr id="14" name="Group 13">
            <a:extLst>
              <a:ext uri="{FF2B5EF4-FFF2-40B4-BE49-F238E27FC236}">
                <a16:creationId xmlns:a16="http://schemas.microsoft.com/office/drawing/2014/main" id="{55100659-A67C-4CB4-9868-25DF27117532}"/>
              </a:ext>
            </a:extLst>
          </p:cNvPr>
          <p:cNvGrpSpPr/>
          <p:nvPr/>
        </p:nvGrpSpPr>
        <p:grpSpPr>
          <a:xfrm>
            <a:off x="6218237" y="1183573"/>
            <a:ext cx="5348160" cy="3541473"/>
            <a:chOff x="6218237" y="1837756"/>
            <a:chExt cx="5348160" cy="3541473"/>
          </a:xfrm>
        </p:grpSpPr>
        <p:sp>
          <p:nvSpPr>
            <p:cNvPr id="15" name="TextBox 14">
              <a:extLst>
                <a:ext uri="{FF2B5EF4-FFF2-40B4-BE49-F238E27FC236}">
                  <a16:creationId xmlns:a16="http://schemas.microsoft.com/office/drawing/2014/main" id="{76883440-C1F7-4432-B96B-38F066836F2F}"/>
                </a:ext>
              </a:extLst>
            </p:cNvPr>
            <p:cNvSpPr txBox="1"/>
            <p:nvPr/>
          </p:nvSpPr>
          <p:spPr>
            <a:xfrm>
              <a:off x="6256261" y="2889076"/>
              <a:ext cx="5310136"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Solution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ML modelling process (data input,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pre-processing, model training, etc.) in a trusted execution environments</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Decrypt data only within a TEE to protect confidentiality at centralized point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code that is attestable at centralized point</a:t>
              </a:r>
            </a:p>
          </p:txBody>
        </p:sp>
        <p:cxnSp>
          <p:nvCxnSpPr>
            <p:cNvPr id="16" name="Straight Connector 15">
              <a:extLst>
                <a:ext uri="{FF2B5EF4-FFF2-40B4-BE49-F238E27FC236}">
                  <a16:creationId xmlns:a16="http://schemas.microsoft.com/office/drawing/2014/main" id="{0B1B16DC-7396-4419-855E-0E225AB098EC}"/>
                </a:ext>
              </a:extLst>
            </p:cNvPr>
            <p:cNvCxnSpPr>
              <a:cxnSpLocks/>
            </p:cNvCxnSpPr>
            <p:nvPr/>
          </p:nvCxnSpPr>
          <p:spPr>
            <a:xfrm>
              <a:off x="6218237" y="2703967"/>
              <a:ext cx="919243" cy="0"/>
            </a:xfrm>
            <a:prstGeom prst="line">
              <a:avLst/>
            </a:prstGeom>
            <a:noFill/>
            <a:ln w="19050" cap="flat" cmpd="sng" algn="ctr">
              <a:solidFill>
                <a:srgbClr val="000000"/>
              </a:solidFill>
              <a:prstDash val="solid"/>
              <a:headEnd type="none" w="lg" len="med"/>
              <a:tailEnd type="none" w="lg" len="med"/>
            </a:ln>
            <a:effectLst/>
          </p:spPr>
        </p:cxnSp>
        <p:pic>
          <p:nvPicPr>
            <p:cNvPr id="17" name="Picture 16">
              <a:extLst>
                <a:ext uri="{FF2B5EF4-FFF2-40B4-BE49-F238E27FC236}">
                  <a16:creationId xmlns:a16="http://schemas.microsoft.com/office/drawing/2014/main" id="{E555D5E0-F209-4297-A2DD-54E4B5EF4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52" y="1837756"/>
              <a:ext cx="594360" cy="594360"/>
            </a:xfrm>
            <a:prstGeom prst="rect">
              <a:avLst/>
            </a:prstGeom>
          </p:spPr>
        </p:pic>
      </p:grpSp>
      <p:grpSp>
        <p:nvGrpSpPr>
          <p:cNvPr id="18" name="Group 17">
            <a:extLst>
              <a:ext uri="{FF2B5EF4-FFF2-40B4-BE49-F238E27FC236}">
                <a16:creationId xmlns:a16="http://schemas.microsoft.com/office/drawing/2014/main" id="{C37C4491-AFB7-4BB6-8597-B4C057DC321C}"/>
              </a:ext>
            </a:extLst>
          </p:cNvPr>
          <p:cNvGrpSpPr/>
          <p:nvPr/>
        </p:nvGrpSpPr>
        <p:grpSpPr>
          <a:xfrm>
            <a:off x="579437" y="1235903"/>
            <a:ext cx="4778573" cy="2852051"/>
            <a:chOff x="573805" y="1862379"/>
            <a:chExt cx="4778573" cy="2852051"/>
          </a:xfrm>
        </p:grpSpPr>
        <p:sp>
          <p:nvSpPr>
            <p:cNvPr id="19" name="TextBox 18">
              <a:extLst>
                <a:ext uri="{FF2B5EF4-FFF2-40B4-BE49-F238E27FC236}">
                  <a16:creationId xmlns:a16="http://schemas.microsoft.com/office/drawing/2014/main" id="{97AF8101-9E25-4995-B08C-F282D2C7A584}"/>
                </a:ext>
              </a:extLst>
            </p:cNvPr>
            <p:cNvSpPr txBox="1"/>
            <p:nvPr/>
          </p:nvSpPr>
          <p:spPr>
            <a:xfrm>
              <a:off x="600856" y="2889075"/>
              <a:ext cx="4751522" cy="182535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Goals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Data and Model/IP confidentiality from other parties and/or cloud provider</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Control integrity of ML code running against data set from malicious parties</a:t>
              </a:r>
            </a:p>
          </p:txBody>
        </p:sp>
        <p:cxnSp>
          <p:nvCxnSpPr>
            <p:cNvPr id="20" name="Straight Connector 19">
              <a:extLst>
                <a:ext uri="{FF2B5EF4-FFF2-40B4-BE49-F238E27FC236}">
                  <a16:creationId xmlns:a16="http://schemas.microsoft.com/office/drawing/2014/main" id="{93193E16-F953-427B-89B2-49E6363E0FEB}"/>
                </a:ext>
              </a:extLst>
            </p:cNvPr>
            <p:cNvCxnSpPr>
              <a:cxnSpLocks/>
            </p:cNvCxnSpPr>
            <p:nvPr/>
          </p:nvCxnSpPr>
          <p:spPr>
            <a:xfrm>
              <a:off x="573805" y="2703966"/>
              <a:ext cx="919243" cy="0"/>
            </a:xfrm>
            <a:prstGeom prst="line">
              <a:avLst/>
            </a:prstGeom>
            <a:noFill/>
            <a:ln w="19050" cap="flat" cmpd="sng" algn="ctr">
              <a:solidFill>
                <a:srgbClr val="000000"/>
              </a:solidFill>
              <a:prstDash val="solid"/>
              <a:headEnd type="none" w="lg" len="med"/>
              <a:tailEnd type="none" w="lg" len="med"/>
            </a:ln>
            <a:effectLst/>
          </p:spPr>
        </p:cxnSp>
        <p:pic>
          <p:nvPicPr>
            <p:cNvPr id="21" name="Picture 20">
              <a:extLst>
                <a:ext uri="{FF2B5EF4-FFF2-40B4-BE49-F238E27FC236}">
                  <a16:creationId xmlns:a16="http://schemas.microsoft.com/office/drawing/2014/main" id="{15AEF352-1658-4406-8FC2-EB7B9A984F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5" y="1862379"/>
              <a:ext cx="594360" cy="594360"/>
            </a:xfrm>
            <a:prstGeom prst="rect">
              <a:avLst/>
            </a:prstGeom>
          </p:spPr>
        </p:pic>
      </p:grpSp>
      <p:sp>
        <p:nvSpPr>
          <p:cNvPr id="22" name="Rectangle 21">
            <a:extLst>
              <a:ext uri="{FF2B5EF4-FFF2-40B4-BE49-F238E27FC236}">
                <a16:creationId xmlns:a16="http://schemas.microsoft.com/office/drawing/2014/main" id="{B91A05A2-624A-4112-BEA7-87ABFC8AD1FD}"/>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DB66A202-229B-43B3-85C3-78E363BE4DB4}"/>
              </a:ext>
            </a:extLst>
          </p:cNvPr>
          <p:cNvSpPr/>
          <p:nvPr/>
        </p:nvSpPr>
        <p:spPr bwMode="auto">
          <a:xfrm>
            <a:off x="333829" y="5167860"/>
            <a:ext cx="5274808" cy="13695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Properties</a:t>
            </a:r>
          </a:p>
          <a:p>
            <a:pPr>
              <a:spcBef>
                <a:spcPts val="600"/>
              </a:spcBef>
            </a:pPr>
            <a:r>
              <a:rPr lang="en-US" sz="1400" dirty="0">
                <a:solidFill>
                  <a:srgbClr val="000000"/>
                </a:solidFill>
              </a:rPr>
              <a:t>Confidentiality and integrity of data &amp; models (from other parties)</a:t>
            </a:r>
          </a:p>
          <a:p>
            <a:r>
              <a:rPr lang="en-US" sz="1400" spc="-41" dirty="0">
                <a:solidFill>
                  <a:srgbClr val="000000"/>
                </a:solidFill>
              </a:rPr>
              <a:t>Transparency (only certain ML code can access the data)</a:t>
            </a:r>
          </a:p>
          <a:p>
            <a:r>
              <a:rPr lang="en-US" sz="1400" spc="-41" dirty="0">
                <a:solidFill>
                  <a:srgbClr val="000000"/>
                </a:solidFill>
              </a:rPr>
              <a:t>Auditability (logs of activities) </a:t>
            </a:r>
          </a:p>
        </p:txBody>
      </p:sp>
      <p:sp>
        <p:nvSpPr>
          <p:cNvPr id="24" name="Rectangle 23">
            <a:extLst>
              <a:ext uri="{FF2B5EF4-FFF2-40B4-BE49-F238E27FC236}">
                <a16:creationId xmlns:a16="http://schemas.microsoft.com/office/drawing/2014/main" id="{17F1CD24-6ED3-4AE6-9B4C-E592A2D705E5}"/>
              </a:ext>
            </a:extLst>
          </p:cNvPr>
          <p:cNvSpPr/>
          <p:nvPr/>
        </p:nvSpPr>
        <p:spPr bwMode="auto">
          <a:xfrm>
            <a:off x="6218237" y="5199880"/>
            <a:ext cx="5714999"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Protocols</a:t>
            </a:r>
          </a:p>
          <a:p>
            <a:pPr marL="0" lvl="1" defTabSz="913841">
              <a:lnSpc>
                <a:spcPct val="90000"/>
              </a:lnSpc>
              <a:spcBef>
                <a:spcPts val="600"/>
              </a:spcBef>
              <a:defRPr/>
            </a:pPr>
            <a:r>
              <a:rPr lang="en-US" sz="1400" dirty="0">
                <a:solidFill>
                  <a:srgbClr val="000000"/>
                </a:solidFill>
              </a:rPr>
              <a:t>Agree on machine learning algorithm/code to use</a:t>
            </a:r>
          </a:p>
          <a:p>
            <a:pPr marL="0" lvl="1" defTabSz="913841">
              <a:lnSpc>
                <a:spcPct val="90000"/>
              </a:lnSpc>
              <a:defRPr/>
            </a:pPr>
            <a:r>
              <a:rPr lang="en-US" sz="1400" dirty="0">
                <a:solidFill>
                  <a:srgbClr val="000000"/>
                </a:solidFill>
              </a:rPr>
              <a:t>Upload code</a:t>
            </a:r>
          </a:p>
          <a:p>
            <a:pPr marL="0" lvl="1" defTabSz="913841">
              <a:lnSpc>
                <a:spcPct val="90000"/>
              </a:lnSpc>
              <a:defRPr/>
            </a:pPr>
            <a:r>
              <a:rPr lang="en-US" sz="1400" dirty="0">
                <a:solidFill>
                  <a:srgbClr val="000000"/>
                </a:solidFill>
              </a:rPr>
              <a:t>Verify enclave setup (hardware and software identity)</a:t>
            </a:r>
          </a:p>
          <a:p>
            <a:pPr marL="0" lvl="1" defTabSz="913841">
              <a:lnSpc>
                <a:spcPct val="90000"/>
              </a:lnSpc>
              <a:defRPr/>
            </a:pPr>
            <a:r>
              <a:rPr lang="en-US" sz="1400" dirty="0">
                <a:solidFill>
                  <a:srgbClr val="000000"/>
                </a:solidFill>
              </a:rPr>
              <a:t>Send data and keys to system</a:t>
            </a:r>
          </a:p>
          <a:p>
            <a:pPr marL="0" lvl="1" defTabSz="913841">
              <a:lnSpc>
                <a:spcPct val="90000"/>
              </a:lnSpc>
              <a:defRPr/>
            </a:pPr>
            <a:r>
              <a:rPr lang="en-US" sz="1400" dirty="0">
                <a:solidFill>
                  <a:srgbClr val="000000"/>
                </a:solidFill>
              </a:rPr>
              <a:t>Receive computed output</a:t>
            </a:r>
          </a:p>
        </p:txBody>
      </p:sp>
      <p:pic>
        <p:nvPicPr>
          <p:cNvPr id="32" name="Picture 31" descr="A drawing of a cartoon character&#10;&#10;Description automatically generated">
            <a:extLst>
              <a:ext uri="{FF2B5EF4-FFF2-40B4-BE49-F238E27FC236}">
                <a16:creationId xmlns:a16="http://schemas.microsoft.com/office/drawing/2014/main" id="{1E9760C2-ACA4-4BF0-A81D-7BB3277E8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329" y="192619"/>
            <a:ext cx="1191459" cy="99737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B4FFFF48-4B4F-456B-B652-B8A6D6A29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4644" y="323938"/>
            <a:ext cx="1406193" cy="731221"/>
          </a:xfrm>
          <a:prstGeom prst="rect">
            <a:avLst/>
          </a:prstGeom>
        </p:spPr>
      </p:pic>
    </p:spTree>
    <p:extLst>
      <p:ext uri="{BB962C8B-B14F-4D97-AF65-F5344CB8AC3E}">
        <p14:creationId xmlns:p14="http://schemas.microsoft.com/office/powerpoint/2010/main" val="404488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dirty="0"/>
              <a:t>Healthcare scenarios</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fr-FR" dirty="0"/>
          </a:p>
        </p:txBody>
      </p:sp>
      <p:sp>
        <p:nvSpPr>
          <p:cNvPr id="3" name="Espace réservé du texte 2"/>
          <p:cNvSpPr>
            <a:spLocks noGrp="1"/>
          </p:cNvSpPr>
          <p:nvPr>
            <p:ph type="body" sz="quarter" idx="10"/>
          </p:nvPr>
        </p:nvSpPr>
        <p:spPr>
          <a:xfrm>
            <a:off x="274638" y="1212850"/>
            <a:ext cx="11887200" cy="2739211"/>
          </a:xfrm>
        </p:spPr>
        <p:txBody>
          <a:bodyPr>
            <a:normAutofit/>
          </a:bodyPr>
          <a:lstStyle/>
          <a:p>
            <a:pPr lvl="0">
              <a:spcBef>
                <a:spcPts val="1200"/>
              </a:spcBef>
            </a:pPr>
            <a:r>
              <a:rPr lang="en-US" dirty="0"/>
              <a:t>Partnered health facilities contribute private patient health data sets to train a ML model</a:t>
            </a:r>
          </a:p>
          <a:p>
            <a:pPr lvl="0">
              <a:spcBef>
                <a:spcPts val="1200"/>
              </a:spcBef>
            </a:pPr>
            <a:r>
              <a:rPr lang="en-US" dirty="0"/>
              <a:t>Each facility only sees their respective data sets (aka no one, not even cloud provider, can see all data or trained model, if necessary)</a:t>
            </a:r>
          </a:p>
          <a:p>
            <a:pPr lvl="0">
              <a:spcBef>
                <a:spcPts val="1200"/>
              </a:spcBef>
            </a:pPr>
            <a:r>
              <a:rPr lang="en-US" dirty="0"/>
              <a:t>All facilities benefit from using trained model</a:t>
            </a:r>
          </a:p>
        </p:txBody>
      </p:sp>
      <p:sp>
        <p:nvSpPr>
          <p:cNvPr id="156" name="Rectangle 155">
            <a:extLst>
              <a:ext uri="{FF2B5EF4-FFF2-40B4-BE49-F238E27FC236}">
                <a16:creationId xmlns:a16="http://schemas.microsoft.com/office/drawing/2014/main" id="{858AFDD0-957D-4DC4-AE5B-23D576C5E2A2}"/>
              </a:ext>
            </a:extLst>
          </p:cNvPr>
          <p:cNvSpPr/>
          <p:nvPr/>
        </p:nvSpPr>
        <p:spPr bwMode="auto">
          <a:xfrm>
            <a:off x="882" y="3394085"/>
            <a:ext cx="12434711" cy="3600439"/>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363A8E22-0968-413E-80A2-5CBBF7F110ED}"/>
              </a:ext>
            </a:extLst>
          </p:cNvPr>
          <p:cNvGrpSpPr/>
          <p:nvPr/>
        </p:nvGrpSpPr>
        <p:grpSpPr>
          <a:xfrm>
            <a:off x="4832707" y="3631372"/>
            <a:ext cx="2799154" cy="2903798"/>
            <a:chOff x="4832707" y="3631372"/>
            <a:chExt cx="2799154" cy="2903798"/>
          </a:xfrm>
        </p:grpSpPr>
        <p:sp>
          <p:nvSpPr>
            <p:cNvPr id="158" name="Rectangle 157">
              <a:extLst>
                <a:ext uri="{FF2B5EF4-FFF2-40B4-BE49-F238E27FC236}">
                  <a16:creationId xmlns:a16="http://schemas.microsoft.com/office/drawing/2014/main" id="{5B866D9A-B701-47E2-A7DC-16CEE48ACD0A}"/>
                </a:ext>
              </a:extLst>
            </p:cNvPr>
            <p:cNvSpPr/>
            <p:nvPr/>
          </p:nvSpPr>
          <p:spPr>
            <a:xfrm>
              <a:off x="4832707" y="3631372"/>
              <a:ext cx="2799154" cy="2903798"/>
            </a:xfrm>
            <a:prstGeom prst="rect">
              <a:avLst/>
            </a:prstGeom>
            <a:solidFill>
              <a:srgbClr val="FFFFFF">
                <a:lumMod val="85000"/>
              </a:srgbClr>
            </a:solidFill>
            <a:ln w="6350"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59" name="TextBox 158">
              <a:extLst>
                <a:ext uri="{FF2B5EF4-FFF2-40B4-BE49-F238E27FC236}">
                  <a16:creationId xmlns:a16="http://schemas.microsoft.com/office/drawing/2014/main" id="{BF430159-2C00-444C-A324-2B92FE055BF4}"/>
                </a:ext>
              </a:extLst>
            </p:cNvPr>
            <p:cNvSpPr txBox="1"/>
            <p:nvPr/>
          </p:nvSpPr>
          <p:spPr>
            <a:xfrm>
              <a:off x="5024218" y="6017368"/>
              <a:ext cx="2572833" cy="382308"/>
            </a:xfrm>
            <a:prstGeom prst="rect">
              <a:avLst/>
            </a:prstGeom>
            <a:noFill/>
            <a:extLst>
              <a:ext uri="{909E8E84-426E-40DD-AFC4-6F175D3DCCD1}">
                <a14:hiddenFill xmlns:a14="http://schemas.microsoft.com/office/drawing/2010/main">
                  <a:solidFill>
                    <a:srgbClr val="FFFFFF"/>
                  </a:solidFill>
                </a14:hiddenFill>
              </a:ext>
            </a:extLst>
          </p:spPr>
          <p:txBody>
            <a:bodyPr wrap="non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prstClr val="black"/>
                  </a:solidFill>
                  <a:effectLst/>
                  <a:uLnTx/>
                  <a:uFillTx/>
                  <a:cs typeface="Segoe UI Semilight" panose="020B0402040204020203" pitchFamily="34" charset="0"/>
                </a:rPr>
                <a:t>Host Operating System</a:t>
              </a:r>
            </a:p>
          </p:txBody>
        </p:sp>
        <p:sp>
          <p:nvSpPr>
            <p:cNvPr id="160" name="Rectangle 159">
              <a:extLst>
                <a:ext uri="{FF2B5EF4-FFF2-40B4-BE49-F238E27FC236}">
                  <a16:creationId xmlns:a16="http://schemas.microsoft.com/office/drawing/2014/main" id="{E16E1DA0-DC1A-4BF4-BF2E-8627D3FC9B1C}"/>
                </a:ext>
              </a:extLst>
            </p:cNvPr>
            <p:cNvSpPr/>
            <p:nvPr/>
          </p:nvSpPr>
          <p:spPr>
            <a:xfrm>
              <a:off x="5015200" y="3803726"/>
              <a:ext cx="2437445" cy="1174355"/>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0D632CB-01C4-485C-B3CD-7F40E68A2169}"/>
                </a:ext>
              </a:extLst>
            </p:cNvPr>
            <p:cNvSpPr/>
            <p:nvPr/>
          </p:nvSpPr>
          <p:spPr>
            <a:xfrm>
              <a:off x="5753373" y="3937225"/>
              <a:ext cx="1564670" cy="664488"/>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 algorithm</a:t>
              </a:r>
            </a:p>
          </p:txBody>
        </p:sp>
        <p:sp>
          <p:nvSpPr>
            <p:cNvPr id="162" name="TextBox 161">
              <a:extLst>
                <a:ext uri="{FF2B5EF4-FFF2-40B4-BE49-F238E27FC236}">
                  <a16:creationId xmlns:a16="http://schemas.microsoft.com/office/drawing/2014/main" id="{55DDD507-80E0-4EC6-8A1B-225C6133AD8C}"/>
                </a:ext>
              </a:extLst>
            </p:cNvPr>
            <p:cNvSpPr txBox="1"/>
            <p:nvPr/>
          </p:nvSpPr>
          <p:spPr>
            <a:xfrm>
              <a:off x="5190034" y="3776178"/>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163" name="TextBox 162">
              <a:extLst>
                <a:ext uri="{FF2B5EF4-FFF2-40B4-BE49-F238E27FC236}">
                  <a16:creationId xmlns:a16="http://schemas.microsoft.com/office/drawing/2014/main" id="{BDACE1E9-5DF3-4296-8200-7E6796449083}"/>
                </a:ext>
              </a:extLst>
            </p:cNvPr>
            <p:cNvSpPr txBox="1"/>
            <p:nvPr/>
          </p:nvSpPr>
          <p:spPr>
            <a:xfrm>
              <a:off x="5190034" y="4504105"/>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3</a:t>
              </a:r>
            </a:p>
          </p:txBody>
        </p:sp>
        <p:sp>
          <p:nvSpPr>
            <p:cNvPr id="164" name="TextBox 163">
              <a:extLst>
                <a:ext uri="{FF2B5EF4-FFF2-40B4-BE49-F238E27FC236}">
                  <a16:creationId xmlns:a16="http://schemas.microsoft.com/office/drawing/2014/main" id="{DE590F61-651A-453C-ABF8-A5BC845B5923}"/>
                </a:ext>
              </a:extLst>
            </p:cNvPr>
            <p:cNvSpPr txBox="1"/>
            <p:nvPr/>
          </p:nvSpPr>
          <p:spPr>
            <a:xfrm>
              <a:off x="5190034" y="4140142"/>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2</a:t>
              </a:r>
            </a:p>
          </p:txBody>
        </p:sp>
        <p:grpSp>
          <p:nvGrpSpPr>
            <p:cNvPr id="165" name="Group 164">
              <a:extLst>
                <a:ext uri="{FF2B5EF4-FFF2-40B4-BE49-F238E27FC236}">
                  <a16:creationId xmlns:a16="http://schemas.microsoft.com/office/drawing/2014/main" id="{1481A12A-935D-4182-BB0F-564AF741B8C2}"/>
                </a:ext>
              </a:extLst>
            </p:cNvPr>
            <p:cNvGrpSpPr/>
            <p:nvPr/>
          </p:nvGrpSpPr>
          <p:grpSpPr>
            <a:xfrm>
              <a:off x="7157065" y="4679849"/>
              <a:ext cx="373042" cy="373042"/>
              <a:chOff x="10133556" y="1298282"/>
              <a:chExt cx="477989" cy="477989"/>
            </a:xfrm>
          </p:grpSpPr>
          <p:sp>
            <p:nvSpPr>
              <p:cNvPr id="175" name="Oval 174">
                <a:extLst>
                  <a:ext uri="{FF2B5EF4-FFF2-40B4-BE49-F238E27FC236}">
                    <a16:creationId xmlns:a16="http://schemas.microsoft.com/office/drawing/2014/main" id="{CAAD71CE-D11F-464D-BA7B-1E4855499320}"/>
                  </a:ext>
                </a:extLst>
              </p:cNvPr>
              <p:cNvSpPr/>
              <p:nvPr/>
            </p:nvSpPr>
            <p:spPr bwMode="auto">
              <a:xfrm>
                <a:off x="10133556" y="1298282"/>
                <a:ext cx="477989" cy="477989"/>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6" name="lock">
                <a:extLst>
                  <a:ext uri="{FF2B5EF4-FFF2-40B4-BE49-F238E27FC236}">
                    <a16:creationId xmlns:a16="http://schemas.microsoft.com/office/drawing/2014/main" id="{7DDFAD6D-F881-4562-9D39-CD03BD5826AB}"/>
                  </a:ext>
                </a:extLst>
              </p:cNvPr>
              <p:cNvSpPr>
                <a:spLocks noChangeAspect="1" noEditPoints="1"/>
              </p:cNvSpPr>
              <p:nvPr/>
            </p:nvSpPr>
            <p:spPr bwMode="auto">
              <a:xfrm>
                <a:off x="10263201" y="1373991"/>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77" name="Rectangle 176">
                <a:extLst>
                  <a:ext uri="{FF2B5EF4-FFF2-40B4-BE49-F238E27FC236}">
                    <a16:creationId xmlns:a16="http://schemas.microsoft.com/office/drawing/2014/main" id="{00411895-149C-42E4-AAD2-10380D9FB840}"/>
                  </a:ext>
                </a:extLst>
              </p:cNvPr>
              <p:cNvSpPr/>
              <p:nvPr/>
            </p:nvSpPr>
            <p:spPr bwMode="auto">
              <a:xfrm>
                <a:off x="10263201" y="1510554"/>
                <a:ext cx="218698" cy="155015"/>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6" name="Group 165">
              <a:extLst>
                <a:ext uri="{FF2B5EF4-FFF2-40B4-BE49-F238E27FC236}">
                  <a16:creationId xmlns:a16="http://schemas.microsoft.com/office/drawing/2014/main" id="{5A4B44BF-B44B-440D-B182-867DAF8A02C3}"/>
                </a:ext>
              </a:extLst>
            </p:cNvPr>
            <p:cNvGrpSpPr/>
            <p:nvPr/>
          </p:nvGrpSpPr>
          <p:grpSpPr>
            <a:xfrm>
              <a:off x="5127577" y="3895439"/>
              <a:ext cx="158518" cy="286488"/>
              <a:chOff x="191543" y="2744210"/>
              <a:chExt cx="842668" cy="1522944"/>
            </a:xfrm>
          </p:grpSpPr>
          <p:sp>
            <p:nvSpPr>
              <p:cNvPr id="173" name="Freeform: Shape 172">
                <a:extLst>
                  <a:ext uri="{FF2B5EF4-FFF2-40B4-BE49-F238E27FC236}">
                    <a16:creationId xmlns:a16="http://schemas.microsoft.com/office/drawing/2014/main" id="{6625AE2D-D42B-46A9-9059-B54A12E5D3EF}"/>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4" name="Oval 173">
                <a:extLst>
                  <a:ext uri="{FF2B5EF4-FFF2-40B4-BE49-F238E27FC236}">
                    <a16:creationId xmlns:a16="http://schemas.microsoft.com/office/drawing/2014/main" id="{26AD433B-6273-4537-8802-FE222A415666}"/>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7" name="Group 166">
              <a:extLst>
                <a:ext uri="{FF2B5EF4-FFF2-40B4-BE49-F238E27FC236}">
                  <a16:creationId xmlns:a16="http://schemas.microsoft.com/office/drawing/2014/main" id="{80229CCB-82A9-42D4-9137-E8BE192AB6D5}"/>
                </a:ext>
              </a:extLst>
            </p:cNvPr>
            <p:cNvGrpSpPr/>
            <p:nvPr/>
          </p:nvGrpSpPr>
          <p:grpSpPr>
            <a:xfrm>
              <a:off x="5127577" y="4262373"/>
              <a:ext cx="158518" cy="286488"/>
              <a:chOff x="191543" y="2744210"/>
              <a:chExt cx="842668" cy="1522944"/>
            </a:xfrm>
          </p:grpSpPr>
          <p:sp>
            <p:nvSpPr>
              <p:cNvPr id="171" name="Freeform: Shape 170">
                <a:extLst>
                  <a:ext uri="{FF2B5EF4-FFF2-40B4-BE49-F238E27FC236}">
                    <a16:creationId xmlns:a16="http://schemas.microsoft.com/office/drawing/2014/main" id="{5B6CEEB2-69E7-41D0-9E2B-DC766DC8F281}"/>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2" name="Oval 171">
                <a:extLst>
                  <a:ext uri="{FF2B5EF4-FFF2-40B4-BE49-F238E27FC236}">
                    <a16:creationId xmlns:a16="http://schemas.microsoft.com/office/drawing/2014/main" id="{5335A533-A6EA-4B92-87A9-14F2E64687C0}"/>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8" name="Group 167">
              <a:extLst>
                <a:ext uri="{FF2B5EF4-FFF2-40B4-BE49-F238E27FC236}">
                  <a16:creationId xmlns:a16="http://schemas.microsoft.com/office/drawing/2014/main" id="{FEEBF210-C134-439D-AEB7-8AA7A8E3A274}"/>
                </a:ext>
              </a:extLst>
            </p:cNvPr>
            <p:cNvGrpSpPr/>
            <p:nvPr/>
          </p:nvGrpSpPr>
          <p:grpSpPr>
            <a:xfrm>
              <a:off x="5127577" y="4628569"/>
              <a:ext cx="158518" cy="286488"/>
              <a:chOff x="191543" y="2744210"/>
              <a:chExt cx="842668" cy="1522944"/>
            </a:xfrm>
          </p:grpSpPr>
          <p:sp>
            <p:nvSpPr>
              <p:cNvPr id="169" name="Freeform: Shape 168">
                <a:extLst>
                  <a:ext uri="{FF2B5EF4-FFF2-40B4-BE49-F238E27FC236}">
                    <a16:creationId xmlns:a16="http://schemas.microsoft.com/office/drawing/2014/main" id="{87176975-A396-4DC6-A422-6E3EEA80A5FE}"/>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0" name="Oval 169">
                <a:extLst>
                  <a:ext uri="{FF2B5EF4-FFF2-40B4-BE49-F238E27FC236}">
                    <a16:creationId xmlns:a16="http://schemas.microsoft.com/office/drawing/2014/main" id="{70D8E856-18B2-47BE-BA7C-8E8672FDD90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78" name="Group 177">
            <a:extLst>
              <a:ext uri="{FF2B5EF4-FFF2-40B4-BE49-F238E27FC236}">
                <a16:creationId xmlns:a16="http://schemas.microsoft.com/office/drawing/2014/main" id="{C2D38CB9-63D4-40EE-8F46-CE4D0C6BFAE4}"/>
              </a:ext>
            </a:extLst>
          </p:cNvPr>
          <p:cNvGrpSpPr/>
          <p:nvPr/>
        </p:nvGrpSpPr>
        <p:grpSpPr>
          <a:xfrm>
            <a:off x="5182044" y="5339570"/>
            <a:ext cx="2197578" cy="738350"/>
            <a:chOff x="5182044" y="5339570"/>
            <a:chExt cx="2197578" cy="738350"/>
          </a:xfrm>
        </p:grpSpPr>
        <p:grpSp>
          <p:nvGrpSpPr>
            <p:cNvPr id="179" name="Group 178">
              <a:extLst>
                <a:ext uri="{FF2B5EF4-FFF2-40B4-BE49-F238E27FC236}">
                  <a16:creationId xmlns:a16="http://schemas.microsoft.com/office/drawing/2014/main" id="{467688DA-9522-425A-9E05-180F5D387A4B}"/>
                </a:ext>
              </a:extLst>
            </p:cNvPr>
            <p:cNvGrpSpPr/>
            <p:nvPr/>
          </p:nvGrpSpPr>
          <p:grpSpPr>
            <a:xfrm>
              <a:off x="5182044" y="5339570"/>
              <a:ext cx="604933" cy="738350"/>
              <a:chOff x="4417761" y="5213472"/>
              <a:chExt cx="593125" cy="723938"/>
            </a:xfrm>
          </p:grpSpPr>
          <p:sp>
            <p:nvSpPr>
              <p:cNvPr id="195" name="Flowchart: Multidocument 194">
                <a:extLst>
                  <a:ext uri="{FF2B5EF4-FFF2-40B4-BE49-F238E27FC236}">
                    <a16:creationId xmlns:a16="http://schemas.microsoft.com/office/drawing/2014/main" id="{7309D3F5-E68A-449B-93EB-0D062C1CEA94}"/>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EBA30E2A-BC0F-4CB0-97DE-29A4F0EE13B7}"/>
                  </a:ext>
                </a:extLst>
              </p:cNvPr>
              <p:cNvSpPr txBox="1"/>
              <p:nvPr/>
            </p:nvSpPr>
            <p:spPr>
              <a:xfrm>
                <a:off x="4473238" y="5448045"/>
                <a:ext cx="537648" cy="48936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1</a:t>
                </a:r>
              </a:p>
            </p:txBody>
          </p:sp>
        </p:grpSp>
        <p:grpSp>
          <p:nvGrpSpPr>
            <p:cNvPr id="180" name="Group 179">
              <a:extLst>
                <a:ext uri="{FF2B5EF4-FFF2-40B4-BE49-F238E27FC236}">
                  <a16:creationId xmlns:a16="http://schemas.microsoft.com/office/drawing/2014/main" id="{D2B2F32B-5EEC-46D3-850E-A17D23E06C79}"/>
                </a:ext>
              </a:extLst>
            </p:cNvPr>
            <p:cNvGrpSpPr/>
            <p:nvPr/>
          </p:nvGrpSpPr>
          <p:grpSpPr>
            <a:xfrm>
              <a:off x="5991446" y="5339570"/>
              <a:ext cx="591853" cy="724224"/>
              <a:chOff x="4417761" y="5213472"/>
              <a:chExt cx="580301" cy="710088"/>
            </a:xfrm>
          </p:grpSpPr>
          <p:sp>
            <p:nvSpPr>
              <p:cNvPr id="193" name="Flowchart: Multidocument 192">
                <a:extLst>
                  <a:ext uri="{FF2B5EF4-FFF2-40B4-BE49-F238E27FC236}">
                    <a16:creationId xmlns:a16="http://schemas.microsoft.com/office/drawing/2014/main" id="{612DE5E6-5FCF-4754-A501-7C5F1CE30CA6}"/>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602407CF-86D3-4429-8964-3D28CEE51F6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2</a:t>
                </a:r>
              </a:p>
            </p:txBody>
          </p:sp>
        </p:grpSp>
        <p:grpSp>
          <p:nvGrpSpPr>
            <p:cNvPr id="181" name="Group 180">
              <a:extLst>
                <a:ext uri="{FF2B5EF4-FFF2-40B4-BE49-F238E27FC236}">
                  <a16:creationId xmlns:a16="http://schemas.microsoft.com/office/drawing/2014/main" id="{15665960-BE81-43FB-8A97-24D38B7A24D4}"/>
                </a:ext>
              </a:extLst>
            </p:cNvPr>
            <p:cNvGrpSpPr/>
            <p:nvPr/>
          </p:nvGrpSpPr>
          <p:grpSpPr>
            <a:xfrm>
              <a:off x="6787769" y="5339570"/>
              <a:ext cx="591853" cy="724224"/>
              <a:chOff x="4417761" y="5213472"/>
              <a:chExt cx="580301" cy="710088"/>
            </a:xfrm>
          </p:grpSpPr>
          <p:sp>
            <p:nvSpPr>
              <p:cNvPr id="191" name="Flowchart: Multidocument 190">
                <a:extLst>
                  <a:ext uri="{FF2B5EF4-FFF2-40B4-BE49-F238E27FC236}">
                    <a16:creationId xmlns:a16="http://schemas.microsoft.com/office/drawing/2014/main" id="{A2A11A3D-1880-4218-85AB-59162AD1D48E}"/>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2" name="TextBox 191">
                <a:extLst>
                  <a:ext uri="{FF2B5EF4-FFF2-40B4-BE49-F238E27FC236}">
                    <a16:creationId xmlns:a16="http://schemas.microsoft.com/office/drawing/2014/main" id="{6E94A568-08D5-4906-AE89-60A8C21475D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3</a:t>
                </a:r>
              </a:p>
            </p:txBody>
          </p:sp>
        </p:grpSp>
        <p:grpSp>
          <p:nvGrpSpPr>
            <p:cNvPr id="182" name="Group 181">
              <a:extLst>
                <a:ext uri="{FF2B5EF4-FFF2-40B4-BE49-F238E27FC236}">
                  <a16:creationId xmlns:a16="http://schemas.microsoft.com/office/drawing/2014/main" id="{E46A2D7B-CA6F-46B3-B332-1C66DF91A755}"/>
                </a:ext>
              </a:extLst>
            </p:cNvPr>
            <p:cNvGrpSpPr/>
            <p:nvPr/>
          </p:nvGrpSpPr>
          <p:grpSpPr>
            <a:xfrm>
              <a:off x="5230717" y="5731165"/>
              <a:ext cx="113955" cy="205950"/>
              <a:chOff x="191543" y="2744210"/>
              <a:chExt cx="842668" cy="1522944"/>
            </a:xfrm>
          </p:grpSpPr>
          <p:sp>
            <p:nvSpPr>
              <p:cNvPr id="189" name="Freeform: Shape 188">
                <a:extLst>
                  <a:ext uri="{FF2B5EF4-FFF2-40B4-BE49-F238E27FC236}">
                    <a16:creationId xmlns:a16="http://schemas.microsoft.com/office/drawing/2014/main" id="{B98CFBAD-340E-480A-A0D2-15A614E7945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90" name="Oval 189">
                <a:extLst>
                  <a:ext uri="{FF2B5EF4-FFF2-40B4-BE49-F238E27FC236}">
                    <a16:creationId xmlns:a16="http://schemas.microsoft.com/office/drawing/2014/main" id="{218511BC-14CC-4AA3-AF98-77F7426E01B1}"/>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3" name="Group 182">
              <a:extLst>
                <a:ext uri="{FF2B5EF4-FFF2-40B4-BE49-F238E27FC236}">
                  <a16:creationId xmlns:a16="http://schemas.microsoft.com/office/drawing/2014/main" id="{04BB2022-91AA-4F45-B2EF-EB58C10B3D55}"/>
                </a:ext>
              </a:extLst>
            </p:cNvPr>
            <p:cNvGrpSpPr/>
            <p:nvPr/>
          </p:nvGrpSpPr>
          <p:grpSpPr>
            <a:xfrm>
              <a:off x="6037083" y="5731165"/>
              <a:ext cx="113955" cy="205950"/>
              <a:chOff x="191543" y="2744210"/>
              <a:chExt cx="842668" cy="1522944"/>
            </a:xfrm>
          </p:grpSpPr>
          <p:sp>
            <p:nvSpPr>
              <p:cNvPr id="187" name="Freeform: Shape 186">
                <a:extLst>
                  <a:ext uri="{FF2B5EF4-FFF2-40B4-BE49-F238E27FC236}">
                    <a16:creationId xmlns:a16="http://schemas.microsoft.com/office/drawing/2014/main" id="{8EB1AFDE-A14F-4224-88FC-BD946715C260}"/>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8" name="Oval 187">
                <a:extLst>
                  <a:ext uri="{FF2B5EF4-FFF2-40B4-BE49-F238E27FC236}">
                    <a16:creationId xmlns:a16="http://schemas.microsoft.com/office/drawing/2014/main" id="{F5951674-0DB1-4C1B-A4B6-FE51EBC18547}"/>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4" name="Group 183">
              <a:extLst>
                <a:ext uri="{FF2B5EF4-FFF2-40B4-BE49-F238E27FC236}">
                  <a16:creationId xmlns:a16="http://schemas.microsoft.com/office/drawing/2014/main" id="{6E52A82D-A832-406C-96C5-6FA11A6F4089}"/>
                </a:ext>
              </a:extLst>
            </p:cNvPr>
            <p:cNvGrpSpPr/>
            <p:nvPr/>
          </p:nvGrpSpPr>
          <p:grpSpPr>
            <a:xfrm>
              <a:off x="6833407" y="5731165"/>
              <a:ext cx="113955" cy="205950"/>
              <a:chOff x="191543" y="2744210"/>
              <a:chExt cx="842668" cy="1522944"/>
            </a:xfrm>
          </p:grpSpPr>
          <p:sp>
            <p:nvSpPr>
              <p:cNvPr id="185" name="Freeform: Shape 184">
                <a:extLst>
                  <a:ext uri="{FF2B5EF4-FFF2-40B4-BE49-F238E27FC236}">
                    <a16:creationId xmlns:a16="http://schemas.microsoft.com/office/drawing/2014/main" id="{4B4B68D7-5083-431A-AF66-0DFB2472B59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6" name="Oval 185">
                <a:extLst>
                  <a:ext uri="{FF2B5EF4-FFF2-40B4-BE49-F238E27FC236}">
                    <a16:creationId xmlns:a16="http://schemas.microsoft.com/office/drawing/2014/main" id="{A8AAA04A-D63D-4A8C-8930-DE498EFE692B}"/>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97" name="Group 196">
            <a:extLst>
              <a:ext uri="{FF2B5EF4-FFF2-40B4-BE49-F238E27FC236}">
                <a16:creationId xmlns:a16="http://schemas.microsoft.com/office/drawing/2014/main" id="{89D3CDBE-9B3E-4C48-B6FD-973BFB9F5EC8}"/>
              </a:ext>
            </a:extLst>
          </p:cNvPr>
          <p:cNvGrpSpPr/>
          <p:nvPr/>
        </p:nvGrpSpPr>
        <p:grpSpPr>
          <a:xfrm>
            <a:off x="5442955" y="4982402"/>
            <a:ext cx="1599185" cy="340612"/>
            <a:chOff x="5335850" y="4476459"/>
            <a:chExt cx="1567971" cy="274890"/>
          </a:xfrm>
        </p:grpSpPr>
        <p:cxnSp>
          <p:nvCxnSpPr>
            <p:cNvPr id="198" name="Straight Arrow Connector 197">
              <a:extLst>
                <a:ext uri="{FF2B5EF4-FFF2-40B4-BE49-F238E27FC236}">
                  <a16:creationId xmlns:a16="http://schemas.microsoft.com/office/drawing/2014/main" id="{8A66D37A-69D6-4A2A-9E54-FDE9858405B4}"/>
                </a:ext>
              </a:extLst>
            </p:cNvPr>
            <p:cNvCxnSpPr>
              <a:cxnSpLocks/>
            </p:cNvCxnSpPr>
            <p:nvPr/>
          </p:nvCxnSpPr>
          <p:spPr>
            <a:xfrm>
              <a:off x="5335850" y="4476459"/>
              <a:ext cx="0" cy="274886"/>
            </a:xfrm>
            <a:prstGeom prst="straightConnector1">
              <a:avLst/>
            </a:prstGeom>
            <a:noFill/>
            <a:ln w="19050" cap="flat" cmpd="sng" algn="ctr">
              <a:solidFill>
                <a:srgbClr val="000000"/>
              </a:solidFill>
              <a:prstDash val="solid"/>
              <a:headEnd type="none"/>
              <a:tailEnd type="arrow"/>
            </a:ln>
            <a:effectLst/>
          </p:spPr>
        </p:cxnSp>
        <p:cxnSp>
          <p:nvCxnSpPr>
            <p:cNvPr id="199" name="Straight Arrow Connector 198">
              <a:extLst>
                <a:ext uri="{FF2B5EF4-FFF2-40B4-BE49-F238E27FC236}">
                  <a16:creationId xmlns:a16="http://schemas.microsoft.com/office/drawing/2014/main" id="{A6E3BE7F-71E4-4A2E-894C-84B08CC6DE5A}"/>
                </a:ext>
              </a:extLst>
            </p:cNvPr>
            <p:cNvCxnSpPr>
              <a:cxnSpLocks/>
            </p:cNvCxnSpPr>
            <p:nvPr/>
          </p:nvCxnSpPr>
          <p:spPr>
            <a:xfrm>
              <a:off x="6123041" y="4476463"/>
              <a:ext cx="0" cy="274886"/>
            </a:xfrm>
            <a:prstGeom prst="straightConnector1">
              <a:avLst/>
            </a:prstGeom>
            <a:noFill/>
            <a:ln w="19050" cap="flat" cmpd="sng" algn="ctr">
              <a:solidFill>
                <a:srgbClr val="000000"/>
              </a:solidFill>
              <a:prstDash val="solid"/>
              <a:headEnd type="none"/>
              <a:tailEnd type="arrow"/>
            </a:ln>
            <a:effectLst/>
          </p:spPr>
        </p:cxnSp>
        <p:cxnSp>
          <p:nvCxnSpPr>
            <p:cNvPr id="200" name="Straight Arrow Connector 199">
              <a:extLst>
                <a:ext uri="{FF2B5EF4-FFF2-40B4-BE49-F238E27FC236}">
                  <a16:creationId xmlns:a16="http://schemas.microsoft.com/office/drawing/2014/main" id="{5834D7C0-D849-44AD-8545-AE266B81696E}"/>
                </a:ext>
              </a:extLst>
            </p:cNvPr>
            <p:cNvCxnSpPr>
              <a:cxnSpLocks/>
            </p:cNvCxnSpPr>
            <p:nvPr/>
          </p:nvCxnSpPr>
          <p:spPr>
            <a:xfrm>
              <a:off x="6903821" y="4476463"/>
              <a:ext cx="0" cy="274886"/>
            </a:xfrm>
            <a:prstGeom prst="straightConnector1">
              <a:avLst/>
            </a:prstGeom>
            <a:noFill/>
            <a:ln w="19050" cap="flat" cmpd="sng" algn="ctr">
              <a:solidFill>
                <a:srgbClr val="000000"/>
              </a:solidFill>
              <a:prstDash val="solid"/>
              <a:headEnd type="none"/>
              <a:tailEnd type="arrow"/>
            </a:ln>
            <a:effectLst/>
          </p:spPr>
        </p:cxnSp>
      </p:grpSp>
      <p:grpSp>
        <p:nvGrpSpPr>
          <p:cNvPr id="201" name="Group 200">
            <a:extLst>
              <a:ext uri="{FF2B5EF4-FFF2-40B4-BE49-F238E27FC236}">
                <a16:creationId xmlns:a16="http://schemas.microsoft.com/office/drawing/2014/main" id="{BFB85A8C-A1E2-4F08-AD25-6BF14A337B63}"/>
              </a:ext>
            </a:extLst>
          </p:cNvPr>
          <p:cNvGrpSpPr/>
          <p:nvPr/>
        </p:nvGrpSpPr>
        <p:grpSpPr>
          <a:xfrm>
            <a:off x="7771624" y="4137466"/>
            <a:ext cx="3617503" cy="2389649"/>
            <a:chOff x="7771624" y="4137466"/>
            <a:chExt cx="3617503" cy="2389649"/>
          </a:xfrm>
        </p:grpSpPr>
        <p:sp>
          <p:nvSpPr>
            <p:cNvPr id="202" name="cloud">
              <a:extLst>
                <a:ext uri="{FF2B5EF4-FFF2-40B4-BE49-F238E27FC236}">
                  <a16:creationId xmlns:a16="http://schemas.microsoft.com/office/drawing/2014/main" id="{E246BD86-E86A-405A-9248-AC8CEA558074}"/>
                </a:ext>
              </a:extLst>
            </p:cNvPr>
            <p:cNvSpPr>
              <a:spLocks noChangeAspect="1"/>
            </p:cNvSpPr>
            <p:nvPr/>
          </p:nvSpPr>
          <p:spPr bwMode="auto">
            <a:xfrm>
              <a:off x="7870312" y="5601987"/>
              <a:ext cx="1452101" cy="9251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85000"/>
              </a:srgbClr>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203" name="Group 202">
              <a:extLst>
                <a:ext uri="{FF2B5EF4-FFF2-40B4-BE49-F238E27FC236}">
                  <a16:creationId xmlns:a16="http://schemas.microsoft.com/office/drawing/2014/main" id="{00BF7293-68A8-4CAC-8E0C-F13F70278120}"/>
                </a:ext>
              </a:extLst>
            </p:cNvPr>
            <p:cNvGrpSpPr/>
            <p:nvPr/>
          </p:nvGrpSpPr>
          <p:grpSpPr>
            <a:xfrm>
              <a:off x="10138608" y="4137466"/>
              <a:ext cx="1250519" cy="974525"/>
              <a:chOff x="2477987" y="3020637"/>
              <a:chExt cx="1226110" cy="955503"/>
            </a:xfrm>
          </p:grpSpPr>
          <p:sp>
            <p:nvSpPr>
              <p:cNvPr id="211" name="Flowchart: Multidocument 210">
                <a:extLst>
                  <a:ext uri="{FF2B5EF4-FFF2-40B4-BE49-F238E27FC236}">
                    <a16:creationId xmlns:a16="http://schemas.microsoft.com/office/drawing/2014/main" id="{2FA1A86B-25C2-47AD-A235-8A1DA07D78D9}"/>
                  </a:ext>
                </a:extLst>
              </p:cNvPr>
              <p:cNvSpPr/>
              <p:nvPr/>
            </p:nvSpPr>
            <p:spPr>
              <a:xfrm>
                <a:off x="2477987" y="3020637"/>
                <a:ext cx="1014070" cy="565954"/>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2" name="TextBox 211">
                <a:extLst>
                  <a:ext uri="{FF2B5EF4-FFF2-40B4-BE49-F238E27FC236}">
                    <a16:creationId xmlns:a16="http://schemas.microsoft.com/office/drawing/2014/main" id="{4A63DEAE-ADBC-4E86-8C0B-13C1A14F27FF}"/>
                  </a:ext>
                </a:extLst>
              </p:cNvPr>
              <p:cNvSpPr txBox="1"/>
              <p:nvPr/>
            </p:nvSpPr>
            <p:spPr>
              <a:xfrm>
                <a:off x="3142405" y="3459075"/>
                <a:ext cx="561692" cy="5170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3</a:t>
                </a:r>
              </a:p>
            </p:txBody>
          </p:sp>
        </p:grpSp>
        <p:cxnSp>
          <p:nvCxnSpPr>
            <p:cNvPr id="204" name="Straight Arrow Connector 203">
              <a:extLst>
                <a:ext uri="{FF2B5EF4-FFF2-40B4-BE49-F238E27FC236}">
                  <a16:creationId xmlns:a16="http://schemas.microsoft.com/office/drawing/2014/main" id="{97666EA8-8FF1-42C0-9979-048669B20842}"/>
                </a:ext>
              </a:extLst>
            </p:cNvPr>
            <p:cNvCxnSpPr>
              <a:cxnSpLocks/>
            </p:cNvCxnSpPr>
            <p:nvPr/>
          </p:nvCxnSpPr>
          <p:spPr>
            <a:xfrm rot="10800000">
              <a:off x="7771624" y="5086085"/>
              <a:ext cx="1051410" cy="0"/>
            </a:xfrm>
            <a:prstGeom prst="straightConnector1">
              <a:avLst/>
            </a:prstGeom>
            <a:noFill/>
            <a:ln w="19050" cap="flat" cmpd="sng" algn="ctr">
              <a:solidFill>
                <a:srgbClr val="0078D3"/>
              </a:solidFill>
              <a:prstDash val="solid"/>
              <a:headEnd type="none"/>
              <a:tailEnd type="arrow"/>
            </a:ln>
            <a:effectLst/>
          </p:spPr>
        </p:cxnSp>
        <p:grpSp>
          <p:nvGrpSpPr>
            <p:cNvPr id="205" name="Group 204">
              <a:extLst>
                <a:ext uri="{FF2B5EF4-FFF2-40B4-BE49-F238E27FC236}">
                  <a16:creationId xmlns:a16="http://schemas.microsoft.com/office/drawing/2014/main" id="{2D229683-85B6-4171-990F-C7C2636E9928}"/>
                </a:ext>
              </a:extLst>
            </p:cNvPr>
            <p:cNvGrpSpPr/>
            <p:nvPr/>
          </p:nvGrpSpPr>
          <p:grpSpPr>
            <a:xfrm>
              <a:off x="10758804" y="4709054"/>
              <a:ext cx="158518" cy="286488"/>
              <a:chOff x="191543" y="2744210"/>
              <a:chExt cx="842668" cy="1522944"/>
            </a:xfrm>
          </p:grpSpPr>
          <p:sp>
            <p:nvSpPr>
              <p:cNvPr id="209" name="Freeform: Shape 208">
                <a:extLst>
                  <a:ext uri="{FF2B5EF4-FFF2-40B4-BE49-F238E27FC236}">
                    <a16:creationId xmlns:a16="http://schemas.microsoft.com/office/drawing/2014/main" id="{23C926A8-6AF1-4CC4-9FDA-83C915BCF397}"/>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10" name="Oval 209">
                <a:extLst>
                  <a:ext uri="{FF2B5EF4-FFF2-40B4-BE49-F238E27FC236}">
                    <a16:creationId xmlns:a16="http://schemas.microsoft.com/office/drawing/2014/main" id="{C092867A-A770-477B-BDAC-66ECF0E9628B}"/>
                  </a:ext>
                </a:extLst>
              </p:cNvPr>
              <p:cNvSpPr/>
              <p:nvPr/>
            </p:nvSpPr>
            <p:spPr bwMode="auto">
              <a:xfrm>
                <a:off x="191543" y="3053246"/>
                <a:ext cx="137851" cy="137851"/>
              </a:xfrm>
              <a:prstGeom prst="ellipse">
                <a:avLst/>
              </a:prstGeom>
              <a:solidFill>
                <a:srgbClr val="525252"/>
              </a:solidFill>
              <a:ln w="12700"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06" name="Group 205">
              <a:extLst>
                <a:ext uri="{FF2B5EF4-FFF2-40B4-BE49-F238E27FC236}">
                  <a16:creationId xmlns:a16="http://schemas.microsoft.com/office/drawing/2014/main" id="{C61193D0-C342-4CBB-992A-EBAAB47F7A09}"/>
                </a:ext>
              </a:extLst>
            </p:cNvPr>
            <p:cNvGrpSpPr/>
            <p:nvPr/>
          </p:nvGrpSpPr>
          <p:grpSpPr>
            <a:xfrm>
              <a:off x="9116144" y="4617033"/>
              <a:ext cx="703499" cy="743114"/>
              <a:chOff x="9044971" y="4658427"/>
              <a:chExt cx="703499" cy="743114"/>
            </a:xfrm>
          </p:grpSpPr>
          <p:pic>
            <p:nvPicPr>
              <p:cNvPr id="207" name="Picture 206">
                <a:extLst>
                  <a:ext uri="{FF2B5EF4-FFF2-40B4-BE49-F238E27FC236}">
                    <a16:creationId xmlns:a16="http://schemas.microsoft.com/office/drawing/2014/main" id="{D8B24D4F-BA92-49A1-A04B-42A9D65E2FB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08" name="healthcare">
                <a:extLst>
                  <a:ext uri="{FF2B5EF4-FFF2-40B4-BE49-F238E27FC236}">
                    <a16:creationId xmlns:a16="http://schemas.microsoft.com/office/drawing/2014/main" id="{13F35F84-BBD9-463A-B6F6-8CA3C7EF803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13" name="Group 212">
            <a:extLst>
              <a:ext uri="{FF2B5EF4-FFF2-40B4-BE49-F238E27FC236}">
                <a16:creationId xmlns:a16="http://schemas.microsoft.com/office/drawing/2014/main" id="{B407C726-2ABE-42E8-B7BE-06D7765440AD}"/>
              </a:ext>
            </a:extLst>
          </p:cNvPr>
          <p:cNvGrpSpPr/>
          <p:nvPr/>
        </p:nvGrpSpPr>
        <p:grpSpPr>
          <a:xfrm>
            <a:off x="1143791" y="3883570"/>
            <a:ext cx="3443049" cy="2649420"/>
            <a:chOff x="1143791" y="3883570"/>
            <a:chExt cx="3443049" cy="2649420"/>
          </a:xfrm>
        </p:grpSpPr>
        <p:grpSp>
          <p:nvGrpSpPr>
            <p:cNvPr id="214" name="Group 213">
              <a:extLst>
                <a:ext uri="{FF2B5EF4-FFF2-40B4-BE49-F238E27FC236}">
                  <a16:creationId xmlns:a16="http://schemas.microsoft.com/office/drawing/2014/main" id="{27CC1A05-031A-44F3-8F67-8B73089F90A3}"/>
                </a:ext>
              </a:extLst>
            </p:cNvPr>
            <p:cNvGrpSpPr/>
            <p:nvPr/>
          </p:nvGrpSpPr>
          <p:grpSpPr>
            <a:xfrm>
              <a:off x="2899988" y="6132283"/>
              <a:ext cx="158518" cy="286488"/>
              <a:chOff x="191543" y="2744210"/>
              <a:chExt cx="842668" cy="1522944"/>
            </a:xfrm>
          </p:grpSpPr>
          <p:sp>
            <p:nvSpPr>
              <p:cNvPr id="230" name="Freeform: Shape 229">
                <a:extLst>
                  <a:ext uri="{FF2B5EF4-FFF2-40B4-BE49-F238E27FC236}">
                    <a16:creationId xmlns:a16="http://schemas.microsoft.com/office/drawing/2014/main" id="{316ABE0F-5892-4442-B253-C2F64796E69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31" name="Oval 230">
                <a:extLst>
                  <a:ext uri="{FF2B5EF4-FFF2-40B4-BE49-F238E27FC236}">
                    <a16:creationId xmlns:a16="http://schemas.microsoft.com/office/drawing/2014/main" id="{02D8EF73-AF57-4432-AC47-737A6ED7DBEC}"/>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15" name="Group 214">
              <a:extLst>
                <a:ext uri="{FF2B5EF4-FFF2-40B4-BE49-F238E27FC236}">
                  <a16:creationId xmlns:a16="http://schemas.microsoft.com/office/drawing/2014/main" id="{E1FBC2F9-1B5B-4FBA-BA19-AAB10E781538}"/>
                </a:ext>
              </a:extLst>
            </p:cNvPr>
            <p:cNvGrpSpPr/>
            <p:nvPr/>
          </p:nvGrpSpPr>
          <p:grpSpPr>
            <a:xfrm>
              <a:off x="2899988" y="4455310"/>
              <a:ext cx="158518" cy="286488"/>
              <a:chOff x="191543" y="2744210"/>
              <a:chExt cx="842668" cy="1522944"/>
            </a:xfrm>
          </p:grpSpPr>
          <p:sp>
            <p:nvSpPr>
              <p:cNvPr id="228" name="Freeform: Shape 227">
                <a:extLst>
                  <a:ext uri="{FF2B5EF4-FFF2-40B4-BE49-F238E27FC236}">
                    <a16:creationId xmlns:a16="http://schemas.microsoft.com/office/drawing/2014/main" id="{F71E4784-C9EA-4107-A690-24D3765547CD}"/>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29" name="Oval 228">
                <a:extLst>
                  <a:ext uri="{FF2B5EF4-FFF2-40B4-BE49-F238E27FC236}">
                    <a16:creationId xmlns:a16="http://schemas.microsoft.com/office/drawing/2014/main" id="{608BC856-E70F-4755-9A51-7AD08011318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216" name="Flowchart: Multidocument 215">
              <a:extLst>
                <a:ext uri="{FF2B5EF4-FFF2-40B4-BE49-F238E27FC236}">
                  <a16:creationId xmlns:a16="http://schemas.microsoft.com/office/drawing/2014/main" id="{94174777-1900-422D-921D-FE6521CB6BFB}"/>
                </a:ext>
              </a:extLst>
            </p:cNvPr>
            <p:cNvSpPr/>
            <p:nvPr/>
          </p:nvSpPr>
          <p:spPr>
            <a:xfrm>
              <a:off x="2284911" y="3883570"/>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7" name="TextBox 216">
              <a:extLst>
                <a:ext uri="{FF2B5EF4-FFF2-40B4-BE49-F238E27FC236}">
                  <a16:creationId xmlns:a16="http://schemas.microsoft.com/office/drawing/2014/main" id="{BC31069C-1B67-461F-BC52-6CD2116133C2}"/>
                </a:ext>
              </a:extLst>
            </p:cNvPr>
            <p:cNvSpPr txBox="1"/>
            <p:nvPr/>
          </p:nvSpPr>
          <p:spPr>
            <a:xfrm>
              <a:off x="2962556" y="4330736"/>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218" name="Flowchart: Multidocument 217">
              <a:extLst>
                <a:ext uri="{FF2B5EF4-FFF2-40B4-BE49-F238E27FC236}">
                  <a16:creationId xmlns:a16="http://schemas.microsoft.com/office/drawing/2014/main" id="{37618666-0982-46F7-B906-BE480AC90A1F}"/>
                </a:ext>
              </a:extLst>
            </p:cNvPr>
            <p:cNvSpPr/>
            <p:nvPr/>
          </p:nvSpPr>
          <p:spPr>
            <a:xfrm>
              <a:off x="2284911" y="5558465"/>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2F2F2F"/>
                  </a:solidFill>
                  <a:effectLst/>
                  <a:uLnTx/>
                  <a:uFillTx/>
                  <a:latin typeface="Segoe UI"/>
                  <a:ea typeface="+mn-ea"/>
                  <a:cs typeface="+mn-cs"/>
                </a:rPr>
                <a:t>Patient data</a:t>
              </a:r>
            </a:p>
          </p:txBody>
        </p:sp>
        <p:sp>
          <p:nvSpPr>
            <p:cNvPr id="219" name="TextBox 218">
              <a:extLst>
                <a:ext uri="{FF2B5EF4-FFF2-40B4-BE49-F238E27FC236}">
                  <a16:creationId xmlns:a16="http://schemas.microsoft.com/office/drawing/2014/main" id="{DA8106D0-2206-4045-8A80-3CCEF493BF52}"/>
                </a:ext>
              </a:extLst>
            </p:cNvPr>
            <p:cNvSpPr txBox="1"/>
            <p:nvPr/>
          </p:nvSpPr>
          <p:spPr>
            <a:xfrm>
              <a:off x="2962556" y="6005631"/>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2</a:t>
              </a:r>
            </a:p>
          </p:txBody>
        </p:sp>
        <p:cxnSp>
          <p:nvCxnSpPr>
            <p:cNvPr id="220" name="Straight Arrow Connector 219">
              <a:extLst>
                <a:ext uri="{FF2B5EF4-FFF2-40B4-BE49-F238E27FC236}">
                  <a16:creationId xmlns:a16="http://schemas.microsoft.com/office/drawing/2014/main" id="{7F9FFAAA-F76A-4BFD-926C-3FD9401B9649}"/>
                </a:ext>
              </a:extLst>
            </p:cNvPr>
            <p:cNvCxnSpPr/>
            <p:nvPr/>
          </p:nvCxnSpPr>
          <p:spPr>
            <a:xfrm>
              <a:off x="3535430" y="4300062"/>
              <a:ext cx="1051410" cy="0"/>
            </a:xfrm>
            <a:prstGeom prst="straightConnector1">
              <a:avLst/>
            </a:prstGeom>
            <a:noFill/>
            <a:ln w="19050" cap="flat" cmpd="sng" algn="ctr">
              <a:solidFill>
                <a:srgbClr val="0078D3"/>
              </a:solidFill>
              <a:prstDash val="solid"/>
              <a:headEnd type="none"/>
              <a:tailEnd type="arrow"/>
            </a:ln>
            <a:effectLst/>
          </p:spPr>
        </p:cxnSp>
        <p:cxnSp>
          <p:nvCxnSpPr>
            <p:cNvPr id="221" name="Straight Arrow Connector 220">
              <a:extLst>
                <a:ext uri="{FF2B5EF4-FFF2-40B4-BE49-F238E27FC236}">
                  <a16:creationId xmlns:a16="http://schemas.microsoft.com/office/drawing/2014/main" id="{EB01F511-A601-4553-B98B-4EAF2BA6CAB2}"/>
                </a:ext>
              </a:extLst>
            </p:cNvPr>
            <p:cNvCxnSpPr/>
            <p:nvPr/>
          </p:nvCxnSpPr>
          <p:spPr>
            <a:xfrm>
              <a:off x="3535430" y="5856971"/>
              <a:ext cx="1051410" cy="0"/>
            </a:xfrm>
            <a:prstGeom prst="straightConnector1">
              <a:avLst/>
            </a:prstGeom>
            <a:noFill/>
            <a:ln w="19050" cap="flat" cmpd="sng" algn="ctr">
              <a:solidFill>
                <a:srgbClr val="0078D3"/>
              </a:solidFill>
              <a:prstDash val="solid"/>
              <a:headEnd type="none"/>
              <a:tailEnd type="arrow"/>
            </a:ln>
            <a:effectLst/>
          </p:spPr>
        </p:cxnSp>
        <p:grpSp>
          <p:nvGrpSpPr>
            <p:cNvPr id="222" name="Group 221">
              <a:extLst>
                <a:ext uri="{FF2B5EF4-FFF2-40B4-BE49-F238E27FC236}">
                  <a16:creationId xmlns:a16="http://schemas.microsoft.com/office/drawing/2014/main" id="{BDB7DD3C-CC5A-4770-81CA-75E441F7EF95}"/>
                </a:ext>
              </a:extLst>
            </p:cNvPr>
            <p:cNvGrpSpPr/>
            <p:nvPr/>
          </p:nvGrpSpPr>
          <p:grpSpPr>
            <a:xfrm>
              <a:off x="1143791" y="4102401"/>
              <a:ext cx="703499" cy="743114"/>
              <a:chOff x="9044971" y="4658427"/>
              <a:chExt cx="703499" cy="743114"/>
            </a:xfrm>
          </p:grpSpPr>
          <p:pic>
            <p:nvPicPr>
              <p:cNvPr id="226" name="Picture 225">
                <a:extLst>
                  <a:ext uri="{FF2B5EF4-FFF2-40B4-BE49-F238E27FC236}">
                    <a16:creationId xmlns:a16="http://schemas.microsoft.com/office/drawing/2014/main" id="{06153BE2-2B58-45DF-B849-185E2B5B4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7" name="healthcare">
                <a:extLst>
                  <a:ext uri="{FF2B5EF4-FFF2-40B4-BE49-F238E27FC236}">
                    <a16:creationId xmlns:a16="http://schemas.microsoft.com/office/drawing/2014/main" id="{93C12174-C5A8-41AB-89D9-F3809BFD306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23" name="Group 222">
              <a:extLst>
                <a:ext uri="{FF2B5EF4-FFF2-40B4-BE49-F238E27FC236}">
                  <a16:creationId xmlns:a16="http://schemas.microsoft.com/office/drawing/2014/main" id="{77633541-C2D1-46BA-942D-DE8252C68C09}"/>
                </a:ext>
              </a:extLst>
            </p:cNvPr>
            <p:cNvGrpSpPr/>
            <p:nvPr/>
          </p:nvGrpSpPr>
          <p:grpSpPr>
            <a:xfrm>
              <a:off x="1143791" y="5485414"/>
              <a:ext cx="703499" cy="743114"/>
              <a:chOff x="9044971" y="4658427"/>
              <a:chExt cx="703499" cy="743114"/>
            </a:xfrm>
          </p:grpSpPr>
          <p:pic>
            <p:nvPicPr>
              <p:cNvPr id="224" name="Picture 223">
                <a:extLst>
                  <a:ext uri="{FF2B5EF4-FFF2-40B4-BE49-F238E27FC236}">
                    <a16:creationId xmlns:a16="http://schemas.microsoft.com/office/drawing/2014/main" id="{328218CD-C381-4F96-AF98-38BED492FF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5" name="healthcare">
                <a:extLst>
                  <a:ext uri="{FF2B5EF4-FFF2-40B4-BE49-F238E27FC236}">
                    <a16:creationId xmlns:a16="http://schemas.microsoft.com/office/drawing/2014/main" id="{3CEECA6D-5CA6-4B5F-A921-182725358490}"/>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Tree>
    <p:extLst>
      <p:ext uri="{BB962C8B-B14F-4D97-AF65-F5344CB8AC3E}">
        <p14:creationId xmlns:p14="http://schemas.microsoft.com/office/powerpoint/2010/main" val="476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left)">
                                      <p:cBhvr>
                                        <p:cTn id="7" dur="750"/>
                                        <p:tgtEl>
                                          <p:spTgt spid="213"/>
                                        </p:tgtEl>
                                      </p:cBhvr>
                                    </p:animEffect>
                                  </p:childTnLst>
                                </p:cTn>
                              </p:par>
                              <p:par>
                                <p:cTn id="8" presetID="22" presetClass="entr" presetSubtype="2"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wipe(right)">
                                      <p:cBhvr>
                                        <p:cTn id="10" dur="750"/>
                                        <p:tgtEl>
                                          <p:spTgt spid="201"/>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up)">
                                      <p:cBhvr>
                                        <p:cTn id="14" dur="750"/>
                                        <p:tgtEl>
                                          <p:spTgt spid="157"/>
                                        </p:tgtEl>
                                      </p:cBhvr>
                                    </p:animEffect>
                                  </p:childTnLst>
                                </p:cTn>
                              </p:par>
                            </p:childTnLst>
                          </p:cTn>
                        </p:par>
                        <p:par>
                          <p:cTn id="15" fill="hold">
                            <p:stCondLst>
                              <p:cond delay="1500"/>
                            </p:stCondLst>
                            <p:childTnLst>
                              <p:par>
                                <p:cTn id="16" presetID="22" presetClass="entr" presetSubtype="1" fill="hold" nodeType="afterEffect">
                                  <p:stCondLst>
                                    <p:cond delay="250"/>
                                  </p:stCondLst>
                                  <p:childTnLst>
                                    <p:set>
                                      <p:cBhvr>
                                        <p:cTn id="17" dur="1" fill="hold">
                                          <p:stCondLst>
                                            <p:cond delay="0"/>
                                          </p:stCondLst>
                                        </p:cTn>
                                        <p:tgtEl>
                                          <p:spTgt spid="197"/>
                                        </p:tgtEl>
                                        <p:attrNameLst>
                                          <p:attrName>style.visibility</p:attrName>
                                        </p:attrNameLst>
                                      </p:cBhvr>
                                      <p:to>
                                        <p:strVal val="visible"/>
                                      </p:to>
                                    </p:set>
                                    <p:animEffect transition="in" filter="wipe(up)">
                                      <p:cBhvr>
                                        <p:cTn id="18" dur="750"/>
                                        <p:tgtEl>
                                          <p:spTgt spid="197"/>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mn-lt"/>
              </a:rPr>
              <a:t>“Confidential” first/third party apps</a:t>
            </a:r>
            <a:endParaRPr lang="fr-FR" sz="2800" dirty="0"/>
          </a:p>
        </p:txBody>
      </p:sp>
      <p:sp>
        <p:nvSpPr>
          <p:cNvPr id="41" name="Rectangle 40">
            <a:extLst>
              <a:ext uri="{FF2B5EF4-FFF2-40B4-BE49-F238E27FC236}">
                <a16:creationId xmlns:a16="http://schemas.microsoft.com/office/drawing/2014/main" id="{27890E66-C5DE-4F5F-8ABC-973AE4477460}"/>
              </a:ext>
            </a:extLst>
          </p:cNvPr>
          <p:cNvSpPr/>
          <p:nvPr/>
        </p:nvSpPr>
        <p:spPr bwMode="auto">
          <a:xfrm>
            <a:off x="0" y="1263395"/>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How</a:t>
            </a:r>
            <a:r>
              <a:rPr kumimoji="0" lang="en-US" sz="2400" b="1" i="0" u="none" strike="noStrike" kern="0" cap="none" spc="0" normalizeH="0" baseline="0" noProof="0" dirty="0">
                <a:ln>
                  <a:noFill/>
                </a:ln>
                <a:gradFill>
                  <a:gsLst>
                    <a:gs pos="2917">
                      <a:srgbClr val="3C3C41"/>
                    </a:gs>
                    <a:gs pos="30000">
                      <a:srgbClr val="3C3C41"/>
                    </a:gs>
                  </a:gsLst>
                  <a:lin ang="5400000" scaled="0"/>
                </a:gradFill>
                <a:effectLst/>
                <a:uLnTx/>
                <a:uFillTx/>
              </a:rPr>
              <a:t>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do you trace the movement of funds across multiple banks, without giving access to the data?</a:t>
            </a:r>
          </a:p>
        </p:txBody>
      </p:sp>
      <p:grpSp>
        <p:nvGrpSpPr>
          <p:cNvPr id="43" name="Group 42">
            <a:extLst>
              <a:ext uri="{FF2B5EF4-FFF2-40B4-BE49-F238E27FC236}">
                <a16:creationId xmlns:a16="http://schemas.microsoft.com/office/drawing/2014/main" id="{C35D2AD4-ECB6-4038-9FFC-176736E860C5}"/>
              </a:ext>
            </a:extLst>
          </p:cNvPr>
          <p:cNvGrpSpPr/>
          <p:nvPr/>
        </p:nvGrpSpPr>
        <p:grpSpPr>
          <a:xfrm>
            <a:off x="3944409" y="1887187"/>
            <a:ext cx="4545892" cy="3220150"/>
            <a:chOff x="3368363" y="1825451"/>
            <a:chExt cx="4545892" cy="3220150"/>
          </a:xfrm>
        </p:grpSpPr>
        <p:sp>
          <p:nvSpPr>
            <p:cNvPr id="44" name="TextBox 43">
              <a:extLst>
                <a:ext uri="{FF2B5EF4-FFF2-40B4-BE49-F238E27FC236}">
                  <a16:creationId xmlns:a16="http://schemas.microsoft.com/office/drawing/2014/main" id="{9D7C228A-DBF8-44B1-8A59-B0F428556A7F}"/>
                </a:ext>
              </a:extLst>
            </p:cNvPr>
            <p:cNvSpPr txBox="1"/>
            <p:nvPr/>
          </p:nvSpPr>
          <p:spPr>
            <a:xfrm>
              <a:off x="5152629" y="2274056"/>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45" name="Graphic 44" descr="Court">
              <a:extLst>
                <a:ext uri="{FF2B5EF4-FFF2-40B4-BE49-F238E27FC236}">
                  <a16:creationId xmlns:a16="http://schemas.microsoft.com/office/drawing/2014/main" id="{76EA019E-EC13-47C8-9028-6B070BD40C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536" y="2127072"/>
              <a:ext cx="718547" cy="718547"/>
            </a:xfrm>
            <a:prstGeom prst="rect">
              <a:avLst/>
            </a:prstGeom>
          </p:spPr>
        </p:pic>
        <p:grpSp>
          <p:nvGrpSpPr>
            <p:cNvPr id="46" name="Group 45">
              <a:extLst>
                <a:ext uri="{FF2B5EF4-FFF2-40B4-BE49-F238E27FC236}">
                  <a16:creationId xmlns:a16="http://schemas.microsoft.com/office/drawing/2014/main" id="{998C3056-52C3-41F9-8468-EA41FFBC999A}"/>
                </a:ext>
              </a:extLst>
            </p:cNvPr>
            <p:cNvGrpSpPr/>
            <p:nvPr/>
          </p:nvGrpSpPr>
          <p:grpSpPr>
            <a:xfrm>
              <a:off x="4036504" y="1825451"/>
              <a:ext cx="3877751" cy="3220150"/>
              <a:chOff x="8054968" y="2026676"/>
              <a:chExt cx="3802064" cy="3157297"/>
            </a:xfrm>
          </p:grpSpPr>
          <p:sp>
            <p:nvSpPr>
              <p:cNvPr id="62" name="TextBox 61">
                <a:extLst>
                  <a:ext uri="{FF2B5EF4-FFF2-40B4-BE49-F238E27FC236}">
                    <a16:creationId xmlns:a16="http://schemas.microsoft.com/office/drawing/2014/main" id="{2BD7F864-3DF6-411D-A646-DBAE4551F343}"/>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63" name="Title 1">
                <a:extLst>
                  <a:ext uri="{FF2B5EF4-FFF2-40B4-BE49-F238E27FC236}">
                    <a16:creationId xmlns:a16="http://schemas.microsoft.com/office/drawing/2014/main" id="{165BB4E0-5005-4310-90C8-784D20E2BEC7}"/>
                  </a:ext>
                </a:extLst>
              </p:cNvPr>
              <p:cNvSpPr txBox="1">
                <a:spLocks/>
              </p:cNvSpPr>
              <p:nvPr/>
            </p:nvSpPr>
            <p:spPr>
              <a:xfrm>
                <a:off x="8740341" y="3463667"/>
                <a:ext cx="1865023" cy="603795"/>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32597"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Network</a:t>
                </a:r>
                <a:endParaRPr kumimoji="0" lang="en-US" sz="2040"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sp>
            <p:nvSpPr>
              <p:cNvPr id="64" name="TextBox 63">
                <a:extLst>
                  <a:ext uri="{FF2B5EF4-FFF2-40B4-BE49-F238E27FC236}">
                    <a16:creationId xmlns:a16="http://schemas.microsoft.com/office/drawing/2014/main" id="{21154EBA-C51C-430B-8CD8-31594723B8AF}"/>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65" name="TextBox 64">
                <a:extLst>
                  <a:ext uri="{FF2B5EF4-FFF2-40B4-BE49-F238E27FC236}">
                    <a16:creationId xmlns:a16="http://schemas.microsoft.com/office/drawing/2014/main" id="{E0D011F9-BCFB-4A11-9F9B-245A26486B1A}"/>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66" name="TextBox 65">
                <a:extLst>
                  <a:ext uri="{FF2B5EF4-FFF2-40B4-BE49-F238E27FC236}">
                    <a16:creationId xmlns:a16="http://schemas.microsoft.com/office/drawing/2014/main" id="{A6AD6525-8B56-4B48-803F-8BA8ACE5F16D}"/>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47" name="Graphic 46" descr="Court">
              <a:extLst>
                <a:ext uri="{FF2B5EF4-FFF2-40B4-BE49-F238E27FC236}">
                  <a16:creationId xmlns:a16="http://schemas.microsoft.com/office/drawing/2014/main" id="{DDD4D303-7D1F-4C26-9A36-24530A5EF7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7076" y="2968048"/>
              <a:ext cx="718547" cy="718547"/>
            </a:xfrm>
            <a:prstGeom prst="rect">
              <a:avLst/>
            </a:prstGeom>
          </p:spPr>
        </p:pic>
        <p:pic>
          <p:nvPicPr>
            <p:cNvPr id="48" name="Graphic 47" descr="Court">
              <a:extLst>
                <a:ext uri="{FF2B5EF4-FFF2-40B4-BE49-F238E27FC236}">
                  <a16:creationId xmlns:a16="http://schemas.microsoft.com/office/drawing/2014/main" id="{430F644D-B0F9-44F7-BCB8-DFDE968FE07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063" y="4180344"/>
              <a:ext cx="718547" cy="718547"/>
            </a:xfrm>
            <a:prstGeom prst="rect">
              <a:avLst/>
            </a:prstGeom>
          </p:spPr>
        </p:pic>
        <p:pic>
          <p:nvPicPr>
            <p:cNvPr id="49" name="Graphic 48" descr="Court">
              <a:extLst>
                <a:ext uri="{FF2B5EF4-FFF2-40B4-BE49-F238E27FC236}">
                  <a16:creationId xmlns:a16="http://schemas.microsoft.com/office/drawing/2014/main" id="{935F6BC4-9AEA-4B1F-8091-CE904366C3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730" y="4205987"/>
              <a:ext cx="718547" cy="718547"/>
            </a:xfrm>
            <a:prstGeom prst="rect">
              <a:avLst/>
            </a:prstGeom>
          </p:spPr>
        </p:pic>
        <p:pic>
          <p:nvPicPr>
            <p:cNvPr id="50" name="Graphic 49" descr="Court">
              <a:extLst>
                <a:ext uri="{FF2B5EF4-FFF2-40B4-BE49-F238E27FC236}">
                  <a16:creationId xmlns:a16="http://schemas.microsoft.com/office/drawing/2014/main" id="{1A8692F8-F827-4165-9A5A-6C53068FFB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526" y="3003691"/>
              <a:ext cx="718547" cy="718547"/>
            </a:xfrm>
            <a:prstGeom prst="rect">
              <a:avLst/>
            </a:prstGeom>
          </p:spPr>
        </p:pic>
        <p:sp>
          <p:nvSpPr>
            <p:cNvPr id="51" name="TextBox 50">
              <a:extLst>
                <a:ext uri="{FF2B5EF4-FFF2-40B4-BE49-F238E27FC236}">
                  <a16:creationId xmlns:a16="http://schemas.microsoft.com/office/drawing/2014/main" id="{ABEF4AC7-DF25-4B39-9320-2CBB01280E10}"/>
                </a:ext>
              </a:extLst>
            </p:cNvPr>
            <p:cNvSpPr txBox="1"/>
            <p:nvPr/>
          </p:nvSpPr>
          <p:spPr>
            <a:xfrm>
              <a:off x="3368363" y="3176510"/>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cxnSp>
          <p:nvCxnSpPr>
            <p:cNvPr id="52" name="Straight Arrow Connector 51">
              <a:extLst>
                <a:ext uri="{FF2B5EF4-FFF2-40B4-BE49-F238E27FC236}">
                  <a16:creationId xmlns:a16="http://schemas.microsoft.com/office/drawing/2014/main" id="{6A4E668E-B8EF-48AD-B13C-9EE99143161E}"/>
                </a:ext>
              </a:extLst>
            </p:cNvPr>
            <p:cNvCxnSpPr>
              <a:cxnSpLocks/>
            </p:cNvCxnSpPr>
            <p:nvPr/>
          </p:nvCxnSpPr>
          <p:spPr>
            <a:xfrm flipV="1">
              <a:off x="4652157" y="2628522"/>
              <a:ext cx="522453" cy="362274"/>
            </a:xfrm>
            <a:prstGeom prst="straightConnector1">
              <a:avLst/>
            </a:prstGeom>
            <a:noFill/>
            <a:ln w="19050" cap="flat" cmpd="sng" algn="ctr">
              <a:solidFill>
                <a:srgbClr val="0078D3"/>
              </a:solidFill>
              <a:prstDash val="solid"/>
              <a:headEnd type="none"/>
              <a:tailEnd type="arrow"/>
            </a:ln>
            <a:effectLst/>
          </p:spPr>
        </p:cxnSp>
        <p:cxnSp>
          <p:nvCxnSpPr>
            <p:cNvPr id="53" name="Straight Arrow Connector 52">
              <a:extLst>
                <a:ext uri="{FF2B5EF4-FFF2-40B4-BE49-F238E27FC236}">
                  <a16:creationId xmlns:a16="http://schemas.microsoft.com/office/drawing/2014/main" id="{A7ECA094-A2F3-432B-8B27-7EC916363141}"/>
                </a:ext>
              </a:extLst>
            </p:cNvPr>
            <p:cNvCxnSpPr>
              <a:cxnSpLocks/>
            </p:cNvCxnSpPr>
            <p:nvPr/>
          </p:nvCxnSpPr>
          <p:spPr>
            <a:xfrm>
              <a:off x="6126566" y="2568052"/>
              <a:ext cx="521562" cy="403465"/>
            </a:xfrm>
            <a:prstGeom prst="straightConnector1">
              <a:avLst/>
            </a:prstGeom>
            <a:noFill/>
            <a:ln w="19050" cap="flat" cmpd="sng" algn="ctr">
              <a:solidFill>
                <a:srgbClr val="0078D3"/>
              </a:solidFill>
              <a:prstDash val="solid"/>
              <a:headEnd type="none"/>
              <a:tailEnd type="arrow"/>
            </a:ln>
            <a:effectLst/>
          </p:spPr>
        </p:cxnSp>
        <p:cxnSp>
          <p:nvCxnSpPr>
            <p:cNvPr id="54" name="Straight Arrow Connector 53">
              <a:extLst>
                <a:ext uri="{FF2B5EF4-FFF2-40B4-BE49-F238E27FC236}">
                  <a16:creationId xmlns:a16="http://schemas.microsoft.com/office/drawing/2014/main" id="{34A1F12D-D2A3-40B9-9FFD-760AD2D0DD59}"/>
                </a:ext>
              </a:extLst>
            </p:cNvPr>
            <p:cNvCxnSpPr>
              <a:cxnSpLocks/>
            </p:cNvCxnSpPr>
            <p:nvPr/>
          </p:nvCxnSpPr>
          <p:spPr>
            <a:xfrm flipH="1">
              <a:off x="5321940" y="4634002"/>
              <a:ext cx="658879" cy="1"/>
            </a:xfrm>
            <a:prstGeom prst="straightConnector1">
              <a:avLst/>
            </a:prstGeom>
            <a:noFill/>
            <a:ln w="19050" cap="flat" cmpd="sng" algn="ctr">
              <a:solidFill>
                <a:srgbClr val="0078D3"/>
              </a:solidFill>
              <a:prstDash val="solid"/>
              <a:headEnd type="none"/>
              <a:tailEnd type="arrow"/>
            </a:ln>
            <a:effectLst/>
          </p:spPr>
        </p:cxnSp>
        <p:cxnSp>
          <p:nvCxnSpPr>
            <p:cNvPr id="55" name="Straight Arrow Connector 54">
              <a:extLst>
                <a:ext uri="{FF2B5EF4-FFF2-40B4-BE49-F238E27FC236}">
                  <a16:creationId xmlns:a16="http://schemas.microsoft.com/office/drawing/2014/main" id="{16A14070-E20C-4072-AFDB-9C6A93DDC7E9}"/>
                </a:ext>
              </a:extLst>
            </p:cNvPr>
            <p:cNvCxnSpPr>
              <a:cxnSpLocks/>
            </p:cNvCxnSpPr>
            <p:nvPr/>
          </p:nvCxnSpPr>
          <p:spPr>
            <a:xfrm flipH="1">
              <a:off x="6612766" y="3796398"/>
              <a:ext cx="303964" cy="451575"/>
            </a:xfrm>
            <a:prstGeom prst="straightConnector1">
              <a:avLst/>
            </a:prstGeom>
            <a:noFill/>
            <a:ln w="19050" cap="flat" cmpd="sng" algn="ctr">
              <a:solidFill>
                <a:srgbClr val="0078D3"/>
              </a:solidFill>
              <a:prstDash val="solid"/>
              <a:headEnd type="none"/>
              <a:tailEnd type="arrow"/>
            </a:ln>
            <a:effectLst/>
          </p:spPr>
        </p:cxnSp>
        <p:cxnSp>
          <p:nvCxnSpPr>
            <p:cNvPr id="56" name="Straight Arrow Connector 55">
              <a:extLst>
                <a:ext uri="{FF2B5EF4-FFF2-40B4-BE49-F238E27FC236}">
                  <a16:creationId xmlns:a16="http://schemas.microsoft.com/office/drawing/2014/main" id="{A52E1090-375C-4E4A-A9E8-169A1E4CDA0A}"/>
                </a:ext>
              </a:extLst>
            </p:cNvPr>
            <p:cNvCxnSpPr>
              <a:cxnSpLocks/>
            </p:cNvCxnSpPr>
            <p:nvPr/>
          </p:nvCxnSpPr>
          <p:spPr>
            <a:xfrm flipH="1" flipV="1">
              <a:off x="4351502" y="3735279"/>
              <a:ext cx="295047" cy="445065"/>
            </a:xfrm>
            <a:prstGeom prst="straightConnector1">
              <a:avLst/>
            </a:prstGeom>
            <a:noFill/>
            <a:ln w="19050" cap="flat" cmpd="sng" algn="ctr">
              <a:solidFill>
                <a:srgbClr val="0078D3"/>
              </a:solidFill>
              <a:prstDash val="solid"/>
              <a:headEnd type="none"/>
              <a:tailEnd type="arrow"/>
            </a:ln>
            <a:effectLst/>
          </p:spPr>
        </p:cxnSp>
        <p:sp>
          <p:nvSpPr>
            <p:cNvPr id="57" name="TextBox 56">
              <a:extLst>
                <a:ext uri="{FF2B5EF4-FFF2-40B4-BE49-F238E27FC236}">
                  <a16:creationId xmlns:a16="http://schemas.microsoft.com/office/drawing/2014/main" id="{5AB3E8FB-468F-40C4-8473-E0063344056D}"/>
                </a:ext>
              </a:extLst>
            </p:cNvPr>
            <p:cNvSpPr txBox="1"/>
            <p:nvPr/>
          </p:nvSpPr>
          <p:spPr>
            <a:xfrm>
              <a:off x="5524659" y="4201932"/>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8" name="TextBox 57">
              <a:extLst>
                <a:ext uri="{FF2B5EF4-FFF2-40B4-BE49-F238E27FC236}">
                  <a16:creationId xmlns:a16="http://schemas.microsoft.com/office/drawing/2014/main" id="{97896FCA-BF9F-4706-8ACB-B34536C60D3D}"/>
                </a:ext>
              </a:extLst>
            </p:cNvPr>
            <p:cNvSpPr txBox="1"/>
            <p:nvPr/>
          </p:nvSpPr>
          <p:spPr>
            <a:xfrm>
              <a:off x="6580992" y="3642568"/>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9" name="TextBox 58">
              <a:extLst>
                <a:ext uri="{FF2B5EF4-FFF2-40B4-BE49-F238E27FC236}">
                  <a16:creationId xmlns:a16="http://schemas.microsoft.com/office/drawing/2014/main" id="{301DAA72-9911-4A74-8B13-3501B8AD233E}"/>
                </a:ext>
              </a:extLst>
            </p:cNvPr>
            <p:cNvSpPr txBox="1"/>
            <p:nvPr/>
          </p:nvSpPr>
          <p:spPr>
            <a:xfrm>
              <a:off x="6228564" y="2305553"/>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0" name="TextBox 59">
              <a:extLst>
                <a:ext uri="{FF2B5EF4-FFF2-40B4-BE49-F238E27FC236}">
                  <a16:creationId xmlns:a16="http://schemas.microsoft.com/office/drawing/2014/main" id="{FBED4CE7-FEE1-41CA-9279-F03AC36450B4}"/>
                </a:ext>
              </a:extLst>
            </p:cNvPr>
            <p:cNvSpPr txBox="1"/>
            <p:nvPr/>
          </p:nvSpPr>
          <p:spPr>
            <a:xfrm>
              <a:off x="4705844" y="2413836"/>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1" name="TextBox 60">
              <a:extLst>
                <a:ext uri="{FF2B5EF4-FFF2-40B4-BE49-F238E27FC236}">
                  <a16:creationId xmlns:a16="http://schemas.microsoft.com/office/drawing/2014/main" id="{9EC6323D-5A72-4D42-9428-246AD5E017C4}"/>
                </a:ext>
              </a:extLst>
            </p:cNvPr>
            <p:cNvSpPr txBox="1"/>
            <p:nvPr/>
          </p:nvSpPr>
          <p:spPr>
            <a:xfrm>
              <a:off x="4467870" y="3604455"/>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grpSp>
      <p:sp>
        <p:nvSpPr>
          <p:cNvPr id="67" name="TextBox 66">
            <a:extLst>
              <a:ext uri="{FF2B5EF4-FFF2-40B4-BE49-F238E27FC236}">
                <a16:creationId xmlns:a16="http://schemas.microsoft.com/office/drawing/2014/main" id="{A2E70000-859E-4FBD-AB60-3BB95E879F4E}"/>
              </a:ext>
            </a:extLst>
          </p:cNvPr>
          <p:cNvSpPr txBox="1"/>
          <p:nvPr/>
        </p:nvSpPr>
        <p:spPr>
          <a:xfrm>
            <a:off x="2626293" y="1263389"/>
            <a:ext cx="9174846" cy="517065"/>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1.5 tn</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 laundered annually, $</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320 bn </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spent by banks in fines so far</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cs typeface="Segoe UI"/>
              </a:rPr>
              <a:t> and still spending…</a:t>
            </a:r>
            <a:endPar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endParaRPr>
          </a:p>
        </p:txBody>
      </p:sp>
      <p:sp>
        <p:nvSpPr>
          <p:cNvPr id="68" name="TextBox 67">
            <a:extLst>
              <a:ext uri="{FF2B5EF4-FFF2-40B4-BE49-F238E27FC236}">
                <a16:creationId xmlns:a16="http://schemas.microsoft.com/office/drawing/2014/main" id="{549E7306-A547-4CC2-B97D-E9C31747E5A7}"/>
              </a:ext>
            </a:extLst>
          </p:cNvPr>
          <p:cNvSpPr txBox="1"/>
          <p:nvPr/>
        </p:nvSpPr>
        <p:spPr>
          <a:xfrm>
            <a:off x="661169" y="2571909"/>
            <a:ext cx="3460011"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Collaboration Challenges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Highly Sensitive Datasets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Regulations and Compliance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No way to analyze data without giving access </a:t>
            </a:r>
          </a:p>
        </p:txBody>
      </p:sp>
      <p:sp>
        <p:nvSpPr>
          <p:cNvPr id="69" name="TextBox 68">
            <a:extLst>
              <a:ext uri="{FF2B5EF4-FFF2-40B4-BE49-F238E27FC236}">
                <a16:creationId xmlns:a16="http://schemas.microsoft.com/office/drawing/2014/main" id="{29C9772E-79B9-4576-8EF0-1C6B054373B2}"/>
              </a:ext>
            </a:extLst>
          </p:cNvPr>
          <p:cNvSpPr txBox="1"/>
          <p:nvPr/>
        </p:nvSpPr>
        <p:spPr>
          <a:xfrm>
            <a:off x="8846451" y="2583867"/>
            <a:ext cx="3460011" cy="111415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&lt;1% of AML gets flagged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~90% False Positives in alerts</a:t>
            </a:r>
          </a:p>
        </p:txBody>
      </p:sp>
    </p:spTree>
    <p:extLst>
      <p:ext uri="{BB962C8B-B14F-4D97-AF65-F5344CB8AC3E}">
        <p14:creationId xmlns:p14="http://schemas.microsoft.com/office/powerpoint/2010/main" val="14345275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a:t>
            </a:r>
            <a:endParaRPr lang="fr-FR" sz="2800" dirty="0"/>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 a complete picture of movement of funds using enclaves </a:t>
            </a:r>
          </a:p>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while maintaining confidentiality</a:t>
            </a:r>
          </a:p>
        </p:txBody>
      </p:sp>
      <p:sp>
        <p:nvSpPr>
          <p:cNvPr id="114" name="Rectangle 113">
            <a:extLst>
              <a:ext uri="{FF2B5EF4-FFF2-40B4-BE49-F238E27FC236}">
                <a16:creationId xmlns:a16="http://schemas.microsoft.com/office/drawing/2014/main" id="{D3FC05AD-18B6-4809-81FE-C56EF167C728}"/>
              </a:ext>
            </a:extLst>
          </p:cNvPr>
          <p:cNvSpPr/>
          <p:nvPr/>
        </p:nvSpPr>
        <p:spPr bwMode="auto">
          <a:xfrm>
            <a:off x="10347" y="1301124"/>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AED486B1-9442-446B-9150-392625D7EBAB}"/>
              </a:ext>
            </a:extLst>
          </p:cNvPr>
          <p:cNvSpPr txBox="1"/>
          <p:nvPr/>
        </p:nvSpPr>
        <p:spPr>
          <a:xfrm>
            <a:off x="1" y="1244976"/>
            <a:ext cx="12434710" cy="517065"/>
          </a:xfrm>
          <a:prstGeom prst="rect">
            <a:avLst/>
          </a:prstGeom>
          <a:noFill/>
        </p:spPr>
        <p:txBody>
          <a:bodyPr wrap="square" lIns="182880" tIns="146304" rIns="182880" bIns="146304" rtlCol="0" anchor="t">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Trusted Execution Environments (Enclaves) make multi-party analysis possible, while maintaining confidentiality</a:t>
            </a:r>
          </a:p>
        </p:txBody>
      </p:sp>
      <p:sp>
        <p:nvSpPr>
          <p:cNvPr id="116" name="TextBox 115">
            <a:extLst>
              <a:ext uri="{FF2B5EF4-FFF2-40B4-BE49-F238E27FC236}">
                <a16:creationId xmlns:a16="http://schemas.microsoft.com/office/drawing/2014/main" id="{1B9FADC2-6114-4554-ABB1-CCB962E8C018}"/>
              </a:ext>
            </a:extLst>
          </p:cNvPr>
          <p:cNvSpPr txBox="1"/>
          <p:nvPr/>
        </p:nvSpPr>
        <p:spPr>
          <a:xfrm>
            <a:off x="376906" y="2583504"/>
            <a:ext cx="3774606"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Confidential Computing allows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Run agreed upon analytics on the combined, sensitive dataset.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Insights without giving access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Meet confidentiality requirements</a:t>
            </a:r>
          </a:p>
        </p:txBody>
      </p:sp>
      <p:sp>
        <p:nvSpPr>
          <p:cNvPr id="117" name="TextBox 116">
            <a:extLst>
              <a:ext uri="{FF2B5EF4-FFF2-40B4-BE49-F238E27FC236}">
                <a16:creationId xmlns:a16="http://schemas.microsoft.com/office/drawing/2014/main" id="{D88C5517-2C60-4ECE-80E4-9C9A6D3DE456}"/>
              </a:ext>
            </a:extLst>
          </p:cNvPr>
          <p:cNvSpPr txBox="1"/>
          <p:nvPr/>
        </p:nvSpPr>
        <p:spPr>
          <a:xfrm>
            <a:off x="8494759" y="2560457"/>
            <a:ext cx="3460011" cy="14126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Increase detection rates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Reduce false positives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Iterative learnings</a:t>
            </a:r>
          </a:p>
        </p:txBody>
      </p:sp>
      <p:grpSp>
        <p:nvGrpSpPr>
          <p:cNvPr id="118" name="Group 117">
            <a:extLst>
              <a:ext uri="{FF2B5EF4-FFF2-40B4-BE49-F238E27FC236}">
                <a16:creationId xmlns:a16="http://schemas.microsoft.com/office/drawing/2014/main" id="{D719EA59-B6BA-4370-90B0-6C1817AD1728}"/>
              </a:ext>
            </a:extLst>
          </p:cNvPr>
          <p:cNvGrpSpPr/>
          <p:nvPr/>
        </p:nvGrpSpPr>
        <p:grpSpPr>
          <a:xfrm>
            <a:off x="3922737" y="1963076"/>
            <a:ext cx="4545892" cy="3220150"/>
            <a:chOff x="3375239" y="1727206"/>
            <a:chExt cx="4545892" cy="3220150"/>
          </a:xfrm>
        </p:grpSpPr>
        <p:sp>
          <p:nvSpPr>
            <p:cNvPr id="119" name="TextBox 118">
              <a:extLst>
                <a:ext uri="{FF2B5EF4-FFF2-40B4-BE49-F238E27FC236}">
                  <a16:creationId xmlns:a16="http://schemas.microsoft.com/office/drawing/2014/main" id="{97CC045E-12C6-4B80-A3CF-DCA28172AEC8}"/>
                </a:ext>
              </a:extLst>
            </p:cNvPr>
            <p:cNvSpPr txBox="1"/>
            <p:nvPr/>
          </p:nvSpPr>
          <p:spPr>
            <a:xfrm>
              <a:off x="5159505" y="2175811"/>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120" name="Graphic 119" descr="Court">
              <a:extLst>
                <a:ext uri="{FF2B5EF4-FFF2-40B4-BE49-F238E27FC236}">
                  <a16:creationId xmlns:a16="http://schemas.microsoft.com/office/drawing/2014/main" id="{8DC0F4C8-7B4C-445F-8840-AE76ADF873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059" y="2043867"/>
              <a:ext cx="718547" cy="718547"/>
            </a:xfrm>
            <a:prstGeom prst="rect">
              <a:avLst/>
            </a:prstGeom>
          </p:spPr>
        </p:pic>
        <p:grpSp>
          <p:nvGrpSpPr>
            <p:cNvPr id="121" name="Group 120">
              <a:extLst>
                <a:ext uri="{FF2B5EF4-FFF2-40B4-BE49-F238E27FC236}">
                  <a16:creationId xmlns:a16="http://schemas.microsoft.com/office/drawing/2014/main" id="{C37E255C-C52C-4808-A439-8FB323B7BC97}"/>
                </a:ext>
              </a:extLst>
            </p:cNvPr>
            <p:cNvGrpSpPr/>
            <p:nvPr/>
          </p:nvGrpSpPr>
          <p:grpSpPr>
            <a:xfrm>
              <a:off x="4043380" y="1727206"/>
              <a:ext cx="3877751" cy="3220150"/>
              <a:chOff x="8054968" y="2026676"/>
              <a:chExt cx="3802064" cy="3157297"/>
            </a:xfrm>
          </p:grpSpPr>
          <p:sp>
            <p:nvSpPr>
              <p:cNvPr id="154" name="TextBox 153">
                <a:extLst>
                  <a:ext uri="{FF2B5EF4-FFF2-40B4-BE49-F238E27FC236}">
                    <a16:creationId xmlns:a16="http://schemas.microsoft.com/office/drawing/2014/main" id="{1C7B02E7-813C-4508-B662-C35A779E7FAB}"/>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155" name="TextBox 154">
                <a:extLst>
                  <a:ext uri="{FF2B5EF4-FFF2-40B4-BE49-F238E27FC236}">
                    <a16:creationId xmlns:a16="http://schemas.microsoft.com/office/drawing/2014/main" id="{E4FCAB75-3588-4FD7-9F19-17209DEC9299}"/>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156" name="TextBox 155">
                <a:extLst>
                  <a:ext uri="{FF2B5EF4-FFF2-40B4-BE49-F238E27FC236}">
                    <a16:creationId xmlns:a16="http://schemas.microsoft.com/office/drawing/2014/main" id="{BEC89F1B-A5B0-4528-A552-019FA79E0019}"/>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157" name="TextBox 156">
                <a:extLst>
                  <a:ext uri="{FF2B5EF4-FFF2-40B4-BE49-F238E27FC236}">
                    <a16:creationId xmlns:a16="http://schemas.microsoft.com/office/drawing/2014/main" id="{0DCE2C56-539A-4C09-8F64-FCD2960D8C4B}"/>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122" name="Graphic 121" descr="Court">
              <a:extLst>
                <a:ext uri="{FF2B5EF4-FFF2-40B4-BE49-F238E27FC236}">
                  <a16:creationId xmlns:a16="http://schemas.microsoft.com/office/drawing/2014/main" id="{D449225A-A29F-4820-A9F5-72690C9845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3952" y="2869803"/>
              <a:ext cx="718547" cy="718547"/>
            </a:xfrm>
            <a:prstGeom prst="rect">
              <a:avLst/>
            </a:prstGeom>
          </p:spPr>
        </p:pic>
        <p:pic>
          <p:nvPicPr>
            <p:cNvPr id="123" name="Graphic 122" descr="Court">
              <a:extLst>
                <a:ext uri="{FF2B5EF4-FFF2-40B4-BE49-F238E27FC236}">
                  <a16:creationId xmlns:a16="http://schemas.microsoft.com/office/drawing/2014/main" id="{935DF4B7-C3E7-467D-AFDD-06C16AFD2B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2939" y="4082099"/>
              <a:ext cx="718547" cy="718547"/>
            </a:xfrm>
            <a:prstGeom prst="rect">
              <a:avLst/>
            </a:prstGeom>
          </p:spPr>
        </p:pic>
        <p:pic>
          <p:nvPicPr>
            <p:cNvPr id="124" name="Graphic 123" descr="Court">
              <a:extLst>
                <a:ext uri="{FF2B5EF4-FFF2-40B4-BE49-F238E27FC236}">
                  <a16:creationId xmlns:a16="http://schemas.microsoft.com/office/drawing/2014/main" id="{AFA652E9-9A6B-47C5-B0DD-026B112091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606" y="4107742"/>
              <a:ext cx="718547" cy="718547"/>
            </a:xfrm>
            <a:prstGeom prst="rect">
              <a:avLst/>
            </a:prstGeom>
          </p:spPr>
        </p:pic>
        <p:pic>
          <p:nvPicPr>
            <p:cNvPr id="125" name="Graphic 124" descr="Court">
              <a:extLst>
                <a:ext uri="{FF2B5EF4-FFF2-40B4-BE49-F238E27FC236}">
                  <a16:creationId xmlns:a16="http://schemas.microsoft.com/office/drawing/2014/main" id="{43EB7E53-2839-480E-9D16-DDC698054B3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413" y="2926506"/>
              <a:ext cx="718547" cy="718547"/>
            </a:xfrm>
            <a:prstGeom prst="rect">
              <a:avLst/>
            </a:prstGeom>
          </p:spPr>
        </p:pic>
        <p:sp>
          <p:nvSpPr>
            <p:cNvPr id="126" name="TextBox 125">
              <a:extLst>
                <a:ext uri="{FF2B5EF4-FFF2-40B4-BE49-F238E27FC236}">
                  <a16:creationId xmlns:a16="http://schemas.microsoft.com/office/drawing/2014/main" id="{C01DBA95-D2DC-40D1-A72D-651C699FAD89}"/>
                </a:ext>
              </a:extLst>
            </p:cNvPr>
            <p:cNvSpPr txBox="1"/>
            <p:nvPr/>
          </p:nvSpPr>
          <p:spPr>
            <a:xfrm>
              <a:off x="3375239" y="3078265"/>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sp>
          <p:nvSpPr>
            <p:cNvPr id="127" name="Rounded Rectangle 296">
              <a:extLst>
                <a:ext uri="{FF2B5EF4-FFF2-40B4-BE49-F238E27FC236}">
                  <a16:creationId xmlns:a16="http://schemas.microsoft.com/office/drawing/2014/main" id="{5DB63592-47DD-48B1-96B1-CC38085F6DE6}"/>
                </a:ext>
              </a:extLst>
            </p:cNvPr>
            <p:cNvSpPr/>
            <p:nvPr/>
          </p:nvSpPr>
          <p:spPr>
            <a:xfrm>
              <a:off x="5043667" y="3159147"/>
              <a:ext cx="1348274" cy="56385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a:ln>
                    <a:noFill/>
                  </a:ln>
                  <a:solidFill>
                    <a:prstClr val="black"/>
                  </a:solidFill>
                  <a:effectLst/>
                  <a:uLnTx/>
                  <a:uFillTx/>
                </a:rPr>
                <a:t>Confidential Machine Learning running in Enclave</a:t>
              </a:r>
            </a:p>
          </p:txBody>
        </p:sp>
        <p:pic>
          <p:nvPicPr>
            <p:cNvPr id="128" name="Picture 127">
              <a:extLst>
                <a:ext uri="{FF2B5EF4-FFF2-40B4-BE49-F238E27FC236}">
                  <a16:creationId xmlns:a16="http://schemas.microsoft.com/office/drawing/2014/main" id="{13DA5A97-D76E-4EF0-910B-C9B09B356B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2347" y="3023788"/>
              <a:ext cx="243479" cy="243479"/>
            </a:xfrm>
            <a:prstGeom prst="rect">
              <a:avLst/>
            </a:prstGeom>
          </p:spPr>
        </p:pic>
        <p:grpSp>
          <p:nvGrpSpPr>
            <p:cNvPr id="129" name="Group 128">
              <a:extLst>
                <a:ext uri="{FF2B5EF4-FFF2-40B4-BE49-F238E27FC236}">
                  <a16:creationId xmlns:a16="http://schemas.microsoft.com/office/drawing/2014/main" id="{117F0742-E19E-486C-8D0F-536208E62EC6}"/>
                </a:ext>
              </a:extLst>
            </p:cNvPr>
            <p:cNvGrpSpPr/>
            <p:nvPr/>
          </p:nvGrpSpPr>
          <p:grpSpPr>
            <a:xfrm>
              <a:off x="5762018" y="2682879"/>
              <a:ext cx="605178" cy="470477"/>
              <a:chOff x="8968931" y="2483900"/>
              <a:chExt cx="595015" cy="470477"/>
            </a:xfrm>
          </p:grpSpPr>
          <p:grpSp>
            <p:nvGrpSpPr>
              <p:cNvPr id="150" name="Group 149">
                <a:extLst>
                  <a:ext uri="{FF2B5EF4-FFF2-40B4-BE49-F238E27FC236}">
                    <a16:creationId xmlns:a16="http://schemas.microsoft.com/office/drawing/2014/main" id="{092D070E-A11B-446D-8CC1-3D5B0437DD93}"/>
                  </a:ext>
                </a:extLst>
              </p:cNvPr>
              <p:cNvGrpSpPr/>
              <p:nvPr/>
            </p:nvGrpSpPr>
            <p:grpSpPr>
              <a:xfrm>
                <a:off x="8968931" y="2483900"/>
                <a:ext cx="151227" cy="240843"/>
                <a:chOff x="35608461" y="-1876758"/>
                <a:chExt cx="803910" cy="1522944"/>
              </a:xfrm>
            </p:grpSpPr>
            <p:sp>
              <p:nvSpPr>
                <p:cNvPr id="152" name="Freeform: Shape 151">
                  <a:extLst>
                    <a:ext uri="{FF2B5EF4-FFF2-40B4-BE49-F238E27FC236}">
                      <a16:creationId xmlns:a16="http://schemas.microsoft.com/office/drawing/2014/main" id="{2C0E1003-6483-4037-90FA-D2BD4A827B12}"/>
                    </a:ext>
                  </a:extLst>
                </p:cNvPr>
                <p:cNvSpPr/>
                <p:nvPr/>
              </p:nvSpPr>
              <p:spPr bwMode="auto">
                <a:xfrm rot="18901731">
                  <a:off x="3560846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3" name="Oval 152">
                  <a:extLst>
                    <a:ext uri="{FF2B5EF4-FFF2-40B4-BE49-F238E27FC236}">
                      <a16:creationId xmlns:a16="http://schemas.microsoft.com/office/drawing/2014/main" id="{7CB65CAD-73CA-4399-98BB-B525549FA86B}"/>
                    </a:ext>
                  </a:extLst>
                </p:cNvPr>
                <p:cNvSpPr/>
                <p:nvPr/>
              </p:nvSpPr>
              <p:spPr bwMode="auto">
                <a:xfrm>
                  <a:off x="35747401" y="-1491613"/>
                  <a:ext cx="137853"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51" name="TextBox 150">
                <a:extLst>
                  <a:ext uri="{FF2B5EF4-FFF2-40B4-BE49-F238E27FC236}">
                    <a16:creationId xmlns:a16="http://schemas.microsoft.com/office/drawing/2014/main" id="{462CFCC7-9EEE-4A0C-8FEE-5671A6550245}"/>
                  </a:ext>
                </a:extLst>
              </p:cNvPr>
              <p:cNvSpPr txBox="1"/>
              <p:nvPr/>
            </p:nvSpPr>
            <p:spPr>
              <a:xfrm>
                <a:off x="8991072"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1</a:t>
                </a:r>
              </a:p>
            </p:txBody>
          </p:sp>
        </p:grpSp>
        <p:grpSp>
          <p:nvGrpSpPr>
            <p:cNvPr id="130" name="Group 129">
              <a:extLst>
                <a:ext uri="{FF2B5EF4-FFF2-40B4-BE49-F238E27FC236}">
                  <a16:creationId xmlns:a16="http://schemas.microsoft.com/office/drawing/2014/main" id="{143404D3-5E80-47BD-BA93-AA08D62BB2FD}"/>
                </a:ext>
              </a:extLst>
            </p:cNvPr>
            <p:cNvGrpSpPr/>
            <p:nvPr/>
          </p:nvGrpSpPr>
          <p:grpSpPr>
            <a:xfrm>
              <a:off x="6601896" y="3539903"/>
              <a:ext cx="646440" cy="446773"/>
              <a:chOff x="8968929" y="2461458"/>
              <a:chExt cx="635584" cy="446773"/>
            </a:xfrm>
          </p:grpSpPr>
          <p:grpSp>
            <p:nvGrpSpPr>
              <p:cNvPr id="146" name="Group 145">
                <a:extLst>
                  <a:ext uri="{FF2B5EF4-FFF2-40B4-BE49-F238E27FC236}">
                    <a16:creationId xmlns:a16="http://schemas.microsoft.com/office/drawing/2014/main" id="{95544733-1C75-4692-8E29-2B61C2563FCC}"/>
                  </a:ext>
                </a:extLst>
              </p:cNvPr>
              <p:cNvGrpSpPr/>
              <p:nvPr/>
            </p:nvGrpSpPr>
            <p:grpSpPr>
              <a:xfrm>
                <a:off x="8968929" y="2483900"/>
                <a:ext cx="151227" cy="240843"/>
                <a:chOff x="35608451" y="-1876758"/>
                <a:chExt cx="803910" cy="1522944"/>
              </a:xfrm>
            </p:grpSpPr>
            <p:sp>
              <p:nvSpPr>
                <p:cNvPr id="148" name="Freeform: Shape 147">
                  <a:extLst>
                    <a:ext uri="{FF2B5EF4-FFF2-40B4-BE49-F238E27FC236}">
                      <a16:creationId xmlns:a16="http://schemas.microsoft.com/office/drawing/2014/main" id="{3AD6A709-5F96-4487-8275-4C035F357A7A}"/>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9" name="Oval 148">
                  <a:extLst>
                    <a:ext uri="{FF2B5EF4-FFF2-40B4-BE49-F238E27FC236}">
                      <a16:creationId xmlns:a16="http://schemas.microsoft.com/office/drawing/2014/main" id="{14FEE182-3AF5-4EB7-A9EF-91485ACE2F7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7" name="TextBox 146">
                <a:extLst>
                  <a:ext uri="{FF2B5EF4-FFF2-40B4-BE49-F238E27FC236}">
                    <a16:creationId xmlns:a16="http://schemas.microsoft.com/office/drawing/2014/main" id="{523485DB-BA74-4AB7-8BC0-CC6423B9A8BC}"/>
                  </a:ext>
                </a:extLst>
              </p:cNvPr>
              <p:cNvSpPr txBox="1"/>
              <p:nvPr/>
            </p:nvSpPr>
            <p:spPr>
              <a:xfrm>
                <a:off x="9031639" y="2461458"/>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2</a:t>
                </a:r>
              </a:p>
            </p:txBody>
          </p:sp>
        </p:grpSp>
        <p:grpSp>
          <p:nvGrpSpPr>
            <p:cNvPr id="131" name="Group 130">
              <a:extLst>
                <a:ext uri="{FF2B5EF4-FFF2-40B4-BE49-F238E27FC236}">
                  <a16:creationId xmlns:a16="http://schemas.microsoft.com/office/drawing/2014/main" id="{3AE81D63-42A0-4B54-8009-B523B8D7A096}"/>
                </a:ext>
              </a:extLst>
            </p:cNvPr>
            <p:cNvGrpSpPr/>
            <p:nvPr/>
          </p:nvGrpSpPr>
          <p:grpSpPr>
            <a:xfrm>
              <a:off x="5950225" y="3939305"/>
              <a:ext cx="605177" cy="470477"/>
              <a:chOff x="8968929" y="2483900"/>
              <a:chExt cx="595014" cy="470477"/>
            </a:xfrm>
          </p:grpSpPr>
          <p:grpSp>
            <p:nvGrpSpPr>
              <p:cNvPr id="142" name="Group 141">
                <a:extLst>
                  <a:ext uri="{FF2B5EF4-FFF2-40B4-BE49-F238E27FC236}">
                    <a16:creationId xmlns:a16="http://schemas.microsoft.com/office/drawing/2014/main" id="{77744AE2-8B29-4A6F-BCFF-6DFAA7F975D1}"/>
                  </a:ext>
                </a:extLst>
              </p:cNvPr>
              <p:cNvGrpSpPr/>
              <p:nvPr/>
            </p:nvGrpSpPr>
            <p:grpSpPr>
              <a:xfrm>
                <a:off x="8968929" y="2483900"/>
                <a:ext cx="151227" cy="240843"/>
                <a:chOff x="35608451" y="-1876758"/>
                <a:chExt cx="803910" cy="1522944"/>
              </a:xfrm>
            </p:grpSpPr>
            <p:sp>
              <p:nvSpPr>
                <p:cNvPr id="144" name="Freeform: Shape 143">
                  <a:extLst>
                    <a:ext uri="{FF2B5EF4-FFF2-40B4-BE49-F238E27FC236}">
                      <a16:creationId xmlns:a16="http://schemas.microsoft.com/office/drawing/2014/main" id="{05145F97-2FF0-4A60-8682-16D9E7CD8B0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5" name="Oval 144">
                  <a:extLst>
                    <a:ext uri="{FF2B5EF4-FFF2-40B4-BE49-F238E27FC236}">
                      <a16:creationId xmlns:a16="http://schemas.microsoft.com/office/drawing/2014/main" id="{79AE328C-4560-43F2-AD0E-CA57F97F4B6A}"/>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3" name="TextBox 142">
                <a:extLst>
                  <a:ext uri="{FF2B5EF4-FFF2-40B4-BE49-F238E27FC236}">
                    <a16:creationId xmlns:a16="http://schemas.microsoft.com/office/drawing/2014/main" id="{9F402F2C-A2FE-4974-98FC-6E8B4B40A14E}"/>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3</a:t>
                </a:r>
              </a:p>
            </p:txBody>
          </p:sp>
        </p:grpSp>
        <p:grpSp>
          <p:nvGrpSpPr>
            <p:cNvPr id="132" name="Group 131">
              <a:extLst>
                <a:ext uri="{FF2B5EF4-FFF2-40B4-BE49-F238E27FC236}">
                  <a16:creationId xmlns:a16="http://schemas.microsoft.com/office/drawing/2014/main" id="{D58C060D-4ED6-4D36-92D0-C80DB9ED2D54}"/>
                </a:ext>
              </a:extLst>
            </p:cNvPr>
            <p:cNvGrpSpPr/>
            <p:nvPr/>
          </p:nvGrpSpPr>
          <p:grpSpPr>
            <a:xfrm>
              <a:off x="4802499" y="3939832"/>
              <a:ext cx="605177" cy="470477"/>
              <a:chOff x="8968929" y="2483900"/>
              <a:chExt cx="595014" cy="470477"/>
            </a:xfrm>
          </p:grpSpPr>
          <p:grpSp>
            <p:nvGrpSpPr>
              <p:cNvPr id="138" name="Group 137">
                <a:extLst>
                  <a:ext uri="{FF2B5EF4-FFF2-40B4-BE49-F238E27FC236}">
                    <a16:creationId xmlns:a16="http://schemas.microsoft.com/office/drawing/2014/main" id="{38709DF8-31E1-425B-8673-564199AA1897}"/>
                  </a:ext>
                </a:extLst>
              </p:cNvPr>
              <p:cNvGrpSpPr/>
              <p:nvPr/>
            </p:nvGrpSpPr>
            <p:grpSpPr>
              <a:xfrm>
                <a:off x="8968929" y="2483900"/>
                <a:ext cx="151227" cy="240843"/>
                <a:chOff x="35608451" y="-1876758"/>
                <a:chExt cx="803910" cy="1522944"/>
              </a:xfrm>
            </p:grpSpPr>
            <p:sp>
              <p:nvSpPr>
                <p:cNvPr id="140" name="Freeform: Shape 139">
                  <a:extLst>
                    <a:ext uri="{FF2B5EF4-FFF2-40B4-BE49-F238E27FC236}">
                      <a16:creationId xmlns:a16="http://schemas.microsoft.com/office/drawing/2014/main" id="{4E1B0D0B-D6F2-41D2-A7C1-75CDD27EF66C}"/>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1" name="Oval 140">
                  <a:extLst>
                    <a:ext uri="{FF2B5EF4-FFF2-40B4-BE49-F238E27FC236}">
                      <a16:creationId xmlns:a16="http://schemas.microsoft.com/office/drawing/2014/main" id="{76879D3E-EBE9-43A4-A777-330F89E82631}"/>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9" name="TextBox 138">
                <a:extLst>
                  <a:ext uri="{FF2B5EF4-FFF2-40B4-BE49-F238E27FC236}">
                    <a16:creationId xmlns:a16="http://schemas.microsoft.com/office/drawing/2014/main" id="{AF73B2FE-6D96-4AD7-AFD5-005F4CCB1BCC}"/>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4</a:t>
                </a:r>
              </a:p>
            </p:txBody>
          </p:sp>
        </p:grpSp>
        <p:grpSp>
          <p:nvGrpSpPr>
            <p:cNvPr id="133" name="Group 132">
              <a:extLst>
                <a:ext uri="{FF2B5EF4-FFF2-40B4-BE49-F238E27FC236}">
                  <a16:creationId xmlns:a16="http://schemas.microsoft.com/office/drawing/2014/main" id="{443A20DE-6762-48CF-8345-D51292DDF49C}"/>
                </a:ext>
              </a:extLst>
            </p:cNvPr>
            <p:cNvGrpSpPr/>
            <p:nvPr/>
          </p:nvGrpSpPr>
          <p:grpSpPr>
            <a:xfrm>
              <a:off x="4551069" y="3497851"/>
              <a:ext cx="605697" cy="446773"/>
              <a:chOff x="8968929" y="2439217"/>
              <a:chExt cx="595527" cy="446773"/>
            </a:xfrm>
          </p:grpSpPr>
          <p:grpSp>
            <p:nvGrpSpPr>
              <p:cNvPr id="134" name="Group 133">
                <a:extLst>
                  <a:ext uri="{FF2B5EF4-FFF2-40B4-BE49-F238E27FC236}">
                    <a16:creationId xmlns:a16="http://schemas.microsoft.com/office/drawing/2014/main" id="{E8DC32CA-DCCE-4388-A191-FDB335E690EB}"/>
                  </a:ext>
                </a:extLst>
              </p:cNvPr>
              <p:cNvGrpSpPr/>
              <p:nvPr/>
            </p:nvGrpSpPr>
            <p:grpSpPr>
              <a:xfrm>
                <a:off x="8968929" y="2483900"/>
                <a:ext cx="151227" cy="240843"/>
                <a:chOff x="35608451" y="-1876758"/>
                <a:chExt cx="803910" cy="1522944"/>
              </a:xfrm>
            </p:grpSpPr>
            <p:sp>
              <p:nvSpPr>
                <p:cNvPr id="136" name="Freeform: Shape 135">
                  <a:extLst>
                    <a:ext uri="{FF2B5EF4-FFF2-40B4-BE49-F238E27FC236}">
                      <a16:creationId xmlns:a16="http://schemas.microsoft.com/office/drawing/2014/main" id="{CF46199E-60B2-4DE5-A429-C98FB6B3E91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37" name="Oval 136">
                  <a:extLst>
                    <a:ext uri="{FF2B5EF4-FFF2-40B4-BE49-F238E27FC236}">
                      <a16:creationId xmlns:a16="http://schemas.microsoft.com/office/drawing/2014/main" id="{CC089F6D-593B-4B02-A542-D4E126CE339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5" name="TextBox 134">
                <a:extLst>
                  <a:ext uri="{FF2B5EF4-FFF2-40B4-BE49-F238E27FC236}">
                    <a16:creationId xmlns:a16="http://schemas.microsoft.com/office/drawing/2014/main" id="{42E35D37-0085-41DA-869E-21839F2D3D68}"/>
                  </a:ext>
                </a:extLst>
              </p:cNvPr>
              <p:cNvSpPr txBox="1"/>
              <p:nvPr/>
            </p:nvSpPr>
            <p:spPr>
              <a:xfrm>
                <a:off x="8991582" y="2439217"/>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5</a:t>
                </a:r>
              </a:p>
            </p:txBody>
          </p:sp>
        </p:grpSp>
      </p:grpSp>
      <p:cxnSp>
        <p:nvCxnSpPr>
          <p:cNvPr id="158" name="Straight Arrow Connector 157">
            <a:extLst>
              <a:ext uri="{FF2B5EF4-FFF2-40B4-BE49-F238E27FC236}">
                <a16:creationId xmlns:a16="http://schemas.microsoft.com/office/drawing/2014/main" id="{5EC6CC86-27A2-4D15-9903-ADE5B27C2800}"/>
              </a:ext>
            </a:extLst>
          </p:cNvPr>
          <p:cNvCxnSpPr>
            <a:cxnSpLocks/>
          </p:cNvCxnSpPr>
          <p:nvPr/>
        </p:nvCxnSpPr>
        <p:spPr>
          <a:xfrm>
            <a:off x="6217356" y="2982202"/>
            <a:ext cx="0" cy="351845"/>
          </a:xfrm>
          <a:prstGeom prst="straightConnector1">
            <a:avLst/>
          </a:prstGeom>
          <a:noFill/>
          <a:ln w="28575" cap="flat" cmpd="sng" algn="ctr">
            <a:solidFill>
              <a:srgbClr val="0078D3"/>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829BECB6-8E32-4468-A7E3-BF771C5E55B1}"/>
              </a:ext>
            </a:extLst>
          </p:cNvPr>
          <p:cNvCxnSpPr>
            <a:cxnSpLocks/>
          </p:cNvCxnSpPr>
          <p:nvPr/>
        </p:nvCxnSpPr>
        <p:spPr>
          <a:xfrm flipH="1" flipV="1">
            <a:off x="6935891" y="3602985"/>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0" name="Straight Arrow Connector 159">
            <a:extLst>
              <a:ext uri="{FF2B5EF4-FFF2-40B4-BE49-F238E27FC236}">
                <a16:creationId xmlns:a16="http://schemas.microsoft.com/office/drawing/2014/main" id="{8E1298EE-9674-4C38-A9ED-143732D42DEF}"/>
              </a:ext>
            </a:extLst>
          </p:cNvPr>
          <p:cNvCxnSpPr>
            <a:cxnSpLocks/>
          </p:cNvCxnSpPr>
          <p:nvPr/>
        </p:nvCxnSpPr>
        <p:spPr>
          <a:xfrm flipH="1" flipV="1">
            <a:off x="5216813" y="3563311"/>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1" name="Straight Arrow Connector 160">
            <a:extLst>
              <a:ext uri="{FF2B5EF4-FFF2-40B4-BE49-F238E27FC236}">
                <a16:creationId xmlns:a16="http://schemas.microsoft.com/office/drawing/2014/main" id="{605D6658-B974-4F92-AB68-BA40CFD3AABD}"/>
              </a:ext>
            </a:extLst>
          </p:cNvPr>
          <p:cNvCxnSpPr>
            <a:cxnSpLocks/>
          </p:cNvCxnSpPr>
          <p:nvPr/>
        </p:nvCxnSpPr>
        <p:spPr>
          <a:xfrm flipH="1">
            <a:off x="5559594" y="4058183"/>
            <a:ext cx="243065" cy="246846"/>
          </a:xfrm>
          <a:prstGeom prst="straightConnector1">
            <a:avLst/>
          </a:prstGeom>
          <a:noFill/>
          <a:ln w="28575" cap="flat" cmpd="sng" algn="ctr">
            <a:solidFill>
              <a:srgbClr val="0078D3"/>
            </a:solidFill>
            <a:prstDash val="solid"/>
            <a:headEnd type="triangle"/>
            <a:tailEnd type="triangle"/>
          </a:ln>
          <a:effectLst/>
        </p:spPr>
      </p:cxnSp>
      <p:cxnSp>
        <p:nvCxnSpPr>
          <p:cNvPr id="162" name="Straight Arrow Connector 161">
            <a:extLst>
              <a:ext uri="{FF2B5EF4-FFF2-40B4-BE49-F238E27FC236}">
                <a16:creationId xmlns:a16="http://schemas.microsoft.com/office/drawing/2014/main" id="{F7D375C3-B174-47D1-8DAE-5E03ACA5A8B4}"/>
              </a:ext>
            </a:extLst>
          </p:cNvPr>
          <p:cNvCxnSpPr>
            <a:cxnSpLocks/>
          </p:cNvCxnSpPr>
          <p:nvPr/>
        </p:nvCxnSpPr>
        <p:spPr>
          <a:xfrm>
            <a:off x="6642080" y="4018385"/>
            <a:ext cx="177628" cy="299584"/>
          </a:xfrm>
          <a:prstGeom prst="straightConnector1">
            <a:avLst/>
          </a:prstGeom>
          <a:noFill/>
          <a:ln w="28575" cap="flat" cmpd="sng" algn="ctr">
            <a:solidFill>
              <a:srgbClr val="0078D3"/>
            </a:solidFill>
            <a:prstDash val="solid"/>
            <a:headEnd type="triangle"/>
            <a:tailEnd type="triangle"/>
          </a:ln>
          <a:effectLst/>
        </p:spPr>
      </p:cxnSp>
    </p:spTree>
    <p:extLst>
      <p:ext uri="{BB962C8B-B14F-4D97-AF65-F5344CB8AC3E}">
        <p14:creationId xmlns:p14="http://schemas.microsoft.com/office/powerpoint/2010/main" val="5317248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dirty="0"/>
              <a:t>Attesting TEE</a:t>
            </a:r>
            <a:br>
              <a:rPr lang="en-US" dirty="0"/>
            </a:br>
            <a:r>
              <a:rPr lang="en-US" sz="2400" dirty="0">
                <a:solidFill>
                  <a:srgbClr val="0070C0"/>
                </a:solidFill>
                <a:latin typeface="Segoe UI" panose="020B0502040204020203" pitchFamily="34" charset="0"/>
                <a:cs typeface="Segoe UI" panose="020B0502040204020203" pitchFamily="34" charset="0"/>
              </a:rPr>
              <a:t>Attestation</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269476" y="1503828"/>
            <a:ext cx="4630554" cy="517065"/>
          </a:xfrm>
        </p:spPr>
        <p:txBody>
          <a:bodyPr/>
          <a:lstStyle/>
          <a:p>
            <a:pPr>
              <a:spcBef>
                <a:spcPts val="1200"/>
              </a:spcBef>
            </a:pPr>
            <a:r>
              <a:rPr lang="en-US" sz="2400" dirty="0">
                <a:solidFill>
                  <a:schemeClr val="tx2"/>
                </a:solidFill>
              </a:rPr>
              <a:t>Service for Confidential Computing </a:t>
            </a:r>
            <a:endParaRPr lang="en-US" kern="0" spc="-41" dirty="0">
              <a:solidFill>
                <a:srgbClr val="000000"/>
              </a:solidFill>
              <a:latin typeface="+mn-lt"/>
              <a:cs typeface="Segoe UI Semilight" panose="020B0402040204020203" pitchFamily="34" charset="0"/>
            </a:endParaRPr>
          </a:p>
        </p:txBody>
      </p:sp>
      <p:sp>
        <p:nvSpPr>
          <p:cNvPr id="114" name="Rectangle 113">
            <a:extLst>
              <a:ext uri="{FF2B5EF4-FFF2-40B4-BE49-F238E27FC236}">
                <a16:creationId xmlns:a16="http://schemas.microsoft.com/office/drawing/2014/main" id="{7C48B188-DA96-40C3-A728-C26C663A3C2C}"/>
              </a:ext>
            </a:extLst>
          </p:cNvPr>
          <p:cNvSpPr/>
          <p:nvPr/>
        </p:nvSpPr>
        <p:spPr>
          <a:xfrm>
            <a:off x="8204901" y="977100"/>
            <a:ext cx="2519664" cy="1302633"/>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kern="0" dirty="0">
                <a:solidFill>
                  <a:srgbClr val="000000"/>
                </a:solidFill>
                <a:latin typeface="Segoe UI Semibold" panose="020B0702040204020203" pitchFamily="34" charset="0"/>
                <a:cs typeface="Segoe UI Semibold" panose="020B0702040204020203" pitchFamily="34" charset="0"/>
              </a:rPr>
              <a:t>Attestation Service</a:t>
            </a:r>
          </a:p>
        </p:txBody>
      </p:sp>
      <p:sp>
        <p:nvSpPr>
          <p:cNvPr id="115" name="TextBox 114">
            <a:extLst>
              <a:ext uri="{FF2B5EF4-FFF2-40B4-BE49-F238E27FC236}">
                <a16:creationId xmlns:a16="http://schemas.microsoft.com/office/drawing/2014/main" id="{506F1F53-85C5-4159-8A6C-866C45B8CA64}"/>
              </a:ext>
            </a:extLst>
          </p:cNvPr>
          <p:cNvSpPr txBox="1"/>
          <p:nvPr/>
        </p:nvSpPr>
        <p:spPr>
          <a:xfrm>
            <a:off x="7553592" y="3097236"/>
            <a:ext cx="1423812" cy="307777"/>
          </a:xfrm>
          <a:prstGeom prst="rect">
            <a:avLst/>
          </a:prstGeom>
          <a:noFill/>
        </p:spPr>
        <p:txBody>
          <a:bodyPr wrap="square" rtlCol="0">
            <a:spAutoFit/>
          </a:bodyPr>
          <a:lstStyle/>
          <a:p>
            <a:pPr algn="r" defTabSz="914400">
              <a:defRPr/>
            </a:pPr>
            <a:r>
              <a:rPr lang="en-US" sz="1400" kern="0" dirty="0">
                <a:solidFill>
                  <a:srgbClr val="2F2F2F"/>
                </a:solidFill>
              </a:rPr>
              <a:t>Signed claims</a:t>
            </a:r>
          </a:p>
        </p:txBody>
      </p:sp>
      <p:sp>
        <p:nvSpPr>
          <p:cNvPr id="117" name="TextBox 7">
            <a:extLst>
              <a:ext uri="{FF2B5EF4-FFF2-40B4-BE49-F238E27FC236}">
                <a16:creationId xmlns:a16="http://schemas.microsoft.com/office/drawing/2014/main" id="{1A3DCCC7-C278-4613-9251-65B60CAAFC40}"/>
              </a:ext>
            </a:extLst>
          </p:cNvPr>
          <p:cNvSpPr txBox="1"/>
          <p:nvPr/>
        </p:nvSpPr>
        <p:spPr>
          <a:xfrm>
            <a:off x="338257" y="2286349"/>
            <a:ext cx="4584956" cy="34853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mj-lt"/>
              <a:buAutoNum type="arabicPeriod"/>
              <a:defRPr/>
            </a:pPr>
            <a:r>
              <a:rPr lang="en-US" sz="1600" kern="0" spc="-41" dirty="0">
                <a:solidFill>
                  <a:srgbClr val="000000"/>
                </a:solidFill>
                <a:cs typeface="Segoe UI Semilight" panose="020B0402040204020203" pitchFamily="34" charset="0"/>
              </a:rPr>
              <a:t>Quote provide proofs:</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Code runs in genuine SGX enclave</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Enclave version and owner is as expected</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Arbitrary enclave supplied data is as expected</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Attestation service attests to hardware, rooted in Intel chain of trust, and issues signed claims as a security token</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Relying party, e.g. another enclave, a cloud service, etc. is presented with security token with certs chained to CPU</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Security token is used to release data and/or secrets to the application enclave</a:t>
            </a:r>
          </a:p>
        </p:txBody>
      </p:sp>
      <p:sp>
        <p:nvSpPr>
          <p:cNvPr id="118" name="TextBox 117">
            <a:extLst>
              <a:ext uri="{FF2B5EF4-FFF2-40B4-BE49-F238E27FC236}">
                <a16:creationId xmlns:a16="http://schemas.microsoft.com/office/drawing/2014/main" id="{A838729E-B123-447D-802D-3398B629E92F}"/>
              </a:ext>
            </a:extLst>
          </p:cNvPr>
          <p:cNvSpPr txBox="1"/>
          <p:nvPr/>
        </p:nvSpPr>
        <p:spPr>
          <a:xfrm>
            <a:off x="7687269" y="4457864"/>
            <a:ext cx="1492819" cy="523220"/>
          </a:xfrm>
          <a:prstGeom prst="rect">
            <a:avLst/>
          </a:prstGeom>
          <a:noFill/>
        </p:spPr>
        <p:txBody>
          <a:bodyPr wrap="square" rtlCol="0">
            <a:spAutoFit/>
          </a:bodyPr>
          <a:lstStyle/>
          <a:p>
            <a:pPr marR="0" lvl="0" indent="0" algn="ctr" defTabSz="914400" fontAlgn="auto">
              <a:lnSpc>
                <a:spcPct val="100000"/>
              </a:lnSpc>
              <a:spcBef>
                <a:spcPts val="0"/>
              </a:spcBef>
              <a:spcAft>
                <a:spcPts val="0"/>
              </a:spcAft>
              <a:buClrTx/>
              <a:buSzTx/>
              <a:buFontTx/>
              <a:buNone/>
              <a:tabLst/>
              <a:defRPr/>
            </a:pPr>
            <a:r>
              <a:rPr lang="en-US" sz="1400" kern="0" dirty="0">
                <a:solidFill>
                  <a:srgbClr val="2F2F2F"/>
                </a:solidFill>
              </a:rPr>
              <a:t>Data and/or secret</a:t>
            </a:r>
          </a:p>
        </p:txBody>
      </p:sp>
      <p:sp>
        <p:nvSpPr>
          <p:cNvPr id="119" name="Rectangle 118">
            <a:extLst>
              <a:ext uri="{FF2B5EF4-FFF2-40B4-BE49-F238E27FC236}">
                <a16:creationId xmlns:a16="http://schemas.microsoft.com/office/drawing/2014/main" id="{4860F128-80FB-4008-AFF8-4191F917BC83}"/>
              </a:ext>
            </a:extLst>
          </p:cNvPr>
          <p:cNvSpPr/>
          <p:nvPr/>
        </p:nvSpPr>
        <p:spPr>
          <a:xfrm>
            <a:off x="5387011" y="5339456"/>
            <a:ext cx="2127382" cy="64179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SGX Enabled Host</a:t>
            </a:r>
          </a:p>
        </p:txBody>
      </p:sp>
      <p:sp>
        <p:nvSpPr>
          <p:cNvPr id="120" name="Rectangle 119">
            <a:extLst>
              <a:ext uri="{FF2B5EF4-FFF2-40B4-BE49-F238E27FC236}">
                <a16:creationId xmlns:a16="http://schemas.microsoft.com/office/drawing/2014/main" id="{2C72C533-2B01-4AD8-94DC-D5BCAC8A3DB3}"/>
              </a:ext>
            </a:extLst>
          </p:cNvPr>
          <p:cNvSpPr/>
          <p:nvPr/>
        </p:nvSpPr>
        <p:spPr>
          <a:xfrm>
            <a:off x="5387011" y="3040062"/>
            <a:ext cx="2127382" cy="217071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Guest DC_series VM</a:t>
            </a:r>
          </a:p>
        </p:txBody>
      </p:sp>
      <p:sp>
        <p:nvSpPr>
          <p:cNvPr id="121" name="Rectangle 120">
            <a:extLst>
              <a:ext uri="{FF2B5EF4-FFF2-40B4-BE49-F238E27FC236}">
                <a16:creationId xmlns:a16="http://schemas.microsoft.com/office/drawing/2014/main" id="{7A6D2BDE-1A3E-4AFC-83EA-2014A93C9E4F}"/>
              </a:ext>
            </a:extLst>
          </p:cNvPr>
          <p:cNvSpPr/>
          <p:nvPr/>
        </p:nvSpPr>
        <p:spPr>
          <a:xfrm>
            <a:off x="5585191" y="3730485"/>
            <a:ext cx="1241459" cy="1393084"/>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ea typeface="+mn-ea"/>
                <a:cs typeface="Segoe UI" panose="020B0502040204020203" pitchFamily="34" charset="0"/>
              </a:rPr>
              <a:t>Host</a:t>
            </a:r>
            <a:endParaRPr kumimoji="0" lang="en-US" sz="1050" b="0" i="0" u="none" strike="noStrike" kern="0" cap="none" spc="0" normalizeH="0" baseline="0" noProof="0" dirty="0">
              <a:ln>
                <a:noFill/>
              </a:ln>
              <a:solidFill>
                <a:srgbClr val="2F2F2F"/>
              </a:solidFill>
              <a:effectLst/>
              <a:uLnTx/>
              <a:uFillTx/>
              <a:ea typeface="+mn-ea"/>
              <a:cs typeface="Segoe UI" panose="020B0502040204020203" pitchFamily="34" charset="0"/>
            </a:endParaRPr>
          </a:p>
        </p:txBody>
      </p:sp>
      <p:sp>
        <p:nvSpPr>
          <p:cNvPr id="122" name="Rectangle 121">
            <a:extLst>
              <a:ext uri="{FF2B5EF4-FFF2-40B4-BE49-F238E27FC236}">
                <a16:creationId xmlns:a16="http://schemas.microsoft.com/office/drawing/2014/main" id="{E810ED8A-B4E7-4A5B-B1D1-DD8AEC68C040}"/>
              </a:ext>
            </a:extLst>
          </p:cNvPr>
          <p:cNvSpPr/>
          <p:nvPr/>
        </p:nvSpPr>
        <p:spPr>
          <a:xfrm>
            <a:off x="5583831" y="4631234"/>
            <a:ext cx="1244379" cy="498344"/>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cs typeface="Segoe UI" panose="020B0502040204020203" pitchFamily="34" charset="0"/>
              </a:rPr>
              <a:t>Enclave</a:t>
            </a:r>
            <a:endParaRPr kumimoji="0" lang="en-US" sz="1050" b="0" i="0" u="none" strike="noStrike" kern="0" cap="none" spc="0" normalizeH="0" baseline="0" noProof="0" dirty="0">
              <a:ln>
                <a:noFill/>
              </a:ln>
              <a:solidFill>
                <a:srgbClr val="2F2F2F"/>
              </a:solidFill>
              <a:effectLst/>
              <a:uLnTx/>
              <a:uFillTx/>
              <a:cs typeface="Segoe UI" panose="020B0502040204020203" pitchFamily="34" charset="0"/>
            </a:endParaRPr>
          </a:p>
        </p:txBody>
      </p:sp>
      <p:cxnSp>
        <p:nvCxnSpPr>
          <p:cNvPr id="123" name="Straight Arrow Connector 122">
            <a:extLst>
              <a:ext uri="{FF2B5EF4-FFF2-40B4-BE49-F238E27FC236}">
                <a16:creationId xmlns:a16="http://schemas.microsoft.com/office/drawing/2014/main" id="{1E058164-D7FD-4BF9-8453-2A13ECAFD819}"/>
              </a:ext>
            </a:extLst>
          </p:cNvPr>
          <p:cNvCxnSpPr>
            <a:cxnSpLocks/>
          </p:cNvCxnSpPr>
          <p:nvPr/>
        </p:nvCxnSpPr>
        <p:spPr>
          <a:xfrm flipV="1">
            <a:off x="6026241" y="2133331"/>
            <a:ext cx="2091328" cy="1694155"/>
          </a:xfrm>
          <a:prstGeom prst="straightConnector1">
            <a:avLst/>
          </a:prstGeom>
          <a:noFill/>
          <a:ln w="19050" cap="flat" cmpd="sng" algn="ctr">
            <a:solidFill>
              <a:srgbClr val="0070C0"/>
            </a:solidFill>
            <a:prstDash val="solid"/>
            <a:miter lim="800000"/>
            <a:headEnd type="oval"/>
            <a:tailEnd type="triangle"/>
          </a:ln>
          <a:effectLst/>
        </p:spPr>
      </p:cxnSp>
      <p:cxnSp>
        <p:nvCxnSpPr>
          <p:cNvPr id="124" name="Straight Arrow Connector 123">
            <a:extLst>
              <a:ext uri="{FF2B5EF4-FFF2-40B4-BE49-F238E27FC236}">
                <a16:creationId xmlns:a16="http://schemas.microsoft.com/office/drawing/2014/main" id="{D158CB3E-CD21-49A9-891E-3A1DB48F995E}"/>
              </a:ext>
            </a:extLst>
          </p:cNvPr>
          <p:cNvCxnSpPr>
            <a:cxnSpLocks/>
          </p:cNvCxnSpPr>
          <p:nvPr/>
        </p:nvCxnSpPr>
        <p:spPr>
          <a:xfrm flipH="1">
            <a:off x="6634526" y="2484082"/>
            <a:ext cx="1759734" cy="1495454"/>
          </a:xfrm>
          <a:prstGeom prst="straightConnector1">
            <a:avLst/>
          </a:prstGeom>
          <a:noFill/>
          <a:ln w="19050" cap="flat" cmpd="sng" algn="ctr">
            <a:solidFill>
              <a:srgbClr val="0070C0"/>
            </a:solidFill>
            <a:prstDash val="solid"/>
            <a:miter lim="800000"/>
            <a:headEnd type="oval"/>
            <a:tailEnd type="triangle"/>
          </a:ln>
          <a:effectLst/>
        </p:spPr>
      </p:cxnSp>
      <p:cxnSp>
        <p:nvCxnSpPr>
          <p:cNvPr id="126" name="Straight Arrow Connector 125">
            <a:extLst>
              <a:ext uri="{FF2B5EF4-FFF2-40B4-BE49-F238E27FC236}">
                <a16:creationId xmlns:a16="http://schemas.microsoft.com/office/drawing/2014/main" id="{DB849361-B504-4945-A459-714590B3A428}"/>
              </a:ext>
            </a:extLst>
          </p:cNvPr>
          <p:cNvCxnSpPr>
            <a:cxnSpLocks/>
          </p:cNvCxnSpPr>
          <p:nvPr/>
        </p:nvCxnSpPr>
        <p:spPr>
          <a:xfrm flipV="1">
            <a:off x="6773079" y="3906728"/>
            <a:ext cx="2656086" cy="369241"/>
          </a:xfrm>
          <a:prstGeom prst="straightConnector1">
            <a:avLst/>
          </a:prstGeom>
          <a:noFill/>
          <a:ln w="19050" cap="flat" cmpd="sng" algn="ctr">
            <a:solidFill>
              <a:srgbClr val="0072C6"/>
            </a:solidFill>
            <a:prstDash val="solid"/>
            <a:miter lim="800000"/>
            <a:headEnd type="oval"/>
            <a:tailEnd type="triangle"/>
          </a:ln>
          <a:effectLst/>
        </p:spPr>
      </p:cxnSp>
      <p:sp>
        <p:nvSpPr>
          <p:cNvPr id="127" name="TextBox 126">
            <a:extLst>
              <a:ext uri="{FF2B5EF4-FFF2-40B4-BE49-F238E27FC236}">
                <a16:creationId xmlns:a16="http://schemas.microsoft.com/office/drawing/2014/main" id="{A32707AB-058B-40A7-AFB4-DF32F3255217}"/>
              </a:ext>
            </a:extLst>
          </p:cNvPr>
          <p:cNvSpPr txBox="1"/>
          <p:nvPr/>
        </p:nvSpPr>
        <p:spPr>
          <a:xfrm>
            <a:off x="6018793" y="2076754"/>
            <a:ext cx="1534114"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F2F2F"/>
                </a:solidFill>
                <a:effectLst/>
                <a:uLnTx/>
                <a:uFillTx/>
              </a:rPr>
              <a:t>Quote (Measurements) </a:t>
            </a:r>
          </a:p>
        </p:txBody>
      </p:sp>
      <p:cxnSp>
        <p:nvCxnSpPr>
          <p:cNvPr id="128" name="Straight Arrow Connector 127">
            <a:extLst>
              <a:ext uri="{FF2B5EF4-FFF2-40B4-BE49-F238E27FC236}">
                <a16:creationId xmlns:a16="http://schemas.microsoft.com/office/drawing/2014/main" id="{7C5E0883-B59D-449F-9F98-023370B0F6BD}"/>
              </a:ext>
            </a:extLst>
          </p:cNvPr>
          <p:cNvCxnSpPr>
            <a:cxnSpLocks/>
          </p:cNvCxnSpPr>
          <p:nvPr/>
        </p:nvCxnSpPr>
        <p:spPr>
          <a:xfrm flipH="1">
            <a:off x="6778673" y="4181188"/>
            <a:ext cx="2574292" cy="383860"/>
          </a:xfrm>
          <a:prstGeom prst="straightConnector1">
            <a:avLst/>
          </a:prstGeom>
          <a:noFill/>
          <a:ln w="12700" cap="flat" cmpd="sng" algn="ctr">
            <a:solidFill>
              <a:srgbClr val="0070C0"/>
            </a:solidFill>
            <a:prstDash val="solid"/>
            <a:miter lim="800000"/>
            <a:headEnd type="oval"/>
            <a:tailEnd type="triangle"/>
          </a:ln>
          <a:effectLst/>
        </p:spPr>
      </p:cxnSp>
      <p:sp>
        <p:nvSpPr>
          <p:cNvPr id="129" name="Arc 128">
            <a:extLst>
              <a:ext uri="{FF2B5EF4-FFF2-40B4-BE49-F238E27FC236}">
                <a16:creationId xmlns:a16="http://schemas.microsoft.com/office/drawing/2014/main" id="{4EF518D1-981D-47D3-83F6-7E3F4A26A9F9}"/>
              </a:ext>
            </a:extLst>
          </p:cNvPr>
          <p:cNvSpPr/>
          <p:nvPr/>
        </p:nvSpPr>
        <p:spPr>
          <a:xfrm flipH="1">
            <a:off x="6619908" y="4668562"/>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E612A8A-E643-48DC-B577-93F913429C4C}"/>
              </a:ext>
            </a:extLst>
          </p:cNvPr>
          <p:cNvGrpSpPr/>
          <p:nvPr/>
        </p:nvGrpSpPr>
        <p:grpSpPr>
          <a:xfrm>
            <a:off x="8560804" y="2007364"/>
            <a:ext cx="511107" cy="592876"/>
            <a:chOff x="1736787" y="1919884"/>
            <a:chExt cx="397947" cy="446713"/>
          </a:xfrm>
        </p:grpSpPr>
        <p:sp>
          <p:nvSpPr>
            <p:cNvPr id="131" name="document">
              <a:extLst>
                <a:ext uri="{FF2B5EF4-FFF2-40B4-BE49-F238E27FC236}">
                  <a16:creationId xmlns:a16="http://schemas.microsoft.com/office/drawing/2014/main" id="{0E41846E-186D-49BA-B366-F716C108D964}"/>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2" name="Rectangle 131">
              <a:extLst>
                <a:ext uri="{FF2B5EF4-FFF2-40B4-BE49-F238E27FC236}">
                  <a16:creationId xmlns:a16="http://schemas.microsoft.com/office/drawing/2014/main" id="{41280B36-C454-4147-9CF2-0B86D51DF1AD}"/>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3" name="award">
              <a:extLst>
                <a:ext uri="{FF2B5EF4-FFF2-40B4-BE49-F238E27FC236}">
                  <a16:creationId xmlns:a16="http://schemas.microsoft.com/office/drawing/2014/main" id="{0BF7718E-27CF-481A-ADB7-B48F53D903AA}"/>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34" name="Group 133">
            <a:extLst>
              <a:ext uri="{FF2B5EF4-FFF2-40B4-BE49-F238E27FC236}">
                <a16:creationId xmlns:a16="http://schemas.microsoft.com/office/drawing/2014/main" id="{590DD37E-94A9-45C5-B7DA-C365CFCF4D2E}"/>
              </a:ext>
            </a:extLst>
          </p:cNvPr>
          <p:cNvGrpSpPr/>
          <p:nvPr/>
        </p:nvGrpSpPr>
        <p:grpSpPr>
          <a:xfrm>
            <a:off x="8167403" y="2756160"/>
            <a:ext cx="450843" cy="309454"/>
            <a:chOff x="3562924" y="5455094"/>
            <a:chExt cx="1520825" cy="1039597"/>
          </a:xfrm>
        </p:grpSpPr>
        <p:sp>
          <p:nvSpPr>
            <p:cNvPr id="135" name="Freeform: Shape 134">
              <a:extLst>
                <a:ext uri="{FF2B5EF4-FFF2-40B4-BE49-F238E27FC236}">
                  <a16:creationId xmlns:a16="http://schemas.microsoft.com/office/drawing/2014/main" id="{3F468E44-0653-4B5D-8882-F57A2440A05E}"/>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ED9E62F-D43A-4CF8-B7E4-3AB7EEA1219F}"/>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E4128BA1-70D4-4C66-B5A1-DF400496507B}"/>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67A00DED-0920-48A8-A056-F8FC8070F4E6}"/>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4CA4546A-1C22-4F49-8A0C-C646657ECE45}"/>
              </a:ext>
            </a:extLst>
          </p:cNvPr>
          <p:cNvGrpSpPr/>
          <p:nvPr/>
        </p:nvGrpSpPr>
        <p:grpSpPr>
          <a:xfrm>
            <a:off x="7827698" y="3697894"/>
            <a:ext cx="458804" cy="320514"/>
            <a:chOff x="3562924" y="5455094"/>
            <a:chExt cx="1520825" cy="1039597"/>
          </a:xfrm>
        </p:grpSpPr>
        <p:sp>
          <p:nvSpPr>
            <p:cNvPr id="140" name="Freeform: Shape 139">
              <a:extLst>
                <a:ext uri="{FF2B5EF4-FFF2-40B4-BE49-F238E27FC236}">
                  <a16:creationId xmlns:a16="http://schemas.microsoft.com/office/drawing/2014/main" id="{8B5BD963-65F5-43EE-B9AB-AF97E9DAA378}"/>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Oval 140">
              <a:extLst>
                <a:ext uri="{FF2B5EF4-FFF2-40B4-BE49-F238E27FC236}">
                  <a16:creationId xmlns:a16="http://schemas.microsoft.com/office/drawing/2014/main" id="{A5A85511-C207-4BA6-BDEC-3B3766F268DA}"/>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Oval 141">
              <a:extLst>
                <a:ext uri="{FF2B5EF4-FFF2-40B4-BE49-F238E27FC236}">
                  <a16:creationId xmlns:a16="http://schemas.microsoft.com/office/drawing/2014/main" id="{AAF3D865-E954-4A94-AC19-E3880E5C3CF6}"/>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AA837295-F926-4198-8504-D4374341AF52}"/>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019FBC1F-9B3E-4326-850B-9A9B99C2AA41}"/>
              </a:ext>
            </a:extLst>
          </p:cNvPr>
          <p:cNvGrpSpPr/>
          <p:nvPr/>
        </p:nvGrpSpPr>
        <p:grpSpPr>
          <a:xfrm>
            <a:off x="8799563" y="4747247"/>
            <a:ext cx="177841" cy="321409"/>
            <a:chOff x="191543" y="2744210"/>
            <a:chExt cx="842668" cy="1522944"/>
          </a:xfrm>
        </p:grpSpPr>
        <p:sp>
          <p:nvSpPr>
            <p:cNvPr id="145" name="Freeform: Shape 144">
              <a:extLst>
                <a:ext uri="{FF2B5EF4-FFF2-40B4-BE49-F238E27FC236}">
                  <a16:creationId xmlns:a16="http://schemas.microsoft.com/office/drawing/2014/main" id="{F0AB11D7-47D1-4BA1-81C5-02ACC9ECEC54}"/>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6" name="Oval 145">
              <a:extLst>
                <a:ext uri="{FF2B5EF4-FFF2-40B4-BE49-F238E27FC236}">
                  <a16:creationId xmlns:a16="http://schemas.microsoft.com/office/drawing/2014/main" id="{5E3374AB-2AAD-4CE8-9285-9B7EB5D13A26}"/>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147" name="Picture 146">
            <a:extLst>
              <a:ext uri="{FF2B5EF4-FFF2-40B4-BE49-F238E27FC236}">
                <a16:creationId xmlns:a16="http://schemas.microsoft.com/office/drawing/2014/main" id="{3BA70C1A-A484-4260-8623-BB7AC5E57D1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8528" y="4823007"/>
            <a:ext cx="376287" cy="375579"/>
          </a:xfrm>
          <a:prstGeom prst="rect">
            <a:avLst/>
          </a:prstGeom>
        </p:spPr>
      </p:pic>
      <p:sp>
        <p:nvSpPr>
          <p:cNvPr id="148" name="Rectangle 147">
            <a:extLst>
              <a:ext uri="{FF2B5EF4-FFF2-40B4-BE49-F238E27FC236}">
                <a16:creationId xmlns:a16="http://schemas.microsoft.com/office/drawing/2014/main" id="{1A603F11-6173-41E9-843A-034D383A473E}"/>
              </a:ext>
            </a:extLst>
          </p:cNvPr>
          <p:cNvSpPr/>
          <p:nvPr/>
        </p:nvSpPr>
        <p:spPr>
          <a:xfrm>
            <a:off x="9489840" y="3001493"/>
            <a:ext cx="1234725" cy="143918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sp>
        <p:nvSpPr>
          <p:cNvPr id="169" name="TextBox 168">
            <a:extLst>
              <a:ext uri="{FF2B5EF4-FFF2-40B4-BE49-F238E27FC236}">
                <a16:creationId xmlns:a16="http://schemas.microsoft.com/office/drawing/2014/main" id="{9F474EA6-CE14-45E0-B35F-5E4C7049178D}"/>
              </a:ext>
            </a:extLst>
          </p:cNvPr>
          <p:cNvSpPr txBox="1"/>
          <p:nvPr/>
        </p:nvSpPr>
        <p:spPr>
          <a:xfrm>
            <a:off x="5530240" y="1268883"/>
            <a:ext cx="1840923" cy="307777"/>
          </a:xfrm>
          <a:prstGeom prst="rect">
            <a:avLst/>
          </a:prstGeom>
          <a:noFill/>
        </p:spPr>
        <p:txBody>
          <a:bodyPr wrap="square" rtlCol="0">
            <a:spAutoFit/>
          </a:bodyPr>
          <a:lstStyle/>
          <a:p>
            <a:pPr algn="r" defTabSz="914400">
              <a:defRPr/>
            </a:pPr>
            <a:r>
              <a:rPr lang="en-US" sz="1400" kern="0" dirty="0">
                <a:solidFill>
                  <a:srgbClr val="2F2F2F"/>
                </a:solidFill>
              </a:rPr>
              <a:t>Trust relationship</a:t>
            </a:r>
          </a:p>
        </p:txBody>
      </p:sp>
      <p:sp>
        <p:nvSpPr>
          <p:cNvPr id="170" name="TextBox 169">
            <a:extLst>
              <a:ext uri="{FF2B5EF4-FFF2-40B4-BE49-F238E27FC236}">
                <a16:creationId xmlns:a16="http://schemas.microsoft.com/office/drawing/2014/main" id="{F247A00C-F6A4-4480-A76F-6B6D1E18F5D3}"/>
              </a:ext>
            </a:extLst>
          </p:cNvPr>
          <p:cNvSpPr txBox="1"/>
          <p:nvPr/>
        </p:nvSpPr>
        <p:spPr>
          <a:xfrm>
            <a:off x="10470560" y="1270179"/>
            <a:ext cx="1811997" cy="307777"/>
          </a:xfrm>
          <a:prstGeom prst="rect">
            <a:avLst/>
          </a:prstGeom>
          <a:noFill/>
        </p:spPr>
        <p:txBody>
          <a:bodyPr wrap="square" rtlCol="0">
            <a:spAutoFit/>
          </a:bodyPr>
          <a:lstStyle/>
          <a:p>
            <a:pPr marR="0" lvl="0" indent="0" algn="r" defTabSz="914400" fontAlgn="auto">
              <a:lnSpc>
                <a:spcPct val="100000"/>
              </a:lnSpc>
              <a:spcBef>
                <a:spcPts val="0"/>
              </a:spcBef>
              <a:spcAft>
                <a:spcPts val="0"/>
              </a:spcAft>
              <a:buClrTx/>
              <a:buSzTx/>
              <a:buFontTx/>
              <a:buNone/>
              <a:tabLst/>
              <a:defRPr/>
            </a:pPr>
            <a:r>
              <a:rPr lang="en-US" sz="1400" kern="0" dirty="0">
                <a:solidFill>
                  <a:srgbClr val="2F2F2F"/>
                </a:solidFill>
              </a:rPr>
              <a:t>Trust relationship</a:t>
            </a:r>
          </a:p>
        </p:txBody>
      </p:sp>
      <p:sp>
        <p:nvSpPr>
          <p:cNvPr id="172" name="chip" title="Icon of a computer chip">
            <a:extLst>
              <a:ext uri="{FF2B5EF4-FFF2-40B4-BE49-F238E27FC236}">
                <a16:creationId xmlns:a16="http://schemas.microsoft.com/office/drawing/2014/main" id="{0902741A-C28D-4AFD-8695-D725A083A9B2}"/>
              </a:ext>
            </a:extLst>
          </p:cNvPr>
          <p:cNvSpPr>
            <a:spLocks noChangeAspect="1" noEditPoints="1"/>
          </p:cNvSpPr>
          <p:nvPr/>
        </p:nvSpPr>
        <p:spPr bwMode="auto">
          <a:xfrm>
            <a:off x="7214306" y="5561744"/>
            <a:ext cx="431280" cy="5096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Arc 124">
            <a:extLst>
              <a:ext uri="{FF2B5EF4-FFF2-40B4-BE49-F238E27FC236}">
                <a16:creationId xmlns:a16="http://schemas.microsoft.com/office/drawing/2014/main" id="{A055409A-133C-4DCB-8F1F-BE6A3BFA56CA}"/>
              </a:ext>
            </a:extLst>
          </p:cNvPr>
          <p:cNvSpPr/>
          <p:nvPr/>
        </p:nvSpPr>
        <p:spPr>
          <a:xfrm rot="16700294" flipH="1">
            <a:off x="6517651" y="3869029"/>
            <a:ext cx="479375" cy="281071"/>
          </a:xfrm>
          <a:prstGeom prst="arc">
            <a:avLst>
              <a:gd name="adj1" fmla="val 16564373"/>
              <a:gd name="adj2" fmla="val 0"/>
            </a:avLst>
          </a:prstGeom>
          <a:noFill/>
          <a:ln w="1905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294" name="Connector: Elbow 293">
            <a:extLst>
              <a:ext uri="{FF2B5EF4-FFF2-40B4-BE49-F238E27FC236}">
                <a16:creationId xmlns:a16="http://schemas.microsoft.com/office/drawing/2014/main" id="{0906C97F-C584-45CD-B8CE-3CEBF5AB9720}"/>
              </a:ext>
            </a:extLst>
          </p:cNvPr>
          <p:cNvCxnSpPr>
            <a:cxnSpLocks/>
            <a:stCxn id="148" idx="3"/>
            <a:endCxn id="114" idx="3"/>
          </p:cNvCxnSpPr>
          <p:nvPr/>
        </p:nvCxnSpPr>
        <p:spPr>
          <a:xfrm flipV="1">
            <a:off x="10724565" y="1628417"/>
            <a:ext cx="12700" cy="2092669"/>
          </a:xfrm>
          <a:prstGeom prst="bentConnector3">
            <a:avLst>
              <a:gd name="adj1" fmla="val 1800000"/>
            </a:avLst>
          </a:prstGeom>
          <a:solidFill>
            <a:srgbClr val="FFFFFF">
              <a:alpha val="45000"/>
            </a:srgbClr>
          </a:solidFill>
          <a:ln w="28575" cap="flat" cmpd="sng" algn="ctr">
            <a:solidFill>
              <a:schemeClr val="bg1">
                <a:lumMod val="85000"/>
              </a:schemeClr>
            </a:solidFill>
            <a:prstDash val="sysDot"/>
            <a:miter lim="800000"/>
          </a:ln>
          <a:effectLst/>
        </p:spPr>
      </p:cxnSp>
      <p:cxnSp>
        <p:nvCxnSpPr>
          <p:cNvPr id="304" name="Connector: Elbow 303">
            <a:extLst>
              <a:ext uri="{FF2B5EF4-FFF2-40B4-BE49-F238E27FC236}">
                <a16:creationId xmlns:a16="http://schemas.microsoft.com/office/drawing/2014/main" id="{215651CA-47BA-4EBE-9587-F1E86D3A7BBA}"/>
              </a:ext>
            </a:extLst>
          </p:cNvPr>
          <p:cNvCxnSpPr>
            <a:cxnSpLocks/>
            <a:stCxn id="120" idx="1"/>
            <a:endCxn id="114" idx="1"/>
          </p:cNvCxnSpPr>
          <p:nvPr/>
        </p:nvCxnSpPr>
        <p:spPr>
          <a:xfrm rot="10800000" flipH="1">
            <a:off x="5387011" y="1628418"/>
            <a:ext cx="2817890" cy="2497001"/>
          </a:xfrm>
          <a:prstGeom prst="bentConnector3">
            <a:avLst>
              <a:gd name="adj1" fmla="val -8112"/>
            </a:avLst>
          </a:prstGeom>
          <a:solidFill>
            <a:srgbClr val="FFFFFF">
              <a:alpha val="45000"/>
            </a:srgbClr>
          </a:solidFill>
          <a:ln w="28575" cap="flat" cmpd="sng" algn="ctr">
            <a:solidFill>
              <a:schemeClr val="bg1">
                <a:lumMod val="85000"/>
              </a:schemeClr>
            </a:solidFill>
            <a:prstDash val="sysDot"/>
            <a:miter lim="800000"/>
          </a:ln>
          <a:effectLst/>
        </p:spPr>
      </p:cxnSp>
      <p:pic>
        <p:nvPicPr>
          <p:cNvPr id="4" name="Picture 15">
            <a:extLst>
              <a:ext uri="{FF2B5EF4-FFF2-40B4-BE49-F238E27FC236}">
                <a16:creationId xmlns:a16="http://schemas.microsoft.com/office/drawing/2014/main" id="{DFB19BC5-EB40-42F2-93F8-EB54C338DD0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01524" y="1397901"/>
            <a:ext cx="690878" cy="690877"/>
          </a:xfrm>
          <a:prstGeom prst="rect">
            <a:avLst/>
          </a:prstGeom>
        </p:spPr>
      </p:pic>
    </p:spTree>
    <p:extLst>
      <p:ext uri="{BB962C8B-B14F-4D97-AF65-F5344CB8AC3E}">
        <p14:creationId xmlns:p14="http://schemas.microsoft.com/office/powerpoint/2010/main" val="1265892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left)">
                                      <p:cBhvr>
                                        <p:cTn id="10" dur="500"/>
                                        <p:tgtEl>
                                          <p:spTgt spid="1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7">
                                            <p:txEl>
                                              <p:pRg st="0" end="0"/>
                                            </p:txEl>
                                          </p:spTgt>
                                        </p:tgtEl>
                                        <p:attrNameLst>
                                          <p:attrName>style.visibility</p:attrName>
                                        </p:attrNameLst>
                                      </p:cBhvr>
                                      <p:to>
                                        <p:strVal val="visible"/>
                                      </p:to>
                                    </p:set>
                                    <p:animEffect transition="in" filter="fade">
                                      <p:cBhvr>
                                        <p:cTn id="14" dur="250"/>
                                        <p:tgtEl>
                                          <p:spTgt spid="11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7">
                                            <p:txEl>
                                              <p:pRg st="1" end="1"/>
                                            </p:txEl>
                                          </p:spTgt>
                                        </p:tgtEl>
                                        <p:attrNameLst>
                                          <p:attrName>style.visibility</p:attrName>
                                        </p:attrNameLst>
                                      </p:cBhvr>
                                      <p:to>
                                        <p:strVal val="visible"/>
                                      </p:to>
                                    </p:set>
                                    <p:animEffect transition="in" filter="fade">
                                      <p:cBhvr>
                                        <p:cTn id="17" dur="250"/>
                                        <p:tgtEl>
                                          <p:spTgt spid="117">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animEffect transition="in" filter="fade">
                                      <p:cBhvr>
                                        <p:cTn id="20" dur="250"/>
                                        <p:tgtEl>
                                          <p:spTgt spid="11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7">
                                            <p:txEl>
                                              <p:pRg st="3" end="3"/>
                                            </p:txEl>
                                          </p:spTgt>
                                        </p:tgtEl>
                                        <p:attrNameLst>
                                          <p:attrName>style.visibility</p:attrName>
                                        </p:attrNameLst>
                                      </p:cBhvr>
                                      <p:to>
                                        <p:strVal val="visible"/>
                                      </p:to>
                                    </p:set>
                                    <p:animEffect transition="in" filter="fade">
                                      <p:cBhvr>
                                        <p:cTn id="23" dur="250"/>
                                        <p:tgtEl>
                                          <p:spTgt spid="11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right)">
                                      <p:cBhvr>
                                        <p:cTn id="28" dur="500"/>
                                        <p:tgtEl>
                                          <p:spTgt spid="124"/>
                                        </p:tgtEl>
                                      </p:cBhvr>
                                    </p:animEffect>
                                  </p:childTnLst>
                                </p:cTn>
                              </p:par>
                              <p:par>
                                <p:cTn id="29" presetID="22" presetClass="entr" presetSubtype="2"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right)">
                                      <p:cBhvr>
                                        <p:cTn id="31" dur="500"/>
                                        <p:tgtEl>
                                          <p:spTgt spid="13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right)">
                                      <p:cBhvr>
                                        <p:cTn id="34" dur="500"/>
                                        <p:tgtEl>
                                          <p:spTgt spid="11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7">
                                            <p:txEl>
                                              <p:pRg st="4" end="4"/>
                                            </p:txEl>
                                          </p:spTgt>
                                        </p:tgtEl>
                                        <p:attrNameLst>
                                          <p:attrName>style.visibility</p:attrName>
                                        </p:attrNameLst>
                                      </p:cBhvr>
                                      <p:to>
                                        <p:strVal val="visible"/>
                                      </p:to>
                                    </p:set>
                                    <p:animEffect transition="in" filter="fade">
                                      <p:cBhvr>
                                        <p:cTn id="38" dur="250"/>
                                        <p:tgtEl>
                                          <p:spTgt spid="11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left)">
                                      <p:cBhvr>
                                        <p:cTn id="43" dur="500"/>
                                        <p:tgtEl>
                                          <p:spTgt spid="12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par>
                                <p:cTn id="48" presetID="22" presetClass="entr" presetSubtype="8" fill="hold" nodeType="with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wipe(left)">
                                      <p:cBhvr>
                                        <p:cTn id="50" dur="500"/>
                                        <p:tgtEl>
                                          <p:spTgt spid="139"/>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17">
                                            <p:txEl>
                                              <p:pRg st="5" end="5"/>
                                            </p:txEl>
                                          </p:spTgt>
                                        </p:tgtEl>
                                        <p:attrNameLst>
                                          <p:attrName>style.visibility</p:attrName>
                                        </p:attrNameLst>
                                      </p:cBhvr>
                                      <p:to>
                                        <p:strVal val="visible"/>
                                      </p:to>
                                    </p:set>
                                    <p:animEffect transition="in" filter="fade">
                                      <p:cBhvr>
                                        <p:cTn id="54" dur="250"/>
                                        <p:tgtEl>
                                          <p:spTgt spid="117">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right)">
                                      <p:cBhvr>
                                        <p:cTn id="59" dur="500"/>
                                        <p:tgtEl>
                                          <p:spTgt spid="128"/>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wipe(right)">
                                      <p:cBhvr>
                                        <p:cTn id="62" dur="500"/>
                                        <p:tgtEl>
                                          <p:spTgt spid="118"/>
                                        </p:tgtEl>
                                      </p:cBhvr>
                                    </p:animEffect>
                                  </p:childTnLst>
                                </p:cTn>
                              </p:par>
                              <p:par>
                                <p:cTn id="63" presetID="22" presetClass="entr" presetSubtype="2" fill="hold" nodeType="withEffect">
                                  <p:stCondLst>
                                    <p:cond delay="0"/>
                                  </p:stCondLst>
                                  <p:childTnLst>
                                    <p:set>
                                      <p:cBhvr>
                                        <p:cTn id="64" dur="1" fill="hold">
                                          <p:stCondLst>
                                            <p:cond delay="0"/>
                                          </p:stCondLst>
                                        </p:cTn>
                                        <p:tgtEl>
                                          <p:spTgt spid="144"/>
                                        </p:tgtEl>
                                        <p:attrNameLst>
                                          <p:attrName>style.visibility</p:attrName>
                                        </p:attrNameLst>
                                      </p:cBhvr>
                                      <p:to>
                                        <p:strVal val="visible"/>
                                      </p:to>
                                    </p:set>
                                    <p:animEffect transition="in" filter="wipe(right)">
                                      <p:cBhvr>
                                        <p:cTn id="65" dur="500"/>
                                        <p:tgtEl>
                                          <p:spTgt spid="144"/>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wipe(right)">
                                      <p:cBhvr>
                                        <p:cTn id="69" dur="500"/>
                                        <p:tgtEl>
                                          <p:spTgt spid="129"/>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animEffect transition="in" filter="fade">
                                      <p:cBhvr>
                                        <p:cTn id="73" dur="250"/>
                                        <p:tgtEl>
                                          <p:spTgt spid="117">
                                            <p:txEl>
                                              <p:pRg st="6" end="6"/>
                                            </p:txEl>
                                          </p:spTgt>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wipe(left)">
                                      <p:cBhvr>
                                        <p:cTn id="76" dur="500"/>
                                        <p:tgtEl>
                                          <p:spTgt spid="16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wipe(left)">
                                      <p:cBhvr>
                                        <p:cTn id="7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8" grpId="0"/>
      <p:bldP spid="127" grpId="0"/>
      <p:bldP spid="129" grpId="0" animBg="1"/>
      <p:bldP spid="169" grpId="0"/>
      <p:bldP spid="170" grpId="0"/>
      <p:bldP spid="1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33E8F-52BB-4C42-AE84-43E19A27C4EE}"/>
              </a:ext>
            </a:extLst>
          </p:cNvPr>
          <p:cNvPicPr>
            <a:picLocks noChangeAspect="1"/>
          </p:cNvPicPr>
          <p:nvPr/>
        </p:nvPicPr>
        <p:blipFill>
          <a:blip r:embed="rId3"/>
          <a:stretch>
            <a:fillRect/>
          </a:stretch>
        </p:blipFill>
        <p:spPr>
          <a:xfrm>
            <a:off x="5989638" y="1179025"/>
            <a:ext cx="6435068" cy="3619726"/>
          </a:xfrm>
          <a:prstGeom prst="rect">
            <a:avLst/>
          </a:prstGeom>
        </p:spPr>
      </p:pic>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8" y="1258376"/>
            <a:ext cx="5244377" cy="2739211"/>
          </a:xfrm>
        </p:spPr>
        <p:txBody>
          <a:bodyPr>
            <a:normAutofit/>
          </a:bodyPr>
          <a:lstStyle/>
          <a:p>
            <a:pPr defTabSz="932563">
              <a:defRPr/>
            </a:pPr>
            <a:r>
              <a:rPr lang="en-US" dirty="0"/>
              <a:t>Intelligent edge computing creates the need to protect code &amp; data in use in addition to protection in storage and transit</a:t>
            </a: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33696" y="5204656"/>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Code and data confidentiality</a:t>
            </a:r>
          </a:p>
          <a:p>
            <a:pPr marL="285750" lvl="0" indent="-285750" defTabSz="914367">
              <a:buFont typeface="Arial" panose="020B0604020202020204" pitchFamily="34" charset="0"/>
              <a:buChar char="•"/>
              <a:defRPr/>
            </a:pPr>
            <a:r>
              <a:rPr lang="en-US" sz="1400" dirty="0">
                <a:solidFill>
                  <a:srgbClr val="000000"/>
                </a:solidFill>
              </a:rPr>
              <a:t>Proprietary code and algorithms</a:t>
            </a:r>
          </a:p>
          <a:p>
            <a:pPr marL="285750" lvl="0" indent="-285750" defTabSz="914367">
              <a:buFont typeface="Arial" panose="020B0604020202020204" pitchFamily="34" charset="0"/>
              <a:buChar char="•"/>
              <a:defRPr/>
            </a:pPr>
            <a:r>
              <a:rPr lang="en-US" sz="1400" dirty="0">
                <a:solidFill>
                  <a:srgbClr val="000000"/>
                </a:solidFill>
              </a:rPr>
              <a:t>Sensitive data like patient information and ML models</a:t>
            </a:r>
            <a:endParaRPr lang="fr-FR" sz="1400" dirty="0">
              <a:solidFill>
                <a:srgbClr val="000000"/>
              </a:solidFill>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8785571" y="5236632"/>
            <a:ext cx="3398660" cy="1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Valued transactions</a:t>
            </a:r>
          </a:p>
          <a:p>
            <a:pPr marL="285750" lvl="0" indent="-285750" defTabSz="914367">
              <a:buFont typeface="Arial" panose="020B0604020202020204" pitchFamily="34" charset="0"/>
              <a:buChar char="•"/>
              <a:defRPr/>
            </a:pPr>
            <a:r>
              <a:rPr lang="en-IN" sz="1400" dirty="0">
                <a:solidFill>
                  <a:srgbClr val="000000"/>
                </a:solidFill>
              </a:rPr>
              <a:t>Metering actions for billing</a:t>
            </a:r>
          </a:p>
          <a:p>
            <a:pPr marL="285750" lvl="0" indent="-285750" defTabSz="914367">
              <a:buFont typeface="Arial" panose="020B0604020202020204" pitchFamily="34" charset="0"/>
              <a:buChar char="•"/>
              <a:defRPr/>
            </a:pPr>
            <a:r>
              <a:rPr lang="en-IN" sz="1400" dirty="0">
                <a:solidFill>
                  <a:srgbClr val="000000"/>
                </a:solidFill>
              </a:rPr>
              <a:t>Events tracking e.g. violations for warranty management</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4919895" y="5236632"/>
            <a:ext cx="3438638" cy="1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Actions from insights</a:t>
            </a:r>
          </a:p>
          <a:p>
            <a:pPr marL="285750" lvl="0" indent="-285750" defTabSz="914367">
              <a:buFont typeface="Arial" panose="020B0604020202020204" pitchFamily="34" charset="0"/>
              <a:buChar char="•"/>
              <a:defRPr/>
            </a:pPr>
            <a:r>
              <a:rPr lang="en-IN" sz="1400" dirty="0">
                <a:solidFill>
                  <a:srgbClr val="000000"/>
                </a:solidFill>
              </a:rPr>
              <a:t>Safe actions from insights out of intelligent edge processing</a:t>
            </a:r>
          </a:p>
          <a:p>
            <a:pPr marL="285750" lvl="0" indent="-285750" defTabSz="914367">
              <a:buFont typeface="Arial" panose="020B0604020202020204" pitchFamily="34" charset="0"/>
              <a:buChar char="•"/>
              <a:defRPr/>
            </a:pPr>
            <a:r>
              <a:rPr lang="en-IN" sz="1400" dirty="0">
                <a:solidFill>
                  <a:srgbClr val="000000"/>
                </a:solidFill>
              </a:rPr>
              <a:t>Trustworthy I/O for command and control of critical infrastructure</a:t>
            </a:r>
          </a:p>
        </p:txBody>
      </p:sp>
      <p:grpSp>
        <p:nvGrpSpPr>
          <p:cNvPr id="41" name="Group 40">
            <a:extLst>
              <a:ext uri="{FF2B5EF4-FFF2-40B4-BE49-F238E27FC236}">
                <a16:creationId xmlns:a16="http://schemas.microsoft.com/office/drawing/2014/main" id="{092CC532-A8AB-4E81-9023-F1B82C51D874}"/>
              </a:ext>
            </a:extLst>
          </p:cNvPr>
          <p:cNvGrpSpPr/>
          <p:nvPr/>
        </p:nvGrpSpPr>
        <p:grpSpPr>
          <a:xfrm>
            <a:off x="8102713" y="4418992"/>
            <a:ext cx="830871" cy="830870"/>
            <a:chOff x="2874287" y="2420193"/>
            <a:chExt cx="935994" cy="935993"/>
          </a:xfrm>
        </p:grpSpPr>
        <p:sp>
          <p:nvSpPr>
            <p:cNvPr id="39" name="Oval 38">
              <a:extLst>
                <a:ext uri="{FF2B5EF4-FFF2-40B4-BE49-F238E27FC236}">
                  <a16:creationId xmlns:a16="http://schemas.microsoft.com/office/drawing/2014/main" id="{1F300535-2D34-471E-AAA2-731262609EF9}"/>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5A01F96B-21C2-493B-A067-7F9FD34D88B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136">
            <a:extLst>
              <a:ext uri="{FF2B5EF4-FFF2-40B4-BE49-F238E27FC236}">
                <a16:creationId xmlns:a16="http://schemas.microsoft.com/office/drawing/2014/main" id="{82153041-69F3-4703-BCFE-450EF1A64719}"/>
              </a:ext>
            </a:extLst>
          </p:cNvPr>
          <p:cNvGrpSpPr>
            <a:grpSpLocks noChangeAspect="1"/>
          </p:cNvGrpSpPr>
          <p:nvPr/>
        </p:nvGrpSpPr>
        <p:grpSpPr bwMode="auto">
          <a:xfrm>
            <a:off x="8287425" y="4603444"/>
            <a:ext cx="461446" cy="461966"/>
            <a:chOff x="5091" y="3116"/>
            <a:chExt cx="886" cy="887"/>
          </a:xfrm>
          <a:solidFill>
            <a:schemeClr val="tx2"/>
          </a:solidFill>
        </p:grpSpPr>
        <p:sp>
          <p:nvSpPr>
            <p:cNvPr id="57" name="Freeform 137">
              <a:extLst>
                <a:ext uri="{FF2B5EF4-FFF2-40B4-BE49-F238E27FC236}">
                  <a16:creationId xmlns:a16="http://schemas.microsoft.com/office/drawing/2014/main" id="{DF0038A3-B979-403A-BC6C-8D375CF5DE99}"/>
                </a:ext>
              </a:extLst>
            </p:cNvPr>
            <p:cNvSpPr>
              <a:spLocks noEditPoints="1"/>
            </p:cNvSpPr>
            <p:nvPr/>
          </p:nvSpPr>
          <p:spPr bwMode="auto">
            <a:xfrm>
              <a:off x="5091" y="3116"/>
              <a:ext cx="886" cy="887"/>
            </a:xfrm>
            <a:custGeom>
              <a:avLst/>
              <a:gdLst>
                <a:gd name="T0" fmla="*/ 756 w 1536"/>
                <a:gd name="T1" fmla="*/ 0 h 1536"/>
                <a:gd name="T2" fmla="*/ 780 w 1536"/>
                <a:gd name="T3" fmla="*/ 0 h 1536"/>
                <a:gd name="T4" fmla="*/ 801 w 1536"/>
                <a:gd name="T5" fmla="*/ 126 h 1536"/>
                <a:gd name="T6" fmla="*/ 1407 w 1536"/>
                <a:gd name="T7" fmla="*/ 735 h 1536"/>
                <a:gd name="T8" fmla="*/ 1536 w 1536"/>
                <a:gd name="T9" fmla="*/ 756 h 1536"/>
                <a:gd name="T10" fmla="*/ 1536 w 1536"/>
                <a:gd name="T11" fmla="*/ 780 h 1536"/>
                <a:gd name="T12" fmla="*/ 1410 w 1536"/>
                <a:gd name="T13" fmla="*/ 801 h 1536"/>
                <a:gd name="T14" fmla="*/ 801 w 1536"/>
                <a:gd name="T15" fmla="*/ 1407 h 1536"/>
                <a:gd name="T16" fmla="*/ 780 w 1536"/>
                <a:gd name="T17" fmla="*/ 1536 h 1536"/>
                <a:gd name="T18" fmla="*/ 756 w 1536"/>
                <a:gd name="T19" fmla="*/ 1536 h 1536"/>
                <a:gd name="T20" fmla="*/ 735 w 1536"/>
                <a:gd name="T21" fmla="*/ 1410 h 1536"/>
                <a:gd name="T22" fmla="*/ 129 w 1536"/>
                <a:gd name="T23" fmla="*/ 801 h 1536"/>
                <a:gd name="T24" fmla="*/ 0 w 1536"/>
                <a:gd name="T25" fmla="*/ 780 h 1536"/>
                <a:gd name="T26" fmla="*/ 0 w 1536"/>
                <a:gd name="T27" fmla="*/ 756 h 1536"/>
                <a:gd name="T28" fmla="*/ 129 w 1536"/>
                <a:gd name="T29" fmla="*/ 735 h 1536"/>
                <a:gd name="T30" fmla="*/ 735 w 1536"/>
                <a:gd name="T31" fmla="*/ 129 h 1536"/>
                <a:gd name="T32" fmla="*/ 756 w 1536"/>
                <a:gd name="T33" fmla="*/ 0 h 1536"/>
                <a:gd name="T34" fmla="*/ 351 w 1536"/>
                <a:gd name="T35" fmla="*/ 372 h 1536"/>
                <a:gd name="T36" fmla="*/ 195 w 1536"/>
                <a:gd name="T37" fmla="*/ 735 h 1536"/>
                <a:gd name="T38" fmla="*/ 321 w 1536"/>
                <a:gd name="T39" fmla="*/ 735 h 1536"/>
                <a:gd name="T40" fmla="*/ 735 w 1536"/>
                <a:gd name="T41" fmla="*/ 321 h 1536"/>
                <a:gd name="T42" fmla="*/ 735 w 1536"/>
                <a:gd name="T43" fmla="*/ 195 h 1536"/>
                <a:gd name="T44" fmla="*/ 351 w 1536"/>
                <a:gd name="T45" fmla="*/ 372 h 1536"/>
                <a:gd name="T46" fmla="*/ 804 w 1536"/>
                <a:gd name="T47" fmla="*/ 195 h 1536"/>
                <a:gd name="T48" fmla="*/ 801 w 1536"/>
                <a:gd name="T49" fmla="*/ 321 h 1536"/>
                <a:gd name="T50" fmla="*/ 1215 w 1536"/>
                <a:gd name="T51" fmla="*/ 735 h 1536"/>
                <a:gd name="T52" fmla="*/ 1341 w 1536"/>
                <a:gd name="T53" fmla="*/ 735 h 1536"/>
                <a:gd name="T54" fmla="*/ 804 w 1536"/>
                <a:gd name="T55" fmla="*/ 195 h 1536"/>
                <a:gd name="T56" fmla="*/ 387 w 1536"/>
                <a:gd name="T57" fmla="*/ 735 h 1536"/>
                <a:gd name="T58" fmla="*/ 513 w 1536"/>
                <a:gd name="T59" fmla="*/ 768 h 1536"/>
                <a:gd name="T60" fmla="*/ 387 w 1536"/>
                <a:gd name="T61" fmla="*/ 801 h 1536"/>
                <a:gd name="T62" fmla="*/ 735 w 1536"/>
                <a:gd name="T63" fmla="*/ 1149 h 1536"/>
                <a:gd name="T64" fmla="*/ 771 w 1536"/>
                <a:gd name="T65" fmla="*/ 1023 h 1536"/>
                <a:gd name="T66" fmla="*/ 801 w 1536"/>
                <a:gd name="T67" fmla="*/ 1149 h 1536"/>
                <a:gd name="T68" fmla="*/ 1149 w 1536"/>
                <a:gd name="T69" fmla="*/ 801 h 1536"/>
                <a:gd name="T70" fmla="*/ 1023 w 1536"/>
                <a:gd name="T71" fmla="*/ 765 h 1536"/>
                <a:gd name="T72" fmla="*/ 1149 w 1536"/>
                <a:gd name="T73" fmla="*/ 735 h 1536"/>
                <a:gd name="T74" fmla="*/ 801 w 1536"/>
                <a:gd name="T75" fmla="*/ 387 h 1536"/>
                <a:gd name="T76" fmla="*/ 765 w 1536"/>
                <a:gd name="T77" fmla="*/ 513 h 1536"/>
                <a:gd name="T78" fmla="*/ 729 w 1536"/>
                <a:gd name="T79" fmla="*/ 387 h 1536"/>
                <a:gd name="T80" fmla="*/ 387 w 1536"/>
                <a:gd name="T81" fmla="*/ 735 h 1536"/>
                <a:gd name="T82" fmla="*/ 198 w 1536"/>
                <a:gd name="T83" fmla="*/ 801 h 1536"/>
                <a:gd name="T84" fmla="*/ 195 w 1536"/>
                <a:gd name="T85" fmla="*/ 810 h 1536"/>
                <a:gd name="T86" fmla="*/ 735 w 1536"/>
                <a:gd name="T87" fmla="*/ 1341 h 1536"/>
                <a:gd name="T88" fmla="*/ 735 w 1536"/>
                <a:gd name="T89" fmla="*/ 1215 h 1536"/>
                <a:gd name="T90" fmla="*/ 321 w 1536"/>
                <a:gd name="T91" fmla="*/ 801 h 1536"/>
                <a:gd name="T92" fmla="*/ 198 w 1536"/>
                <a:gd name="T93" fmla="*/ 801 h 1536"/>
                <a:gd name="T94" fmla="*/ 1218 w 1536"/>
                <a:gd name="T95" fmla="*/ 801 h 1536"/>
                <a:gd name="T96" fmla="*/ 801 w 1536"/>
                <a:gd name="T97" fmla="*/ 1215 h 1536"/>
                <a:gd name="T98" fmla="*/ 801 w 1536"/>
                <a:gd name="T99" fmla="*/ 1341 h 1536"/>
                <a:gd name="T100" fmla="*/ 1341 w 1536"/>
                <a:gd name="T101" fmla="*/ 801 h 1536"/>
                <a:gd name="T102" fmla="*/ 1218 w 1536"/>
                <a:gd name="T103" fmla="*/ 80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6" h="1536">
                  <a:moveTo>
                    <a:pt x="756" y="0"/>
                  </a:moveTo>
                  <a:cubicBezTo>
                    <a:pt x="764" y="0"/>
                    <a:pt x="772" y="0"/>
                    <a:pt x="780" y="0"/>
                  </a:cubicBezTo>
                  <a:cubicBezTo>
                    <a:pt x="814" y="15"/>
                    <a:pt x="797" y="81"/>
                    <a:pt x="801" y="126"/>
                  </a:cubicBezTo>
                  <a:cubicBezTo>
                    <a:pt x="1157" y="174"/>
                    <a:pt x="1365" y="372"/>
                    <a:pt x="1407" y="735"/>
                  </a:cubicBezTo>
                  <a:cubicBezTo>
                    <a:pt x="1452" y="739"/>
                    <a:pt x="1521" y="721"/>
                    <a:pt x="1536" y="756"/>
                  </a:cubicBezTo>
                  <a:cubicBezTo>
                    <a:pt x="1536" y="764"/>
                    <a:pt x="1536" y="772"/>
                    <a:pt x="1536" y="780"/>
                  </a:cubicBezTo>
                  <a:cubicBezTo>
                    <a:pt x="1521" y="814"/>
                    <a:pt x="1455" y="797"/>
                    <a:pt x="1410" y="801"/>
                  </a:cubicBezTo>
                  <a:cubicBezTo>
                    <a:pt x="1361" y="1157"/>
                    <a:pt x="1164" y="1365"/>
                    <a:pt x="801" y="1407"/>
                  </a:cubicBezTo>
                  <a:cubicBezTo>
                    <a:pt x="796" y="1452"/>
                    <a:pt x="814" y="1520"/>
                    <a:pt x="780" y="1536"/>
                  </a:cubicBezTo>
                  <a:cubicBezTo>
                    <a:pt x="772" y="1536"/>
                    <a:pt x="764" y="1536"/>
                    <a:pt x="756" y="1536"/>
                  </a:cubicBezTo>
                  <a:cubicBezTo>
                    <a:pt x="721" y="1521"/>
                    <a:pt x="739" y="1454"/>
                    <a:pt x="735" y="1410"/>
                  </a:cubicBezTo>
                  <a:cubicBezTo>
                    <a:pt x="379" y="1361"/>
                    <a:pt x="170" y="1164"/>
                    <a:pt x="129" y="801"/>
                  </a:cubicBezTo>
                  <a:cubicBezTo>
                    <a:pt x="83" y="796"/>
                    <a:pt x="15" y="814"/>
                    <a:pt x="0" y="780"/>
                  </a:cubicBezTo>
                  <a:cubicBezTo>
                    <a:pt x="0" y="772"/>
                    <a:pt x="0" y="764"/>
                    <a:pt x="0" y="756"/>
                  </a:cubicBezTo>
                  <a:cubicBezTo>
                    <a:pt x="15" y="721"/>
                    <a:pt x="83" y="739"/>
                    <a:pt x="129" y="735"/>
                  </a:cubicBezTo>
                  <a:cubicBezTo>
                    <a:pt x="172" y="374"/>
                    <a:pt x="374" y="172"/>
                    <a:pt x="735" y="129"/>
                  </a:cubicBezTo>
                  <a:cubicBezTo>
                    <a:pt x="739" y="83"/>
                    <a:pt x="721" y="15"/>
                    <a:pt x="756" y="0"/>
                  </a:cubicBezTo>
                  <a:close/>
                  <a:moveTo>
                    <a:pt x="351" y="372"/>
                  </a:moveTo>
                  <a:cubicBezTo>
                    <a:pt x="267" y="461"/>
                    <a:pt x="201" y="582"/>
                    <a:pt x="195" y="735"/>
                  </a:cubicBezTo>
                  <a:cubicBezTo>
                    <a:pt x="237" y="735"/>
                    <a:pt x="279" y="735"/>
                    <a:pt x="321" y="735"/>
                  </a:cubicBezTo>
                  <a:cubicBezTo>
                    <a:pt x="354" y="492"/>
                    <a:pt x="492" y="354"/>
                    <a:pt x="735" y="321"/>
                  </a:cubicBezTo>
                  <a:cubicBezTo>
                    <a:pt x="735" y="279"/>
                    <a:pt x="735" y="237"/>
                    <a:pt x="735" y="195"/>
                  </a:cubicBezTo>
                  <a:cubicBezTo>
                    <a:pt x="565" y="205"/>
                    <a:pt x="440" y="276"/>
                    <a:pt x="351" y="372"/>
                  </a:cubicBezTo>
                  <a:close/>
                  <a:moveTo>
                    <a:pt x="804" y="195"/>
                  </a:moveTo>
                  <a:cubicBezTo>
                    <a:pt x="797" y="231"/>
                    <a:pt x="803" y="280"/>
                    <a:pt x="801" y="321"/>
                  </a:cubicBezTo>
                  <a:cubicBezTo>
                    <a:pt x="1044" y="354"/>
                    <a:pt x="1181" y="492"/>
                    <a:pt x="1215" y="735"/>
                  </a:cubicBezTo>
                  <a:cubicBezTo>
                    <a:pt x="1257" y="735"/>
                    <a:pt x="1299" y="735"/>
                    <a:pt x="1341" y="735"/>
                  </a:cubicBezTo>
                  <a:cubicBezTo>
                    <a:pt x="1303" y="414"/>
                    <a:pt x="1123" y="235"/>
                    <a:pt x="804" y="195"/>
                  </a:cubicBezTo>
                  <a:close/>
                  <a:moveTo>
                    <a:pt x="387" y="735"/>
                  </a:moveTo>
                  <a:cubicBezTo>
                    <a:pt x="441" y="738"/>
                    <a:pt x="513" y="720"/>
                    <a:pt x="513" y="768"/>
                  </a:cubicBezTo>
                  <a:cubicBezTo>
                    <a:pt x="513" y="815"/>
                    <a:pt x="441" y="798"/>
                    <a:pt x="387" y="801"/>
                  </a:cubicBezTo>
                  <a:cubicBezTo>
                    <a:pt x="415" y="1004"/>
                    <a:pt x="531" y="1120"/>
                    <a:pt x="735" y="1149"/>
                  </a:cubicBezTo>
                  <a:cubicBezTo>
                    <a:pt x="737" y="1092"/>
                    <a:pt x="721" y="1019"/>
                    <a:pt x="771" y="1023"/>
                  </a:cubicBezTo>
                  <a:cubicBezTo>
                    <a:pt x="816" y="1026"/>
                    <a:pt x="797" y="1097"/>
                    <a:pt x="801" y="1149"/>
                  </a:cubicBezTo>
                  <a:cubicBezTo>
                    <a:pt x="1004" y="1120"/>
                    <a:pt x="1120" y="1004"/>
                    <a:pt x="1149" y="801"/>
                  </a:cubicBezTo>
                  <a:cubicBezTo>
                    <a:pt x="1092" y="798"/>
                    <a:pt x="1019" y="815"/>
                    <a:pt x="1023" y="765"/>
                  </a:cubicBezTo>
                  <a:cubicBezTo>
                    <a:pt x="1026" y="720"/>
                    <a:pt x="1097" y="739"/>
                    <a:pt x="1149" y="735"/>
                  </a:cubicBezTo>
                  <a:cubicBezTo>
                    <a:pt x="1120" y="531"/>
                    <a:pt x="1004" y="415"/>
                    <a:pt x="801" y="387"/>
                  </a:cubicBezTo>
                  <a:cubicBezTo>
                    <a:pt x="798" y="443"/>
                    <a:pt x="815" y="516"/>
                    <a:pt x="765" y="513"/>
                  </a:cubicBezTo>
                  <a:cubicBezTo>
                    <a:pt x="714" y="509"/>
                    <a:pt x="747" y="429"/>
                    <a:pt x="729" y="387"/>
                  </a:cubicBezTo>
                  <a:cubicBezTo>
                    <a:pt x="531" y="419"/>
                    <a:pt x="414" y="532"/>
                    <a:pt x="387" y="735"/>
                  </a:cubicBezTo>
                  <a:close/>
                  <a:moveTo>
                    <a:pt x="198" y="801"/>
                  </a:moveTo>
                  <a:cubicBezTo>
                    <a:pt x="194" y="801"/>
                    <a:pt x="194" y="805"/>
                    <a:pt x="195" y="810"/>
                  </a:cubicBezTo>
                  <a:cubicBezTo>
                    <a:pt x="238" y="1124"/>
                    <a:pt x="415" y="1303"/>
                    <a:pt x="735" y="1341"/>
                  </a:cubicBezTo>
                  <a:cubicBezTo>
                    <a:pt x="735" y="1299"/>
                    <a:pt x="735" y="1257"/>
                    <a:pt x="735" y="1215"/>
                  </a:cubicBezTo>
                  <a:cubicBezTo>
                    <a:pt x="492" y="1181"/>
                    <a:pt x="354" y="1044"/>
                    <a:pt x="321" y="801"/>
                  </a:cubicBezTo>
                  <a:cubicBezTo>
                    <a:pt x="280" y="801"/>
                    <a:pt x="239" y="801"/>
                    <a:pt x="198" y="801"/>
                  </a:cubicBezTo>
                  <a:close/>
                  <a:moveTo>
                    <a:pt x="1218" y="801"/>
                  </a:moveTo>
                  <a:cubicBezTo>
                    <a:pt x="1179" y="1039"/>
                    <a:pt x="1046" y="1183"/>
                    <a:pt x="801" y="1215"/>
                  </a:cubicBezTo>
                  <a:cubicBezTo>
                    <a:pt x="801" y="1257"/>
                    <a:pt x="801" y="1299"/>
                    <a:pt x="801" y="1341"/>
                  </a:cubicBezTo>
                  <a:cubicBezTo>
                    <a:pt x="1120" y="1304"/>
                    <a:pt x="1305" y="1118"/>
                    <a:pt x="1341" y="801"/>
                  </a:cubicBezTo>
                  <a:cubicBezTo>
                    <a:pt x="1300" y="801"/>
                    <a:pt x="1259" y="801"/>
                    <a:pt x="1218" y="8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8">
              <a:extLst>
                <a:ext uri="{FF2B5EF4-FFF2-40B4-BE49-F238E27FC236}">
                  <a16:creationId xmlns:a16="http://schemas.microsoft.com/office/drawing/2014/main" id="{020C7293-D2FB-450C-89E6-3069D96A97C4}"/>
                </a:ext>
              </a:extLst>
            </p:cNvPr>
            <p:cNvSpPr>
              <a:spLocks noEditPoints="1"/>
            </p:cNvSpPr>
            <p:nvPr/>
          </p:nvSpPr>
          <p:spPr bwMode="auto">
            <a:xfrm>
              <a:off x="5453" y="3491"/>
              <a:ext cx="156" cy="137"/>
            </a:xfrm>
            <a:custGeom>
              <a:avLst/>
              <a:gdLst>
                <a:gd name="T0" fmla="*/ 118 w 270"/>
                <a:gd name="T1" fmla="*/ 27 h 238"/>
                <a:gd name="T2" fmla="*/ 160 w 270"/>
                <a:gd name="T3" fmla="*/ 216 h 238"/>
                <a:gd name="T4" fmla="*/ 118 w 270"/>
                <a:gd name="T5" fmla="*/ 27 h 238"/>
                <a:gd name="T6" fmla="*/ 109 w 270"/>
                <a:gd name="T7" fmla="*/ 114 h 238"/>
                <a:gd name="T8" fmla="*/ 169 w 270"/>
                <a:gd name="T9" fmla="*/ 108 h 238"/>
                <a:gd name="T10" fmla="*/ 127 w 270"/>
                <a:gd name="T11" fmla="*/ 93 h 238"/>
                <a:gd name="T12" fmla="*/ 109 w 270"/>
                <a:gd name="T13" fmla="*/ 114 h 238"/>
              </a:gdLst>
              <a:ahLst/>
              <a:cxnLst>
                <a:cxn ang="0">
                  <a:pos x="T0" y="T1"/>
                </a:cxn>
                <a:cxn ang="0">
                  <a:pos x="T2" y="T3"/>
                </a:cxn>
                <a:cxn ang="0">
                  <a:pos x="T4" y="T5"/>
                </a:cxn>
                <a:cxn ang="0">
                  <a:pos x="T6" y="T7"/>
                </a:cxn>
                <a:cxn ang="0">
                  <a:pos x="T8" y="T9"/>
                </a:cxn>
                <a:cxn ang="0">
                  <a:pos x="T10" y="T11"/>
                </a:cxn>
                <a:cxn ang="0">
                  <a:pos x="T12" y="T13"/>
                </a:cxn>
              </a:cxnLst>
              <a:rect l="0" t="0" r="r" b="b"/>
              <a:pathLst>
                <a:path w="270" h="238">
                  <a:moveTo>
                    <a:pt x="118" y="27"/>
                  </a:moveTo>
                  <a:cubicBezTo>
                    <a:pt x="252" y="0"/>
                    <a:pt x="270" y="197"/>
                    <a:pt x="160" y="216"/>
                  </a:cubicBezTo>
                  <a:cubicBezTo>
                    <a:pt x="33" y="238"/>
                    <a:pt x="0" y="51"/>
                    <a:pt x="118" y="27"/>
                  </a:cubicBezTo>
                  <a:close/>
                  <a:moveTo>
                    <a:pt x="109" y="114"/>
                  </a:moveTo>
                  <a:cubicBezTo>
                    <a:pt x="101" y="169"/>
                    <a:pt x="183" y="157"/>
                    <a:pt x="169" y="108"/>
                  </a:cubicBezTo>
                  <a:cubicBezTo>
                    <a:pt x="164" y="91"/>
                    <a:pt x="145" y="86"/>
                    <a:pt x="127" y="93"/>
                  </a:cubicBezTo>
                  <a:cubicBezTo>
                    <a:pt x="112" y="99"/>
                    <a:pt x="110" y="108"/>
                    <a:pt x="10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95B3D6BB-6128-4D97-B2D3-8F925C1012CD}"/>
              </a:ext>
            </a:extLst>
          </p:cNvPr>
          <p:cNvGrpSpPr/>
          <p:nvPr/>
        </p:nvGrpSpPr>
        <p:grpSpPr>
          <a:xfrm>
            <a:off x="4516926" y="4370630"/>
            <a:ext cx="830871" cy="830870"/>
            <a:chOff x="8689366" y="2258894"/>
            <a:chExt cx="830871" cy="830870"/>
          </a:xfrm>
        </p:grpSpPr>
        <p:grpSp>
          <p:nvGrpSpPr>
            <p:cNvPr id="70" name="Group 69">
              <a:extLst>
                <a:ext uri="{FF2B5EF4-FFF2-40B4-BE49-F238E27FC236}">
                  <a16:creationId xmlns:a16="http://schemas.microsoft.com/office/drawing/2014/main" id="{FE074C94-3FD8-4BF9-B8FD-7427E1A46FFF}"/>
                </a:ext>
              </a:extLst>
            </p:cNvPr>
            <p:cNvGrpSpPr/>
            <p:nvPr/>
          </p:nvGrpSpPr>
          <p:grpSpPr>
            <a:xfrm>
              <a:off x="8689366" y="2258894"/>
              <a:ext cx="830871" cy="830870"/>
              <a:chOff x="2874287" y="2420193"/>
              <a:chExt cx="935994" cy="935993"/>
            </a:xfrm>
          </p:grpSpPr>
          <p:sp>
            <p:nvSpPr>
              <p:cNvPr id="68" name="Oval 67">
                <a:extLst>
                  <a:ext uri="{FF2B5EF4-FFF2-40B4-BE49-F238E27FC236}">
                    <a16:creationId xmlns:a16="http://schemas.microsoft.com/office/drawing/2014/main" id="{739FCA5E-794E-49DF-B151-24FF86F0BC87}"/>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9D0E56DE-7D48-474E-8446-412B5176055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27900C9-0EDE-47E4-B5CA-B8BFB82C7539}"/>
                </a:ext>
              </a:extLst>
            </p:cNvPr>
            <p:cNvGrpSpPr/>
            <p:nvPr/>
          </p:nvGrpSpPr>
          <p:grpSpPr>
            <a:xfrm>
              <a:off x="8899290" y="2483977"/>
              <a:ext cx="411019" cy="385660"/>
              <a:chOff x="11818938" y="2711450"/>
              <a:chExt cx="1235075" cy="1158875"/>
            </a:xfrm>
            <a:solidFill>
              <a:srgbClr val="274B47"/>
            </a:solidFill>
          </p:grpSpPr>
          <p:sp>
            <p:nvSpPr>
              <p:cNvPr id="84" name="Freeform 5">
                <a:extLst>
                  <a:ext uri="{FF2B5EF4-FFF2-40B4-BE49-F238E27FC236}">
                    <a16:creationId xmlns:a16="http://schemas.microsoft.com/office/drawing/2014/main" id="{247EC27E-9122-4DF4-90F9-A6B2B0E3FF3A}"/>
                  </a:ext>
                </a:extLst>
              </p:cNvPr>
              <p:cNvSpPr>
                <a:spLocks noEditPoints="1"/>
              </p:cNvSpPr>
              <p:nvPr/>
            </p:nvSpPr>
            <p:spPr bwMode="auto">
              <a:xfrm>
                <a:off x="12218988" y="3076575"/>
                <a:ext cx="423863" cy="431800"/>
              </a:xfrm>
              <a:custGeom>
                <a:avLst/>
                <a:gdLst>
                  <a:gd name="T0" fmla="*/ 72 w 117"/>
                  <a:gd name="T1" fmla="*/ 115 h 119"/>
                  <a:gd name="T2" fmla="*/ 80 w 117"/>
                  <a:gd name="T3" fmla="*/ 115 h 119"/>
                  <a:gd name="T4" fmla="*/ 89 w 117"/>
                  <a:gd name="T5" fmla="*/ 101 h 119"/>
                  <a:gd name="T6" fmla="*/ 100 w 117"/>
                  <a:gd name="T7" fmla="*/ 81 h 119"/>
                  <a:gd name="T8" fmla="*/ 117 w 117"/>
                  <a:gd name="T9" fmla="*/ 77 h 119"/>
                  <a:gd name="T10" fmla="*/ 100 w 117"/>
                  <a:gd name="T11" fmla="*/ 73 h 119"/>
                  <a:gd name="T12" fmla="*/ 113 w 117"/>
                  <a:gd name="T13" fmla="*/ 63 h 119"/>
                  <a:gd name="T14" fmla="*/ 113 w 117"/>
                  <a:gd name="T15" fmla="*/ 55 h 119"/>
                  <a:gd name="T16" fmla="*/ 100 w 117"/>
                  <a:gd name="T17" fmla="*/ 46 h 119"/>
                  <a:gd name="T18" fmla="*/ 117 w 117"/>
                  <a:gd name="T19" fmla="*/ 42 h 119"/>
                  <a:gd name="T20" fmla="*/ 100 w 117"/>
                  <a:gd name="T21" fmla="*/ 38 h 119"/>
                  <a:gd name="T22" fmla="*/ 89 w 117"/>
                  <a:gd name="T23" fmla="*/ 18 h 119"/>
                  <a:gd name="T24" fmla="*/ 80 w 117"/>
                  <a:gd name="T25" fmla="*/ 4 h 119"/>
                  <a:gd name="T26" fmla="*/ 72 w 117"/>
                  <a:gd name="T27" fmla="*/ 4 h 119"/>
                  <a:gd name="T28" fmla="*/ 63 w 117"/>
                  <a:gd name="T29" fmla="*/ 18 h 119"/>
                  <a:gd name="T30" fmla="*/ 59 w 117"/>
                  <a:gd name="T31" fmla="*/ 0 h 119"/>
                  <a:gd name="T32" fmla="*/ 55 w 117"/>
                  <a:gd name="T33" fmla="*/ 18 h 119"/>
                  <a:gd name="T34" fmla="*/ 46 w 117"/>
                  <a:gd name="T35" fmla="*/ 4 h 119"/>
                  <a:gd name="T36" fmla="*/ 38 w 117"/>
                  <a:gd name="T37" fmla="*/ 4 h 119"/>
                  <a:gd name="T38" fmla="*/ 28 w 117"/>
                  <a:gd name="T39" fmla="*/ 18 h 119"/>
                  <a:gd name="T40" fmla="*/ 18 w 117"/>
                  <a:gd name="T41" fmla="*/ 40 h 119"/>
                  <a:gd name="T42" fmla="*/ 0 w 117"/>
                  <a:gd name="T43" fmla="*/ 44 h 119"/>
                  <a:gd name="T44" fmla="*/ 18 w 117"/>
                  <a:gd name="T45" fmla="*/ 48 h 119"/>
                  <a:gd name="T46" fmla="*/ 4 w 117"/>
                  <a:gd name="T47" fmla="*/ 58 h 119"/>
                  <a:gd name="T48" fmla="*/ 4 w 117"/>
                  <a:gd name="T49" fmla="*/ 66 h 119"/>
                  <a:gd name="T50" fmla="*/ 18 w 117"/>
                  <a:gd name="T51" fmla="*/ 75 h 119"/>
                  <a:gd name="T52" fmla="*/ 0 w 117"/>
                  <a:gd name="T53" fmla="*/ 79 h 119"/>
                  <a:gd name="T54" fmla="*/ 18 w 117"/>
                  <a:gd name="T55" fmla="*/ 83 h 119"/>
                  <a:gd name="T56" fmla="*/ 28 w 117"/>
                  <a:gd name="T57" fmla="*/ 101 h 119"/>
                  <a:gd name="T58" fmla="*/ 38 w 117"/>
                  <a:gd name="T59" fmla="*/ 115 h 119"/>
                  <a:gd name="T60" fmla="*/ 46 w 117"/>
                  <a:gd name="T61" fmla="*/ 115 h 119"/>
                  <a:gd name="T62" fmla="*/ 55 w 117"/>
                  <a:gd name="T63" fmla="*/ 101 h 119"/>
                  <a:gd name="T64" fmla="*/ 59 w 117"/>
                  <a:gd name="T65" fmla="*/ 119 h 119"/>
                  <a:gd name="T66" fmla="*/ 63 w 117"/>
                  <a:gd name="T67" fmla="*/ 101 h 119"/>
                  <a:gd name="T68" fmla="*/ 26 w 117"/>
                  <a:gd name="T69" fmla="*/ 90 h 119"/>
                  <a:gd name="T70" fmla="*/ 28 w 117"/>
                  <a:gd name="T71" fmla="*/ 26 h 119"/>
                  <a:gd name="T72" fmla="*/ 92 w 117"/>
                  <a:gd name="T73" fmla="*/ 29 h 119"/>
                  <a:gd name="T74" fmla="*/ 89 w 117"/>
                  <a:gd name="T75" fmla="*/ 93 h 119"/>
                  <a:gd name="T76" fmla="*/ 26 w 117"/>
                  <a:gd name="T77"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119">
                    <a:moveTo>
                      <a:pt x="72" y="101"/>
                    </a:moveTo>
                    <a:cubicBezTo>
                      <a:pt x="72" y="115"/>
                      <a:pt x="72" y="115"/>
                      <a:pt x="72" y="115"/>
                    </a:cubicBezTo>
                    <a:cubicBezTo>
                      <a:pt x="72" y="117"/>
                      <a:pt x="74" y="119"/>
                      <a:pt x="76" y="119"/>
                    </a:cubicBezTo>
                    <a:cubicBezTo>
                      <a:pt x="78" y="119"/>
                      <a:pt x="80" y="117"/>
                      <a:pt x="80" y="115"/>
                    </a:cubicBezTo>
                    <a:cubicBezTo>
                      <a:pt x="80" y="101"/>
                      <a:pt x="80" y="101"/>
                      <a:pt x="80" y="101"/>
                    </a:cubicBezTo>
                    <a:cubicBezTo>
                      <a:pt x="89" y="101"/>
                      <a:pt x="89" y="101"/>
                      <a:pt x="89" y="101"/>
                    </a:cubicBezTo>
                    <a:cubicBezTo>
                      <a:pt x="95" y="101"/>
                      <a:pt x="100" y="96"/>
                      <a:pt x="100" y="90"/>
                    </a:cubicBezTo>
                    <a:cubicBezTo>
                      <a:pt x="100" y="81"/>
                      <a:pt x="100" y="81"/>
                      <a:pt x="100" y="81"/>
                    </a:cubicBezTo>
                    <a:cubicBezTo>
                      <a:pt x="113" y="81"/>
                      <a:pt x="113" y="81"/>
                      <a:pt x="113" y="81"/>
                    </a:cubicBezTo>
                    <a:cubicBezTo>
                      <a:pt x="116" y="81"/>
                      <a:pt x="117" y="79"/>
                      <a:pt x="117" y="77"/>
                    </a:cubicBezTo>
                    <a:cubicBezTo>
                      <a:pt x="117" y="74"/>
                      <a:pt x="116" y="73"/>
                      <a:pt x="113" y="73"/>
                    </a:cubicBezTo>
                    <a:cubicBezTo>
                      <a:pt x="100" y="73"/>
                      <a:pt x="100" y="73"/>
                      <a:pt x="100" y="73"/>
                    </a:cubicBezTo>
                    <a:cubicBezTo>
                      <a:pt x="100" y="63"/>
                      <a:pt x="100" y="63"/>
                      <a:pt x="100" y="63"/>
                    </a:cubicBezTo>
                    <a:cubicBezTo>
                      <a:pt x="113" y="63"/>
                      <a:pt x="113" y="63"/>
                      <a:pt x="113" y="63"/>
                    </a:cubicBezTo>
                    <a:cubicBezTo>
                      <a:pt x="116" y="63"/>
                      <a:pt x="117" y="62"/>
                      <a:pt x="117" y="59"/>
                    </a:cubicBezTo>
                    <a:cubicBezTo>
                      <a:pt x="117" y="57"/>
                      <a:pt x="116" y="55"/>
                      <a:pt x="113" y="55"/>
                    </a:cubicBezTo>
                    <a:cubicBezTo>
                      <a:pt x="100" y="55"/>
                      <a:pt x="100" y="55"/>
                      <a:pt x="100" y="55"/>
                    </a:cubicBezTo>
                    <a:cubicBezTo>
                      <a:pt x="100" y="46"/>
                      <a:pt x="100" y="46"/>
                      <a:pt x="100" y="46"/>
                    </a:cubicBezTo>
                    <a:cubicBezTo>
                      <a:pt x="113" y="46"/>
                      <a:pt x="113" y="46"/>
                      <a:pt x="113" y="46"/>
                    </a:cubicBezTo>
                    <a:cubicBezTo>
                      <a:pt x="116" y="46"/>
                      <a:pt x="117" y="44"/>
                      <a:pt x="117" y="42"/>
                    </a:cubicBezTo>
                    <a:cubicBezTo>
                      <a:pt x="117" y="40"/>
                      <a:pt x="116" y="38"/>
                      <a:pt x="113" y="38"/>
                    </a:cubicBezTo>
                    <a:cubicBezTo>
                      <a:pt x="100" y="38"/>
                      <a:pt x="100" y="38"/>
                      <a:pt x="100" y="38"/>
                    </a:cubicBezTo>
                    <a:cubicBezTo>
                      <a:pt x="100" y="29"/>
                      <a:pt x="100" y="29"/>
                      <a:pt x="100" y="29"/>
                    </a:cubicBezTo>
                    <a:cubicBezTo>
                      <a:pt x="100" y="23"/>
                      <a:pt x="95" y="18"/>
                      <a:pt x="89" y="18"/>
                    </a:cubicBezTo>
                    <a:cubicBezTo>
                      <a:pt x="80" y="18"/>
                      <a:pt x="80" y="18"/>
                      <a:pt x="80" y="18"/>
                    </a:cubicBezTo>
                    <a:cubicBezTo>
                      <a:pt x="80" y="4"/>
                      <a:pt x="80" y="4"/>
                      <a:pt x="80" y="4"/>
                    </a:cubicBezTo>
                    <a:cubicBezTo>
                      <a:pt x="80" y="2"/>
                      <a:pt x="78" y="0"/>
                      <a:pt x="76" y="0"/>
                    </a:cubicBezTo>
                    <a:cubicBezTo>
                      <a:pt x="74" y="0"/>
                      <a:pt x="72" y="2"/>
                      <a:pt x="72" y="4"/>
                    </a:cubicBezTo>
                    <a:cubicBezTo>
                      <a:pt x="72" y="18"/>
                      <a:pt x="72" y="18"/>
                      <a:pt x="72" y="18"/>
                    </a:cubicBezTo>
                    <a:cubicBezTo>
                      <a:pt x="63" y="18"/>
                      <a:pt x="63" y="18"/>
                      <a:pt x="63" y="18"/>
                    </a:cubicBezTo>
                    <a:cubicBezTo>
                      <a:pt x="63" y="4"/>
                      <a:pt x="63" y="4"/>
                      <a:pt x="63" y="4"/>
                    </a:cubicBezTo>
                    <a:cubicBezTo>
                      <a:pt x="63" y="2"/>
                      <a:pt x="61" y="0"/>
                      <a:pt x="59" y="0"/>
                    </a:cubicBezTo>
                    <a:cubicBezTo>
                      <a:pt x="57" y="0"/>
                      <a:pt x="55" y="2"/>
                      <a:pt x="55" y="4"/>
                    </a:cubicBezTo>
                    <a:cubicBezTo>
                      <a:pt x="55" y="18"/>
                      <a:pt x="55" y="18"/>
                      <a:pt x="55" y="18"/>
                    </a:cubicBezTo>
                    <a:cubicBezTo>
                      <a:pt x="46" y="18"/>
                      <a:pt x="46" y="18"/>
                      <a:pt x="46" y="18"/>
                    </a:cubicBezTo>
                    <a:cubicBezTo>
                      <a:pt x="46" y="4"/>
                      <a:pt x="46" y="4"/>
                      <a:pt x="46" y="4"/>
                    </a:cubicBezTo>
                    <a:cubicBezTo>
                      <a:pt x="46" y="2"/>
                      <a:pt x="44" y="0"/>
                      <a:pt x="42" y="0"/>
                    </a:cubicBezTo>
                    <a:cubicBezTo>
                      <a:pt x="40" y="0"/>
                      <a:pt x="38" y="2"/>
                      <a:pt x="38" y="4"/>
                    </a:cubicBezTo>
                    <a:cubicBezTo>
                      <a:pt x="38" y="18"/>
                      <a:pt x="38" y="18"/>
                      <a:pt x="38" y="18"/>
                    </a:cubicBezTo>
                    <a:cubicBezTo>
                      <a:pt x="28" y="18"/>
                      <a:pt x="28" y="18"/>
                      <a:pt x="28" y="18"/>
                    </a:cubicBezTo>
                    <a:cubicBezTo>
                      <a:pt x="22" y="18"/>
                      <a:pt x="18" y="23"/>
                      <a:pt x="18" y="29"/>
                    </a:cubicBezTo>
                    <a:cubicBezTo>
                      <a:pt x="18" y="40"/>
                      <a:pt x="18" y="40"/>
                      <a:pt x="18" y="40"/>
                    </a:cubicBezTo>
                    <a:cubicBezTo>
                      <a:pt x="4" y="40"/>
                      <a:pt x="4" y="40"/>
                      <a:pt x="4" y="40"/>
                    </a:cubicBezTo>
                    <a:cubicBezTo>
                      <a:pt x="2" y="40"/>
                      <a:pt x="0" y="42"/>
                      <a:pt x="0" y="44"/>
                    </a:cubicBezTo>
                    <a:cubicBezTo>
                      <a:pt x="0" y="47"/>
                      <a:pt x="2" y="48"/>
                      <a:pt x="4" y="48"/>
                    </a:cubicBezTo>
                    <a:cubicBezTo>
                      <a:pt x="18" y="48"/>
                      <a:pt x="18" y="48"/>
                      <a:pt x="18" y="48"/>
                    </a:cubicBezTo>
                    <a:cubicBezTo>
                      <a:pt x="18" y="58"/>
                      <a:pt x="18" y="58"/>
                      <a:pt x="18" y="58"/>
                    </a:cubicBezTo>
                    <a:cubicBezTo>
                      <a:pt x="4" y="58"/>
                      <a:pt x="4" y="58"/>
                      <a:pt x="4" y="58"/>
                    </a:cubicBezTo>
                    <a:cubicBezTo>
                      <a:pt x="2" y="58"/>
                      <a:pt x="0" y="59"/>
                      <a:pt x="0" y="62"/>
                    </a:cubicBezTo>
                    <a:cubicBezTo>
                      <a:pt x="0" y="64"/>
                      <a:pt x="2" y="66"/>
                      <a:pt x="4" y="66"/>
                    </a:cubicBezTo>
                    <a:cubicBezTo>
                      <a:pt x="18" y="66"/>
                      <a:pt x="18" y="66"/>
                      <a:pt x="18" y="66"/>
                    </a:cubicBezTo>
                    <a:cubicBezTo>
                      <a:pt x="18" y="75"/>
                      <a:pt x="18" y="75"/>
                      <a:pt x="18" y="75"/>
                    </a:cubicBezTo>
                    <a:cubicBezTo>
                      <a:pt x="4" y="75"/>
                      <a:pt x="4" y="75"/>
                      <a:pt x="4" y="75"/>
                    </a:cubicBezTo>
                    <a:cubicBezTo>
                      <a:pt x="2" y="75"/>
                      <a:pt x="0" y="77"/>
                      <a:pt x="0" y="79"/>
                    </a:cubicBezTo>
                    <a:cubicBezTo>
                      <a:pt x="0" y="81"/>
                      <a:pt x="2" y="83"/>
                      <a:pt x="4" y="83"/>
                    </a:cubicBezTo>
                    <a:cubicBezTo>
                      <a:pt x="18" y="83"/>
                      <a:pt x="18" y="83"/>
                      <a:pt x="18" y="83"/>
                    </a:cubicBezTo>
                    <a:cubicBezTo>
                      <a:pt x="18" y="90"/>
                      <a:pt x="18" y="90"/>
                      <a:pt x="18" y="90"/>
                    </a:cubicBezTo>
                    <a:cubicBezTo>
                      <a:pt x="18" y="96"/>
                      <a:pt x="22" y="101"/>
                      <a:pt x="28" y="101"/>
                    </a:cubicBezTo>
                    <a:cubicBezTo>
                      <a:pt x="38" y="101"/>
                      <a:pt x="38" y="101"/>
                      <a:pt x="38" y="101"/>
                    </a:cubicBezTo>
                    <a:cubicBezTo>
                      <a:pt x="38" y="115"/>
                      <a:pt x="38" y="115"/>
                      <a:pt x="38" y="115"/>
                    </a:cubicBezTo>
                    <a:cubicBezTo>
                      <a:pt x="38" y="117"/>
                      <a:pt x="40" y="119"/>
                      <a:pt x="42" y="119"/>
                    </a:cubicBezTo>
                    <a:cubicBezTo>
                      <a:pt x="44" y="119"/>
                      <a:pt x="46" y="117"/>
                      <a:pt x="46" y="115"/>
                    </a:cubicBezTo>
                    <a:cubicBezTo>
                      <a:pt x="46" y="101"/>
                      <a:pt x="46" y="101"/>
                      <a:pt x="46" y="101"/>
                    </a:cubicBezTo>
                    <a:cubicBezTo>
                      <a:pt x="55" y="101"/>
                      <a:pt x="55" y="101"/>
                      <a:pt x="55" y="101"/>
                    </a:cubicBezTo>
                    <a:cubicBezTo>
                      <a:pt x="55" y="115"/>
                      <a:pt x="55" y="115"/>
                      <a:pt x="55" y="115"/>
                    </a:cubicBezTo>
                    <a:cubicBezTo>
                      <a:pt x="55" y="117"/>
                      <a:pt x="57" y="119"/>
                      <a:pt x="59" y="119"/>
                    </a:cubicBezTo>
                    <a:cubicBezTo>
                      <a:pt x="61" y="119"/>
                      <a:pt x="63" y="117"/>
                      <a:pt x="63" y="115"/>
                    </a:cubicBezTo>
                    <a:cubicBezTo>
                      <a:pt x="63" y="101"/>
                      <a:pt x="63" y="101"/>
                      <a:pt x="63" y="101"/>
                    </a:cubicBezTo>
                    <a:lnTo>
                      <a:pt x="72" y="101"/>
                    </a:lnTo>
                    <a:close/>
                    <a:moveTo>
                      <a:pt x="26" y="90"/>
                    </a:moveTo>
                    <a:cubicBezTo>
                      <a:pt x="26" y="29"/>
                      <a:pt x="26" y="29"/>
                      <a:pt x="26" y="29"/>
                    </a:cubicBezTo>
                    <a:cubicBezTo>
                      <a:pt x="26" y="27"/>
                      <a:pt x="27" y="26"/>
                      <a:pt x="28" y="26"/>
                    </a:cubicBezTo>
                    <a:cubicBezTo>
                      <a:pt x="89" y="26"/>
                      <a:pt x="89" y="26"/>
                      <a:pt x="89" y="26"/>
                    </a:cubicBezTo>
                    <a:cubicBezTo>
                      <a:pt x="91" y="26"/>
                      <a:pt x="92" y="27"/>
                      <a:pt x="92" y="29"/>
                    </a:cubicBezTo>
                    <a:cubicBezTo>
                      <a:pt x="92" y="90"/>
                      <a:pt x="92" y="90"/>
                      <a:pt x="92" y="90"/>
                    </a:cubicBezTo>
                    <a:cubicBezTo>
                      <a:pt x="92" y="92"/>
                      <a:pt x="91" y="93"/>
                      <a:pt x="89" y="93"/>
                    </a:cubicBezTo>
                    <a:cubicBezTo>
                      <a:pt x="28" y="93"/>
                      <a:pt x="28" y="93"/>
                      <a:pt x="28" y="93"/>
                    </a:cubicBezTo>
                    <a:cubicBezTo>
                      <a:pt x="27" y="93"/>
                      <a:pt x="26" y="92"/>
                      <a:pt x="26" y="9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E62DE99-B728-434F-8D10-ED51BB85E6FC}"/>
                  </a:ext>
                </a:extLst>
              </p:cNvPr>
              <p:cNvSpPr>
                <a:spLocks noEditPoints="1"/>
              </p:cNvSpPr>
              <p:nvPr/>
            </p:nvSpPr>
            <p:spPr bwMode="auto">
              <a:xfrm>
                <a:off x="12334876" y="3197225"/>
                <a:ext cx="195263" cy="195263"/>
              </a:xfrm>
              <a:custGeom>
                <a:avLst/>
                <a:gdLst>
                  <a:gd name="T0" fmla="*/ 54 w 54"/>
                  <a:gd name="T1" fmla="*/ 50 h 54"/>
                  <a:gd name="T2" fmla="*/ 54 w 54"/>
                  <a:gd name="T3" fmla="*/ 4 h 54"/>
                  <a:gd name="T4" fmla="*/ 50 w 54"/>
                  <a:gd name="T5" fmla="*/ 0 h 54"/>
                  <a:gd name="T6" fmla="*/ 4 w 54"/>
                  <a:gd name="T7" fmla="*/ 0 h 54"/>
                  <a:gd name="T8" fmla="*/ 0 w 54"/>
                  <a:gd name="T9" fmla="*/ 4 h 54"/>
                  <a:gd name="T10" fmla="*/ 0 w 54"/>
                  <a:gd name="T11" fmla="*/ 50 h 54"/>
                  <a:gd name="T12" fmla="*/ 4 w 54"/>
                  <a:gd name="T13" fmla="*/ 54 h 54"/>
                  <a:gd name="T14" fmla="*/ 50 w 54"/>
                  <a:gd name="T15" fmla="*/ 54 h 54"/>
                  <a:gd name="T16" fmla="*/ 54 w 54"/>
                  <a:gd name="T17" fmla="*/ 50 h 54"/>
                  <a:gd name="T18" fmla="*/ 46 w 54"/>
                  <a:gd name="T19" fmla="*/ 46 h 54"/>
                  <a:gd name="T20" fmla="*/ 8 w 54"/>
                  <a:gd name="T21" fmla="*/ 46 h 54"/>
                  <a:gd name="T22" fmla="*/ 8 w 54"/>
                  <a:gd name="T23" fmla="*/ 8 h 54"/>
                  <a:gd name="T24" fmla="*/ 46 w 54"/>
                  <a:gd name="T25" fmla="*/ 8 h 54"/>
                  <a:gd name="T26" fmla="*/ 46 w 54"/>
                  <a:gd name="T2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54" y="50"/>
                    </a:moveTo>
                    <a:cubicBezTo>
                      <a:pt x="54" y="4"/>
                      <a:pt x="54" y="4"/>
                      <a:pt x="54" y="4"/>
                    </a:cubicBezTo>
                    <a:cubicBezTo>
                      <a:pt x="54" y="2"/>
                      <a:pt x="52" y="0"/>
                      <a:pt x="50" y="0"/>
                    </a:cubicBezTo>
                    <a:cubicBezTo>
                      <a:pt x="4" y="0"/>
                      <a:pt x="4" y="0"/>
                      <a:pt x="4" y="0"/>
                    </a:cubicBezTo>
                    <a:cubicBezTo>
                      <a:pt x="2" y="0"/>
                      <a:pt x="0" y="2"/>
                      <a:pt x="0" y="4"/>
                    </a:cubicBezTo>
                    <a:cubicBezTo>
                      <a:pt x="0" y="50"/>
                      <a:pt x="0" y="50"/>
                      <a:pt x="0" y="50"/>
                    </a:cubicBezTo>
                    <a:cubicBezTo>
                      <a:pt x="0" y="53"/>
                      <a:pt x="2" y="54"/>
                      <a:pt x="4" y="54"/>
                    </a:cubicBezTo>
                    <a:cubicBezTo>
                      <a:pt x="50" y="54"/>
                      <a:pt x="50" y="54"/>
                      <a:pt x="50" y="54"/>
                    </a:cubicBezTo>
                    <a:cubicBezTo>
                      <a:pt x="52" y="54"/>
                      <a:pt x="54" y="53"/>
                      <a:pt x="54" y="50"/>
                    </a:cubicBezTo>
                    <a:close/>
                    <a:moveTo>
                      <a:pt x="46" y="46"/>
                    </a:moveTo>
                    <a:cubicBezTo>
                      <a:pt x="8" y="46"/>
                      <a:pt x="8" y="46"/>
                      <a:pt x="8" y="46"/>
                    </a:cubicBezTo>
                    <a:cubicBezTo>
                      <a:pt x="8" y="8"/>
                      <a:pt x="8" y="8"/>
                      <a:pt x="8" y="8"/>
                    </a:cubicBezTo>
                    <a:cubicBezTo>
                      <a:pt x="46" y="8"/>
                      <a:pt x="46" y="8"/>
                      <a:pt x="46" y="8"/>
                    </a:cubicBezTo>
                    <a:lnTo>
                      <a:pt x="46" y="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82DB99C-1387-47F9-9BD5-54206029731C}"/>
                  </a:ext>
                </a:extLst>
              </p:cNvPr>
              <p:cNvSpPr>
                <a:spLocks noEditPoints="1"/>
              </p:cNvSpPr>
              <p:nvPr/>
            </p:nvSpPr>
            <p:spPr bwMode="auto">
              <a:xfrm>
                <a:off x="12450763" y="2714625"/>
                <a:ext cx="603250" cy="1152525"/>
              </a:xfrm>
              <a:custGeom>
                <a:avLst/>
                <a:gdLst>
                  <a:gd name="T0" fmla="*/ 151 w 166"/>
                  <a:gd name="T1" fmla="*/ 164 h 318"/>
                  <a:gd name="T2" fmla="*/ 129 w 166"/>
                  <a:gd name="T3" fmla="*/ 157 h 318"/>
                  <a:gd name="T4" fmla="*/ 101 w 166"/>
                  <a:gd name="T5" fmla="*/ 122 h 318"/>
                  <a:gd name="T6" fmla="*/ 135 w 166"/>
                  <a:gd name="T7" fmla="*/ 91 h 318"/>
                  <a:gd name="T8" fmla="*/ 150 w 166"/>
                  <a:gd name="T9" fmla="*/ 16 h 318"/>
                  <a:gd name="T10" fmla="*/ 131 w 166"/>
                  <a:gd name="T11" fmla="*/ 32 h 318"/>
                  <a:gd name="T12" fmla="*/ 85 w 166"/>
                  <a:gd name="T13" fmla="*/ 63 h 318"/>
                  <a:gd name="T14" fmla="*/ 81 w 166"/>
                  <a:gd name="T15" fmla="*/ 1 h 318"/>
                  <a:gd name="T16" fmla="*/ 77 w 166"/>
                  <a:gd name="T17" fmla="*/ 32 h 318"/>
                  <a:gd name="T18" fmla="*/ 69 w 166"/>
                  <a:gd name="T19" fmla="*/ 62 h 318"/>
                  <a:gd name="T20" fmla="*/ 34 w 166"/>
                  <a:gd name="T21" fmla="*/ 29 h 318"/>
                  <a:gd name="T22" fmla="*/ 4 w 166"/>
                  <a:gd name="T23" fmla="*/ 95 h 318"/>
                  <a:gd name="T24" fmla="*/ 34 w 166"/>
                  <a:gd name="T25" fmla="*/ 37 h 318"/>
                  <a:gd name="T26" fmla="*/ 61 w 166"/>
                  <a:gd name="T27" fmla="*/ 67 h 318"/>
                  <a:gd name="T28" fmla="*/ 32 w 166"/>
                  <a:gd name="T29" fmla="*/ 96 h 318"/>
                  <a:gd name="T30" fmla="*/ 76 w 166"/>
                  <a:gd name="T31" fmla="*/ 70 h 318"/>
                  <a:gd name="T32" fmla="*/ 89 w 166"/>
                  <a:gd name="T33" fmla="*/ 122 h 318"/>
                  <a:gd name="T34" fmla="*/ 69 w 166"/>
                  <a:gd name="T35" fmla="*/ 157 h 318"/>
                  <a:gd name="T36" fmla="*/ 121 w 166"/>
                  <a:gd name="T37" fmla="*/ 158 h 318"/>
                  <a:gd name="T38" fmla="*/ 88 w 166"/>
                  <a:gd name="T39" fmla="*/ 188 h 318"/>
                  <a:gd name="T40" fmla="*/ 102 w 166"/>
                  <a:gd name="T41" fmla="*/ 217 h 318"/>
                  <a:gd name="T42" fmla="*/ 47 w 166"/>
                  <a:gd name="T43" fmla="*/ 213 h 318"/>
                  <a:gd name="T44" fmla="*/ 60 w 166"/>
                  <a:gd name="T45" fmla="*/ 250 h 318"/>
                  <a:gd name="T46" fmla="*/ 8 w 166"/>
                  <a:gd name="T47" fmla="*/ 254 h 318"/>
                  <a:gd name="T48" fmla="*/ 8 w 166"/>
                  <a:gd name="T49" fmla="*/ 231 h 318"/>
                  <a:gd name="T50" fmla="*/ 0 w 166"/>
                  <a:gd name="T51" fmla="*/ 252 h 318"/>
                  <a:gd name="T52" fmla="*/ 27 w 166"/>
                  <a:gd name="T53" fmla="*/ 289 h 318"/>
                  <a:gd name="T54" fmla="*/ 93 w 166"/>
                  <a:gd name="T55" fmla="*/ 306 h 318"/>
                  <a:gd name="T56" fmla="*/ 124 w 166"/>
                  <a:gd name="T57" fmla="*/ 302 h 318"/>
                  <a:gd name="T58" fmla="*/ 35 w 166"/>
                  <a:gd name="T59" fmla="*/ 298 h 318"/>
                  <a:gd name="T60" fmla="*/ 69 w 166"/>
                  <a:gd name="T61" fmla="*/ 253 h 318"/>
                  <a:gd name="T62" fmla="*/ 101 w 166"/>
                  <a:gd name="T63" fmla="*/ 193 h 318"/>
                  <a:gd name="T64" fmla="*/ 147 w 166"/>
                  <a:gd name="T65" fmla="*/ 218 h 318"/>
                  <a:gd name="T66" fmla="*/ 151 w 166"/>
                  <a:gd name="T67" fmla="*/ 250 h 318"/>
                  <a:gd name="T68" fmla="*/ 127 w 166"/>
                  <a:gd name="T69" fmla="*/ 16 h 318"/>
                  <a:gd name="T70" fmla="*/ 135 w 166"/>
                  <a:gd name="T71" fmla="*/ 24 h 318"/>
                  <a:gd name="T72" fmla="*/ 135 w 166"/>
                  <a:gd name="T73" fmla="*/ 24 h 318"/>
                  <a:gd name="T74" fmla="*/ 81 w 166"/>
                  <a:gd name="T75" fmla="*/ 9 h 318"/>
                  <a:gd name="T76" fmla="*/ 81 w 166"/>
                  <a:gd name="T77" fmla="*/ 25 h 318"/>
                  <a:gd name="T78" fmla="*/ 76 w 166"/>
                  <a:gd name="T79" fmla="*/ 22 h 318"/>
                  <a:gd name="T80" fmla="*/ 116 w 166"/>
                  <a:gd name="T81" fmla="*/ 302 h 318"/>
                  <a:gd name="T82" fmla="*/ 108 w 166"/>
                  <a:gd name="T83" fmla="*/ 310 h 318"/>
                  <a:gd name="T84" fmla="*/ 151 w 166"/>
                  <a:gd name="T85" fmla="*/ 242 h 318"/>
                  <a:gd name="T86" fmla="*/ 143 w 166"/>
                  <a:gd name="T87" fmla="*/ 234 h 318"/>
                  <a:gd name="T88" fmla="*/ 151 w 166"/>
                  <a:gd name="T89" fmla="*/ 24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318">
                    <a:moveTo>
                      <a:pt x="155" y="219"/>
                    </a:moveTo>
                    <a:cubicBezTo>
                      <a:pt x="155" y="168"/>
                      <a:pt x="155" y="168"/>
                      <a:pt x="155" y="168"/>
                    </a:cubicBezTo>
                    <a:cubicBezTo>
                      <a:pt x="155" y="166"/>
                      <a:pt x="153" y="164"/>
                      <a:pt x="151" y="164"/>
                    </a:cubicBezTo>
                    <a:cubicBezTo>
                      <a:pt x="128" y="164"/>
                      <a:pt x="128" y="164"/>
                      <a:pt x="128" y="164"/>
                    </a:cubicBezTo>
                    <a:cubicBezTo>
                      <a:pt x="128" y="162"/>
                      <a:pt x="129" y="160"/>
                      <a:pt x="129" y="158"/>
                    </a:cubicBezTo>
                    <a:cubicBezTo>
                      <a:pt x="129" y="157"/>
                      <a:pt x="129" y="157"/>
                      <a:pt x="129" y="157"/>
                    </a:cubicBezTo>
                    <a:cubicBezTo>
                      <a:pt x="129" y="157"/>
                      <a:pt x="129" y="157"/>
                      <a:pt x="129" y="157"/>
                    </a:cubicBezTo>
                    <a:cubicBezTo>
                      <a:pt x="129" y="142"/>
                      <a:pt x="120" y="129"/>
                      <a:pt x="107" y="124"/>
                    </a:cubicBezTo>
                    <a:cubicBezTo>
                      <a:pt x="106" y="123"/>
                      <a:pt x="103" y="123"/>
                      <a:pt x="101" y="122"/>
                    </a:cubicBezTo>
                    <a:cubicBezTo>
                      <a:pt x="107" y="116"/>
                      <a:pt x="110" y="107"/>
                      <a:pt x="110" y="98"/>
                    </a:cubicBezTo>
                    <a:cubicBezTo>
                      <a:pt x="110" y="95"/>
                      <a:pt x="110" y="93"/>
                      <a:pt x="109" y="91"/>
                    </a:cubicBezTo>
                    <a:cubicBezTo>
                      <a:pt x="135" y="91"/>
                      <a:pt x="135" y="91"/>
                      <a:pt x="135" y="91"/>
                    </a:cubicBezTo>
                    <a:cubicBezTo>
                      <a:pt x="137" y="91"/>
                      <a:pt x="139" y="89"/>
                      <a:pt x="139" y="87"/>
                    </a:cubicBezTo>
                    <a:cubicBezTo>
                      <a:pt x="139" y="32"/>
                      <a:pt x="139" y="32"/>
                      <a:pt x="139" y="32"/>
                    </a:cubicBezTo>
                    <a:cubicBezTo>
                      <a:pt x="145" y="30"/>
                      <a:pt x="150" y="24"/>
                      <a:pt x="150" y="16"/>
                    </a:cubicBezTo>
                    <a:cubicBezTo>
                      <a:pt x="150" y="8"/>
                      <a:pt x="143" y="0"/>
                      <a:pt x="135" y="0"/>
                    </a:cubicBezTo>
                    <a:cubicBezTo>
                      <a:pt x="126" y="0"/>
                      <a:pt x="119" y="7"/>
                      <a:pt x="119" y="16"/>
                    </a:cubicBezTo>
                    <a:cubicBezTo>
                      <a:pt x="119" y="24"/>
                      <a:pt x="124" y="30"/>
                      <a:pt x="131" y="32"/>
                    </a:cubicBezTo>
                    <a:cubicBezTo>
                      <a:pt x="131" y="83"/>
                      <a:pt x="131" y="83"/>
                      <a:pt x="131" y="83"/>
                    </a:cubicBezTo>
                    <a:cubicBezTo>
                      <a:pt x="107" y="83"/>
                      <a:pt x="107" y="83"/>
                      <a:pt x="107" y="83"/>
                    </a:cubicBezTo>
                    <a:cubicBezTo>
                      <a:pt x="103" y="73"/>
                      <a:pt x="95" y="66"/>
                      <a:pt x="85" y="63"/>
                    </a:cubicBezTo>
                    <a:cubicBezTo>
                      <a:pt x="85" y="32"/>
                      <a:pt x="85" y="32"/>
                      <a:pt x="85" y="32"/>
                    </a:cubicBezTo>
                    <a:cubicBezTo>
                      <a:pt x="92" y="30"/>
                      <a:pt x="97" y="24"/>
                      <a:pt x="97" y="17"/>
                    </a:cubicBezTo>
                    <a:cubicBezTo>
                      <a:pt x="97" y="8"/>
                      <a:pt x="90" y="1"/>
                      <a:pt x="81" y="1"/>
                    </a:cubicBezTo>
                    <a:cubicBezTo>
                      <a:pt x="73" y="1"/>
                      <a:pt x="66" y="8"/>
                      <a:pt x="66" y="17"/>
                    </a:cubicBezTo>
                    <a:cubicBezTo>
                      <a:pt x="66" y="21"/>
                      <a:pt x="67" y="25"/>
                      <a:pt x="70" y="28"/>
                    </a:cubicBezTo>
                    <a:cubicBezTo>
                      <a:pt x="72" y="30"/>
                      <a:pt x="75" y="32"/>
                      <a:pt x="77" y="32"/>
                    </a:cubicBezTo>
                    <a:cubicBezTo>
                      <a:pt x="77" y="62"/>
                      <a:pt x="77" y="62"/>
                      <a:pt x="77" y="62"/>
                    </a:cubicBezTo>
                    <a:cubicBezTo>
                      <a:pt x="77" y="62"/>
                      <a:pt x="76" y="62"/>
                      <a:pt x="76" y="62"/>
                    </a:cubicBezTo>
                    <a:cubicBezTo>
                      <a:pt x="73" y="62"/>
                      <a:pt x="71" y="62"/>
                      <a:pt x="69" y="62"/>
                    </a:cubicBezTo>
                    <a:cubicBezTo>
                      <a:pt x="68" y="44"/>
                      <a:pt x="54" y="29"/>
                      <a:pt x="36" y="29"/>
                    </a:cubicBezTo>
                    <a:cubicBezTo>
                      <a:pt x="36" y="29"/>
                      <a:pt x="36" y="29"/>
                      <a:pt x="36" y="29"/>
                    </a:cubicBezTo>
                    <a:cubicBezTo>
                      <a:pt x="35" y="29"/>
                      <a:pt x="35" y="29"/>
                      <a:pt x="34" y="29"/>
                    </a:cubicBezTo>
                    <a:cubicBezTo>
                      <a:pt x="16" y="29"/>
                      <a:pt x="0" y="47"/>
                      <a:pt x="0" y="68"/>
                    </a:cubicBezTo>
                    <a:cubicBezTo>
                      <a:pt x="0" y="90"/>
                      <a:pt x="0" y="90"/>
                      <a:pt x="0" y="90"/>
                    </a:cubicBezTo>
                    <a:cubicBezTo>
                      <a:pt x="0" y="93"/>
                      <a:pt x="2" y="95"/>
                      <a:pt x="4" y="95"/>
                    </a:cubicBezTo>
                    <a:cubicBezTo>
                      <a:pt x="6" y="95"/>
                      <a:pt x="8" y="93"/>
                      <a:pt x="8" y="90"/>
                    </a:cubicBezTo>
                    <a:cubicBezTo>
                      <a:pt x="8" y="68"/>
                      <a:pt x="8" y="68"/>
                      <a:pt x="8" y="68"/>
                    </a:cubicBezTo>
                    <a:cubicBezTo>
                      <a:pt x="8" y="52"/>
                      <a:pt x="20" y="37"/>
                      <a:pt x="34" y="37"/>
                    </a:cubicBezTo>
                    <a:cubicBezTo>
                      <a:pt x="49" y="37"/>
                      <a:pt x="61" y="50"/>
                      <a:pt x="61" y="66"/>
                    </a:cubicBezTo>
                    <a:cubicBezTo>
                      <a:pt x="61" y="66"/>
                      <a:pt x="61" y="67"/>
                      <a:pt x="61" y="67"/>
                    </a:cubicBezTo>
                    <a:cubicBezTo>
                      <a:pt x="61" y="67"/>
                      <a:pt x="61" y="67"/>
                      <a:pt x="61" y="67"/>
                    </a:cubicBezTo>
                    <a:cubicBezTo>
                      <a:pt x="61" y="68"/>
                      <a:pt x="61" y="68"/>
                      <a:pt x="61" y="69"/>
                    </a:cubicBezTo>
                    <a:cubicBezTo>
                      <a:pt x="59" y="82"/>
                      <a:pt x="49" y="92"/>
                      <a:pt x="36" y="92"/>
                    </a:cubicBezTo>
                    <a:cubicBezTo>
                      <a:pt x="34" y="92"/>
                      <a:pt x="32" y="94"/>
                      <a:pt x="32" y="96"/>
                    </a:cubicBezTo>
                    <a:cubicBezTo>
                      <a:pt x="32" y="98"/>
                      <a:pt x="34" y="100"/>
                      <a:pt x="36" y="100"/>
                    </a:cubicBezTo>
                    <a:cubicBezTo>
                      <a:pt x="52" y="100"/>
                      <a:pt x="66" y="87"/>
                      <a:pt x="69" y="71"/>
                    </a:cubicBezTo>
                    <a:cubicBezTo>
                      <a:pt x="71" y="70"/>
                      <a:pt x="73" y="70"/>
                      <a:pt x="76" y="70"/>
                    </a:cubicBezTo>
                    <a:cubicBezTo>
                      <a:pt x="90" y="70"/>
                      <a:pt x="102" y="82"/>
                      <a:pt x="102" y="98"/>
                    </a:cubicBezTo>
                    <a:cubicBezTo>
                      <a:pt x="102" y="108"/>
                      <a:pt x="97" y="117"/>
                      <a:pt x="89" y="122"/>
                    </a:cubicBezTo>
                    <a:cubicBezTo>
                      <a:pt x="89" y="122"/>
                      <a:pt x="89" y="122"/>
                      <a:pt x="89" y="122"/>
                    </a:cubicBezTo>
                    <a:cubicBezTo>
                      <a:pt x="73" y="125"/>
                      <a:pt x="61" y="140"/>
                      <a:pt x="61" y="157"/>
                    </a:cubicBezTo>
                    <a:cubicBezTo>
                      <a:pt x="61" y="159"/>
                      <a:pt x="63" y="161"/>
                      <a:pt x="65" y="161"/>
                    </a:cubicBezTo>
                    <a:cubicBezTo>
                      <a:pt x="68" y="161"/>
                      <a:pt x="69" y="159"/>
                      <a:pt x="69" y="157"/>
                    </a:cubicBezTo>
                    <a:cubicBezTo>
                      <a:pt x="69" y="142"/>
                      <a:pt x="81" y="130"/>
                      <a:pt x="95" y="130"/>
                    </a:cubicBezTo>
                    <a:cubicBezTo>
                      <a:pt x="98" y="130"/>
                      <a:pt x="102" y="130"/>
                      <a:pt x="105" y="132"/>
                    </a:cubicBezTo>
                    <a:cubicBezTo>
                      <a:pt x="114" y="136"/>
                      <a:pt x="121" y="146"/>
                      <a:pt x="121" y="158"/>
                    </a:cubicBezTo>
                    <a:cubicBezTo>
                      <a:pt x="121" y="173"/>
                      <a:pt x="109" y="186"/>
                      <a:pt x="94" y="186"/>
                    </a:cubicBezTo>
                    <a:cubicBezTo>
                      <a:pt x="93" y="186"/>
                      <a:pt x="93" y="186"/>
                      <a:pt x="92" y="186"/>
                    </a:cubicBezTo>
                    <a:cubicBezTo>
                      <a:pt x="90" y="186"/>
                      <a:pt x="88" y="187"/>
                      <a:pt x="88" y="188"/>
                    </a:cubicBezTo>
                    <a:cubicBezTo>
                      <a:pt x="87" y="190"/>
                      <a:pt x="88" y="192"/>
                      <a:pt x="89" y="193"/>
                    </a:cubicBezTo>
                    <a:cubicBezTo>
                      <a:pt x="97" y="198"/>
                      <a:pt x="102" y="207"/>
                      <a:pt x="102" y="216"/>
                    </a:cubicBezTo>
                    <a:cubicBezTo>
                      <a:pt x="102" y="217"/>
                      <a:pt x="102" y="217"/>
                      <a:pt x="102" y="217"/>
                    </a:cubicBezTo>
                    <a:cubicBezTo>
                      <a:pt x="102" y="232"/>
                      <a:pt x="90" y="245"/>
                      <a:pt x="76" y="245"/>
                    </a:cubicBezTo>
                    <a:cubicBezTo>
                      <a:pt x="62" y="245"/>
                      <a:pt x="51" y="232"/>
                      <a:pt x="51" y="217"/>
                    </a:cubicBezTo>
                    <a:cubicBezTo>
                      <a:pt x="51" y="215"/>
                      <a:pt x="49" y="213"/>
                      <a:pt x="47" y="213"/>
                    </a:cubicBezTo>
                    <a:cubicBezTo>
                      <a:pt x="44" y="213"/>
                      <a:pt x="43" y="215"/>
                      <a:pt x="43" y="217"/>
                    </a:cubicBezTo>
                    <a:cubicBezTo>
                      <a:pt x="43" y="231"/>
                      <a:pt x="50" y="242"/>
                      <a:pt x="60" y="248"/>
                    </a:cubicBezTo>
                    <a:cubicBezTo>
                      <a:pt x="60" y="249"/>
                      <a:pt x="60" y="249"/>
                      <a:pt x="60" y="250"/>
                    </a:cubicBezTo>
                    <a:cubicBezTo>
                      <a:pt x="61" y="251"/>
                      <a:pt x="61" y="252"/>
                      <a:pt x="61" y="254"/>
                    </a:cubicBezTo>
                    <a:cubicBezTo>
                      <a:pt x="61" y="269"/>
                      <a:pt x="49" y="282"/>
                      <a:pt x="34" y="282"/>
                    </a:cubicBezTo>
                    <a:cubicBezTo>
                      <a:pt x="20" y="282"/>
                      <a:pt x="8" y="269"/>
                      <a:pt x="8" y="254"/>
                    </a:cubicBezTo>
                    <a:cubicBezTo>
                      <a:pt x="8" y="253"/>
                      <a:pt x="8" y="253"/>
                      <a:pt x="8" y="253"/>
                    </a:cubicBezTo>
                    <a:cubicBezTo>
                      <a:pt x="8" y="253"/>
                      <a:pt x="8" y="253"/>
                      <a:pt x="8" y="252"/>
                    </a:cubicBezTo>
                    <a:cubicBezTo>
                      <a:pt x="8" y="231"/>
                      <a:pt x="8" y="231"/>
                      <a:pt x="8" y="231"/>
                    </a:cubicBezTo>
                    <a:cubicBezTo>
                      <a:pt x="8" y="229"/>
                      <a:pt x="6" y="227"/>
                      <a:pt x="4" y="227"/>
                    </a:cubicBezTo>
                    <a:cubicBezTo>
                      <a:pt x="2" y="227"/>
                      <a:pt x="0" y="229"/>
                      <a:pt x="0" y="231"/>
                    </a:cubicBezTo>
                    <a:cubicBezTo>
                      <a:pt x="0" y="252"/>
                      <a:pt x="0" y="252"/>
                      <a:pt x="0" y="252"/>
                    </a:cubicBezTo>
                    <a:cubicBezTo>
                      <a:pt x="0" y="253"/>
                      <a:pt x="0" y="253"/>
                      <a:pt x="0" y="253"/>
                    </a:cubicBezTo>
                    <a:cubicBezTo>
                      <a:pt x="0" y="253"/>
                      <a:pt x="0" y="253"/>
                      <a:pt x="0" y="254"/>
                    </a:cubicBezTo>
                    <a:cubicBezTo>
                      <a:pt x="0" y="271"/>
                      <a:pt x="12" y="286"/>
                      <a:pt x="27" y="289"/>
                    </a:cubicBezTo>
                    <a:cubicBezTo>
                      <a:pt x="27" y="302"/>
                      <a:pt x="27" y="302"/>
                      <a:pt x="27" y="302"/>
                    </a:cubicBezTo>
                    <a:cubicBezTo>
                      <a:pt x="27" y="305"/>
                      <a:pt x="29" y="306"/>
                      <a:pt x="31" y="306"/>
                    </a:cubicBezTo>
                    <a:cubicBezTo>
                      <a:pt x="93" y="306"/>
                      <a:pt x="93" y="306"/>
                      <a:pt x="93" y="306"/>
                    </a:cubicBezTo>
                    <a:cubicBezTo>
                      <a:pt x="95" y="313"/>
                      <a:pt x="101" y="318"/>
                      <a:pt x="108" y="318"/>
                    </a:cubicBezTo>
                    <a:cubicBezTo>
                      <a:pt x="108" y="318"/>
                      <a:pt x="108" y="318"/>
                      <a:pt x="108" y="318"/>
                    </a:cubicBezTo>
                    <a:cubicBezTo>
                      <a:pt x="117" y="318"/>
                      <a:pt x="124" y="311"/>
                      <a:pt x="124" y="302"/>
                    </a:cubicBezTo>
                    <a:cubicBezTo>
                      <a:pt x="124" y="294"/>
                      <a:pt x="116" y="286"/>
                      <a:pt x="108" y="286"/>
                    </a:cubicBezTo>
                    <a:cubicBezTo>
                      <a:pt x="101" y="286"/>
                      <a:pt x="95" y="292"/>
                      <a:pt x="93" y="298"/>
                    </a:cubicBezTo>
                    <a:cubicBezTo>
                      <a:pt x="35" y="298"/>
                      <a:pt x="35" y="298"/>
                      <a:pt x="35" y="298"/>
                    </a:cubicBezTo>
                    <a:cubicBezTo>
                      <a:pt x="35" y="290"/>
                      <a:pt x="35" y="290"/>
                      <a:pt x="35" y="290"/>
                    </a:cubicBezTo>
                    <a:cubicBezTo>
                      <a:pt x="54" y="289"/>
                      <a:pt x="69" y="273"/>
                      <a:pt x="69" y="254"/>
                    </a:cubicBezTo>
                    <a:cubicBezTo>
                      <a:pt x="69" y="253"/>
                      <a:pt x="69" y="253"/>
                      <a:pt x="69" y="253"/>
                    </a:cubicBezTo>
                    <a:cubicBezTo>
                      <a:pt x="71" y="253"/>
                      <a:pt x="73" y="253"/>
                      <a:pt x="76" y="253"/>
                    </a:cubicBezTo>
                    <a:cubicBezTo>
                      <a:pt x="95" y="253"/>
                      <a:pt x="110" y="237"/>
                      <a:pt x="110" y="217"/>
                    </a:cubicBezTo>
                    <a:cubicBezTo>
                      <a:pt x="110" y="208"/>
                      <a:pt x="107" y="200"/>
                      <a:pt x="101" y="193"/>
                    </a:cubicBezTo>
                    <a:cubicBezTo>
                      <a:pt x="112" y="191"/>
                      <a:pt x="121" y="183"/>
                      <a:pt x="126" y="172"/>
                    </a:cubicBezTo>
                    <a:cubicBezTo>
                      <a:pt x="147" y="172"/>
                      <a:pt x="147" y="172"/>
                      <a:pt x="147" y="172"/>
                    </a:cubicBezTo>
                    <a:cubicBezTo>
                      <a:pt x="147" y="218"/>
                      <a:pt x="147" y="218"/>
                      <a:pt x="147" y="218"/>
                    </a:cubicBezTo>
                    <a:cubicBezTo>
                      <a:pt x="140" y="220"/>
                      <a:pt x="135" y="226"/>
                      <a:pt x="135" y="234"/>
                    </a:cubicBezTo>
                    <a:cubicBezTo>
                      <a:pt x="135" y="243"/>
                      <a:pt x="142" y="250"/>
                      <a:pt x="150" y="250"/>
                    </a:cubicBezTo>
                    <a:cubicBezTo>
                      <a:pt x="151" y="250"/>
                      <a:pt x="151" y="250"/>
                      <a:pt x="151" y="250"/>
                    </a:cubicBezTo>
                    <a:cubicBezTo>
                      <a:pt x="159" y="250"/>
                      <a:pt x="166" y="243"/>
                      <a:pt x="166" y="234"/>
                    </a:cubicBezTo>
                    <a:cubicBezTo>
                      <a:pt x="166" y="227"/>
                      <a:pt x="161" y="220"/>
                      <a:pt x="155" y="219"/>
                    </a:cubicBezTo>
                    <a:close/>
                    <a:moveTo>
                      <a:pt x="127" y="16"/>
                    </a:moveTo>
                    <a:cubicBezTo>
                      <a:pt x="127" y="12"/>
                      <a:pt x="131" y="9"/>
                      <a:pt x="135" y="9"/>
                    </a:cubicBezTo>
                    <a:cubicBezTo>
                      <a:pt x="139" y="9"/>
                      <a:pt x="142" y="12"/>
                      <a:pt x="142" y="16"/>
                    </a:cubicBezTo>
                    <a:cubicBezTo>
                      <a:pt x="142" y="21"/>
                      <a:pt x="139" y="24"/>
                      <a:pt x="135" y="24"/>
                    </a:cubicBezTo>
                    <a:cubicBezTo>
                      <a:pt x="135" y="26"/>
                      <a:pt x="135" y="26"/>
                      <a:pt x="135" y="26"/>
                    </a:cubicBezTo>
                    <a:cubicBezTo>
                      <a:pt x="135" y="26"/>
                      <a:pt x="135" y="26"/>
                      <a:pt x="135" y="26"/>
                    </a:cubicBezTo>
                    <a:cubicBezTo>
                      <a:pt x="135" y="24"/>
                      <a:pt x="135" y="24"/>
                      <a:pt x="135" y="24"/>
                    </a:cubicBezTo>
                    <a:cubicBezTo>
                      <a:pt x="131" y="24"/>
                      <a:pt x="127" y="21"/>
                      <a:pt x="127" y="16"/>
                    </a:cubicBezTo>
                    <a:close/>
                    <a:moveTo>
                      <a:pt x="74" y="17"/>
                    </a:moveTo>
                    <a:cubicBezTo>
                      <a:pt x="74" y="13"/>
                      <a:pt x="77" y="9"/>
                      <a:pt x="81" y="9"/>
                    </a:cubicBezTo>
                    <a:cubicBezTo>
                      <a:pt x="86" y="9"/>
                      <a:pt x="89" y="13"/>
                      <a:pt x="89" y="17"/>
                    </a:cubicBezTo>
                    <a:cubicBezTo>
                      <a:pt x="89" y="21"/>
                      <a:pt x="85" y="25"/>
                      <a:pt x="81" y="25"/>
                    </a:cubicBezTo>
                    <a:cubicBezTo>
                      <a:pt x="81" y="25"/>
                      <a:pt x="81" y="25"/>
                      <a:pt x="81" y="25"/>
                    </a:cubicBezTo>
                    <a:cubicBezTo>
                      <a:pt x="81" y="25"/>
                      <a:pt x="81" y="25"/>
                      <a:pt x="81" y="25"/>
                    </a:cubicBezTo>
                    <a:cubicBezTo>
                      <a:pt x="81" y="25"/>
                      <a:pt x="81" y="25"/>
                      <a:pt x="81" y="25"/>
                    </a:cubicBezTo>
                    <a:cubicBezTo>
                      <a:pt x="79" y="25"/>
                      <a:pt x="77" y="24"/>
                      <a:pt x="76" y="22"/>
                    </a:cubicBezTo>
                    <a:cubicBezTo>
                      <a:pt x="74" y="21"/>
                      <a:pt x="74" y="19"/>
                      <a:pt x="74" y="17"/>
                    </a:cubicBezTo>
                    <a:close/>
                    <a:moveTo>
                      <a:pt x="108" y="295"/>
                    </a:moveTo>
                    <a:cubicBezTo>
                      <a:pt x="112" y="295"/>
                      <a:pt x="116" y="298"/>
                      <a:pt x="116" y="302"/>
                    </a:cubicBezTo>
                    <a:cubicBezTo>
                      <a:pt x="116" y="307"/>
                      <a:pt x="112" y="310"/>
                      <a:pt x="108" y="310"/>
                    </a:cubicBezTo>
                    <a:cubicBezTo>
                      <a:pt x="108" y="314"/>
                      <a:pt x="108" y="314"/>
                      <a:pt x="108" y="314"/>
                    </a:cubicBezTo>
                    <a:cubicBezTo>
                      <a:pt x="108" y="310"/>
                      <a:pt x="108" y="310"/>
                      <a:pt x="108" y="310"/>
                    </a:cubicBezTo>
                    <a:cubicBezTo>
                      <a:pt x="104" y="310"/>
                      <a:pt x="100" y="307"/>
                      <a:pt x="100" y="302"/>
                    </a:cubicBezTo>
                    <a:cubicBezTo>
                      <a:pt x="100" y="298"/>
                      <a:pt x="104" y="295"/>
                      <a:pt x="108" y="295"/>
                    </a:cubicBezTo>
                    <a:close/>
                    <a:moveTo>
                      <a:pt x="151" y="242"/>
                    </a:moveTo>
                    <a:cubicBezTo>
                      <a:pt x="151" y="246"/>
                      <a:pt x="151" y="246"/>
                      <a:pt x="151" y="246"/>
                    </a:cubicBezTo>
                    <a:cubicBezTo>
                      <a:pt x="151" y="242"/>
                      <a:pt x="151" y="242"/>
                      <a:pt x="151" y="242"/>
                    </a:cubicBezTo>
                    <a:cubicBezTo>
                      <a:pt x="146" y="242"/>
                      <a:pt x="143" y="238"/>
                      <a:pt x="143" y="234"/>
                    </a:cubicBezTo>
                    <a:cubicBezTo>
                      <a:pt x="143" y="230"/>
                      <a:pt x="146" y="226"/>
                      <a:pt x="151" y="226"/>
                    </a:cubicBezTo>
                    <a:cubicBezTo>
                      <a:pt x="155" y="226"/>
                      <a:pt x="158" y="230"/>
                      <a:pt x="158" y="234"/>
                    </a:cubicBezTo>
                    <a:cubicBezTo>
                      <a:pt x="158" y="238"/>
                      <a:pt x="155" y="242"/>
                      <a:pt x="151" y="24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3D93D36-9CD7-4AF9-B835-D88C07D7351C}"/>
                  </a:ext>
                </a:extLst>
              </p:cNvPr>
              <p:cNvSpPr>
                <a:spLocks noEditPoints="1"/>
              </p:cNvSpPr>
              <p:nvPr/>
            </p:nvSpPr>
            <p:spPr bwMode="auto">
              <a:xfrm>
                <a:off x="11818938" y="2711450"/>
                <a:ext cx="606425" cy="1158875"/>
              </a:xfrm>
              <a:custGeom>
                <a:avLst/>
                <a:gdLst>
                  <a:gd name="T0" fmla="*/ 159 w 167"/>
                  <a:gd name="T1" fmla="*/ 253 h 320"/>
                  <a:gd name="T2" fmla="*/ 133 w 167"/>
                  <a:gd name="T3" fmla="*/ 283 h 320"/>
                  <a:gd name="T4" fmla="*/ 107 w 167"/>
                  <a:gd name="T5" fmla="*/ 249 h 320"/>
                  <a:gd name="T6" fmla="*/ 117 w 167"/>
                  <a:gd name="T7" fmla="*/ 218 h 320"/>
                  <a:gd name="T8" fmla="*/ 65 w 167"/>
                  <a:gd name="T9" fmla="*/ 217 h 320"/>
                  <a:gd name="T10" fmla="*/ 75 w 167"/>
                  <a:gd name="T11" fmla="*/ 187 h 320"/>
                  <a:gd name="T12" fmla="*/ 63 w 167"/>
                  <a:gd name="T13" fmla="*/ 133 h 320"/>
                  <a:gd name="T14" fmla="*/ 102 w 167"/>
                  <a:gd name="T15" fmla="*/ 162 h 320"/>
                  <a:gd name="T16" fmla="*/ 78 w 167"/>
                  <a:gd name="T17" fmla="*/ 123 h 320"/>
                  <a:gd name="T18" fmla="*/ 98 w 167"/>
                  <a:gd name="T19" fmla="*/ 72 h 320"/>
                  <a:gd name="T20" fmla="*/ 131 w 167"/>
                  <a:gd name="T21" fmla="*/ 93 h 320"/>
                  <a:gd name="T22" fmla="*/ 106 w 167"/>
                  <a:gd name="T23" fmla="*/ 68 h 320"/>
                  <a:gd name="T24" fmla="*/ 159 w 167"/>
                  <a:gd name="T25" fmla="*/ 69 h 320"/>
                  <a:gd name="T26" fmla="*/ 167 w 167"/>
                  <a:gd name="T27" fmla="*/ 91 h 320"/>
                  <a:gd name="T28" fmla="*/ 140 w 167"/>
                  <a:gd name="T29" fmla="*/ 16 h 320"/>
                  <a:gd name="T30" fmla="*/ 75 w 167"/>
                  <a:gd name="T31" fmla="*/ 0 h 320"/>
                  <a:gd name="T32" fmla="*/ 75 w 167"/>
                  <a:gd name="T33" fmla="*/ 32 h 320"/>
                  <a:gd name="T34" fmla="*/ 132 w 167"/>
                  <a:gd name="T35" fmla="*/ 30 h 320"/>
                  <a:gd name="T36" fmla="*/ 98 w 167"/>
                  <a:gd name="T37" fmla="*/ 63 h 320"/>
                  <a:gd name="T38" fmla="*/ 57 w 167"/>
                  <a:gd name="T39" fmla="*/ 101 h 320"/>
                  <a:gd name="T40" fmla="*/ 37 w 167"/>
                  <a:gd name="T41" fmla="*/ 41 h 320"/>
                  <a:gd name="T42" fmla="*/ 17 w 167"/>
                  <a:gd name="T43" fmla="*/ 56 h 320"/>
                  <a:gd name="T44" fmla="*/ 59 w 167"/>
                  <a:gd name="T45" fmla="*/ 109 h 320"/>
                  <a:gd name="T46" fmla="*/ 39 w 167"/>
                  <a:gd name="T47" fmla="*/ 158 h 320"/>
                  <a:gd name="T48" fmla="*/ 39 w 167"/>
                  <a:gd name="T49" fmla="*/ 162 h 320"/>
                  <a:gd name="T50" fmla="*/ 0 w 167"/>
                  <a:gd name="T51" fmla="*/ 166 h 320"/>
                  <a:gd name="T52" fmla="*/ 30 w 167"/>
                  <a:gd name="T53" fmla="*/ 170 h 320"/>
                  <a:gd name="T54" fmla="*/ 57 w 167"/>
                  <a:gd name="T55" fmla="*/ 218 h 320"/>
                  <a:gd name="T56" fmla="*/ 98 w 167"/>
                  <a:gd name="T57" fmla="*/ 254 h 320"/>
                  <a:gd name="T58" fmla="*/ 73 w 167"/>
                  <a:gd name="T59" fmla="*/ 257 h 320"/>
                  <a:gd name="T60" fmla="*/ 17 w 167"/>
                  <a:gd name="T61" fmla="*/ 245 h 320"/>
                  <a:gd name="T62" fmla="*/ 17 w 167"/>
                  <a:gd name="T63" fmla="*/ 277 h 320"/>
                  <a:gd name="T64" fmla="*/ 69 w 167"/>
                  <a:gd name="T65" fmla="*/ 289 h 320"/>
                  <a:gd name="T66" fmla="*/ 72 w 167"/>
                  <a:gd name="T67" fmla="*/ 320 h 320"/>
                  <a:gd name="T68" fmla="*/ 77 w 167"/>
                  <a:gd name="T69" fmla="*/ 289 h 320"/>
                  <a:gd name="T70" fmla="*/ 133 w 167"/>
                  <a:gd name="T71" fmla="*/ 291 h 320"/>
                  <a:gd name="T72" fmla="*/ 167 w 167"/>
                  <a:gd name="T73" fmla="*/ 253 h 320"/>
                  <a:gd name="T74" fmla="*/ 75 w 167"/>
                  <a:gd name="T75" fmla="*/ 24 h 320"/>
                  <a:gd name="T76" fmla="*/ 68 w 167"/>
                  <a:gd name="T77" fmla="*/ 16 h 320"/>
                  <a:gd name="T78" fmla="*/ 75 w 167"/>
                  <a:gd name="T79" fmla="*/ 24 h 320"/>
                  <a:gd name="T80" fmla="*/ 29 w 167"/>
                  <a:gd name="T81" fmla="*/ 41 h 320"/>
                  <a:gd name="T82" fmla="*/ 21 w 167"/>
                  <a:gd name="T83" fmla="*/ 48 h 320"/>
                  <a:gd name="T84" fmla="*/ 15 w 167"/>
                  <a:gd name="T85" fmla="*/ 174 h 320"/>
                  <a:gd name="T86" fmla="*/ 8 w 167"/>
                  <a:gd name="T87" fmla="*/ 166 h 320"/>
                  <a:gd name="T88" fmla="*/ 15 w 167"/>
                  <a:gd name="T89" fmla="*/ 174 h 320"/>
                  <a:gd name="T90" fmla="*/ 72 w 167"/>
                  <a:gd name="T91" fmla="*/ 316 h 320"/>
                  <a:gd name="T92" fmla="*/ 72 w 167"/>
                  <a:gd name="T93" fmla="*/ 296 h 320"/>
                  <a:gd name="T94" fmla="*/ 17 w 167"/>
                  <a:gd name="T95" fmla="*/ 269 h 320"/>
                  <a:gd name="T96" fmla="*/ 10 w 167"/>
                  <a:gd name="T97" fmla="*/ 261 h 320"/>
                  <a:gd name="T98" fmla="*/ 17 w 167"/>
                  <a:gd name="T99" fmla="*/ 26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320">
                    <a:moveTo>
                      <a:pt x="163" y="228"/>
                    </a:moveTo>
                    <a:cubicBezTo>
                      <a:pt x="161" y="228"/>
                      <a:pt x="159" y="230"/>
                      <a:pt x="159" y="232"/>
                    </a:cubicBezTo>
                    <a:cubicBezTo>
                      <a:pt x="159" y="253"/>
                      <a:pt x="159" y="253"/>
                      <a:pt x="159" y="253"/>
                    </a:cubicBezTo>
                    <a:cubicBezTo>
                      <a:pt x="159" y="253"/>
                      <a:pt x="160" y="254"/>
                      <a:pt x="160" y="254"/>
                    </a:cubicBezTo>
                    <a:cubicBezTo>
                      <a:pt x="160" y="254"/>
                      <a:pt x="159" y="254"/>
                      <a:pt x="159" y="254"/>
                    </a:cubicBezTo>
                    <a:cubicBezTo>
                      <a:pt x="159" y="270"/>
                      <a:pt x="148" y="283"/>
                      <a:pt x="133" y="283"/>
                    </a:cubicBezTo>
                    <a:cubicBezTo>
                      <a:pt x="118" y="283"/>
                      <a:pt x="106" y="270"/>
                      <a:pt x="106" y="254"/>
                    </a:cubicBezTo>
                    <a:cubicBezTo>
                      <a:pt x="106" y="253"/>
                      <a:pt x="106" y="252"/>
                      <a:pt x="107" y="251"/>
                    </a:cubicBezTo>
                    <a:cubicBezTo>
                      <a:pt x="107" y="250"/>
                      <a:pt x="107" y="250"/>
                      <a:pt x="107" y="249"/>
                    </a:cubicBezTo>
                    <a:cubicBezTo>
                      <a:pt x="118" y="243"/>
                      <a:pt x="125" y="231"/>
                      <a:pt x="125" y="218"/>
                    </a:cubicBezTo>
                    <a:cubicBezTo>
                      <a:pt x="125" y="216"/>
                      <a:pt x="123" y="214"/>
                      <a:pt x="121" y="214"/>
                    </a:cubicBezTo>
                    <a:cubicBezTo>
                      <a:pt x="118" y="214"/>
                      <a:pt x="117" y="216"/>
                      <a:pt x="117" y="218"/>
                    </a:cubicBezTo>
                    <a:cubicBezTo>
                      <a:pt x="117" y="233"/>
                      <a:pt x="105" y="245"/>
                      <a:pt x="91" y="245"/>
                    </a:cubicBezTo>
                    <a:cubicBezTo>
                      <a:pt x="77" y="245"/>
                      <a:pt x="65" y="233"/>
                      <a:pt x="65" y="218"/>
                    </a:cubicBezTo>
                    <a:cubicBezTo>
                      <a:pt x="65" y="218"/>
                      <a:pt x="65" y="218"/>
                      <a:pt x="65" y="217"/>
                    </a:cubicBezTo>
                    <a:cubicBezTo>
                      <a:pt x="65" y="208"/>
                      <a:pt x="70" y="199"/>
                      <a:pt x="78" y="194"/>
                    </a:cubicBezTo>
                    <a:cubicBezTo>
                      <a:pt x="79" y="193"/>
                      <a:pt x="80" y="191"/>
                      <a:pt x="79" y="189"/>
                    </a:cubicBezTo>
                    <a:cubicBezTo>
                      <a:pt x="79" y="188"/>
                      <a:pt x="77" y="186"/>
                      <a:pt x="75" y="187"/>
                    </a:cubicBezTo>
                    <a:cubicBezTo>
                      <a:pt x="75" y="187"/>
                      <a:pt x="74" y="187"/>
                      <a:pt x="73" y="187"/>
                    </a:cubicBezTo>
                    <a:cubicBezTo>
                      <a:pt x="59" y="187"/>
                      <a:pt x="47" y="174"/>
                      <a:pt x="47" y="159"/>
                    </a:cubicBezTo>
                    <a:cubicBezTo>
                      <a:pt x="47" y="147"/>
                      <a:pt x="53" y="137"/>
                      <a:pt x="63" y="133"/>
                    </a:cubicBezTo>
                    <a:cubicBezTo>
                      <a:pt x="66" y="131"/>
                      <a:pt x="69" y="131"/>
                      <a:pt x="72" y="131"/>
                    </a:cubicBezTo>
                    <a:cubicBezTo>
                      <a:pt x="86" y="131"/>
                      <a:pt x="98" y="143"/>
                      <a:pt x="98" y="158"/>
                    </a:cubicBezTo>
                    <a:cubicBezTo>
                      <a:pt x="98" y="160"/>
                      <a:pt x="100" y="162"/>
                      <a:pt x="102" y="162"/>
                    </a:cubicBezTo>
                    <a:cubicBezTo>
                      <a:pt x="104" y="162"/>
                      <a:pt x="106" y="160"/>
                      <a:pt x="106" y="158"/>
                    </a:cubicBezTo>
                    <a:cubicBezTo>
                      <a:pt x="106" y="141"/>
                      <a:pt x="94" y="126"/>
                      <a:pt x="78" y="123"/>
                    </a:cubicBezTo>
                    <a:cubicBezTo>
                      <a:pt x="78" y="123"/>
                      <a:pt x="78" y="123"/>
                      <a:pt x="78" y="123"/>
                    </a:cubicBezTo>
                    <a:cubicBezTo>
                      <a:pt x="70" y="118"/>
                      <a:pt x="65" y="109"/>
                      <a:pt x="65" y="99"/>
                    </a:cubicBezTo>
                    <a:cubicBezTo>
                      <a:pt x="65" y="83"/>
                      <a:pt x="77" y="71"/>
                      <a:pt x="92" y="71"/>
                    </a:cubicBezTo>
                    <a:cubicBezTo>
                      <a:pt x="94" y="71"/>
                      <a:pt x="96" y="71"/>
                      <a:pt x="98" y="72"/>
                    </a:cubicBezTo>
                    <a:cubicBezTo>
                      <a:pt x="101" y="88"/>
                      <a:pt x="115" y="101"/>
                      <a:pt x="131" y="101"/>
                    </a:cubicBezTo>
                    <a:cubicBezTo>
                      <a:pt x="134" y="101"/>
                      <a:pt x="135" y="99"/>
                      <a:pt x="135" y="97"/>
                    </a:cubicBezTo>
                    <a:cubicBezTo>
                      <a:pt x="135" y="95"/>
                      <a:pt x="134" y="93"/>
                      <a:pt x="131" y="93"/>
                    </a:cubicBezTo>
                    <a:cubicBezTo>
                      <a:pt x="119" y="93"/>
                      <a:pt x="108" y="83"/>
                      <a:pt x="106" y="70"/>
                    </a:cubicBezTo>
                    <a:cubicBezTo>
                      <a:pt x="106" y="69"/>
                      <a:pt x="106" y="69"/>
                      <a:pt x="106" y="68"/>
                    </a:cubicBezTo>
                    <a:cubicBezTo>
                      <a:pt x="106" y="68"/>
                      <a:pt x="106" y="68"/>
                      <a:pt x="106" y="68"/>
                    </a:cubicBezTo>
                    <a:cubicBezTo>
                      <a:pt x="106" y="67"/>
                      <a:pt x="106" y="67"/>
                      <a:pt x="106" y="67"/>
                    </a:cubicBezTo>
                    <a:cubicBezTo>
                      <a:pt x="106" y="51"/>
                      <a:pt x="118" y="38"/>
                      <a:pt x="133" y="38"/>
                    </a:cubicBezTo>
                    <a:cubicBezTo>
                      <a:pt x="147" y="38"/>
                      <a:pt x="159" y="53"/>
                      <a:pt x="159" y="69"/>
                    </a:cubicBezTo>
                    <a:cubicBezTo>
                      <a:pt x="159" y="91"/>
                      <a:pt x="159" y="91"/>
                      <a:pt x="159" y="91"/>
                    </a:cubicBezTo>
                    <a:cubicBezTo>
                      <a:pt x="159" y="94"/>
                      <a:pt x="161" y="95"/>
                      <a:pt x="163" y="95"/>
                    </a:cubicBezTo>
                    <a:cubicBezTo>
                      <a:pt x="166" y="95"/>
                      <a:pt x="167" y="94"/>
                      <a:pt x="167" y="91"/>
                    </a:cubicBezTo>
                    <a:cubicBezTo>
                      <a:pt x="167" y="69"/>
                      <a:pt x="167" y="69"/>
                      <a:pt x="167" y="69"/>
                    </a:cubicBezTo>
                    <a:cubicBezTo>
                      <a:pt x="167" y="51"/>
                      <a:pt x="155" y="35"/>
                      <a:pt x="140" y="31"/>
                    </a:cubicBezTo>
                    <a:cubicBezTo>
                      <a:pt x="140" y="16"/>
                      <a:pt x="140" y="16"/>
                      <a:pt x="140" y="16"/>
                    </a:cubicBezTo>
                    <a:cubicBezTo>
                      <a:pt x="140" y="14"/>
                      <a:pt x="138" y="12"/>
                      <a:pt x="136" y="12"/>
                    </a:cubicBezTo>
                    <a:cubicBezTo>
                      <a:pt x="90" y="12"/>
                      <a:pt x="90" y="12"/>
                      <a:pt x="90" y="12"/>
                    </a:cubicBezTo>
                    <a:cubicBezTo>
                      <a:pt x="89" y="5"/>
                      <a:pt x="83" y="0"/>
                      <a:pt x="75" y="0"/>
                    </a:cubicBezTo>
                    <a:cubicBezTo>
                      <a:pt x="67" y="0"/>
                      <a:pt x="60" y="8"/>
                      <a:pt x="60" y="16"/>
                    </a:cubicBezTo>
                    <a:cubicBezTo>
                      <a:pt x="60" y="25"/>
                      <a:pt x="67" y="32"/>
                      <a:pt x="75" y="32"/>
                    </a:cubicBezTo>
                    <a:cubicBezTo>
                      <a:pt x="75" y="32"/>
                      <a:pt x="75" y="32"/>
                      <a:pt x="75" y="32"/>
                    </a:cubicBezTo>
                    <a:cubicBezTo>
                      <a:pt x="83" y="32"/>
                      <a:pt x="89" y="27"/>
                      <a:pt x="90" y="20"/>
                    </a:cubicBezTo>
                    <a:cubicBezTo>
                      <a:pt x="132" y="20"/>
                      <a:pt x="132" y="20"/>
                      <a:pt x="132" y="20"/>
                    </a:cubicBezTo>
                    <a:cubicBezTo>
                      <a:pt x="132" y="30"/>
                      <a:pt x="132" y="30"/>
                      <a:pt x="132" y="30"/>
                    </a:cubicBezTo>
                    <a:cubicBezTo>
                      <a:pt x="132" y="30"/>
                      <a:pt x="132" y="30"/>
                      <a:pt x="132" y="30"/>
                    </a:cubicBezTo>
                    <a:cubicBezTo>
                      <a:pt x="132" y="30"/>
                      <a:pt x="132" y="30"/>
                      <a:pt x="131" y="30"/>
                    </a:cubicBezTo>
                    <a:cubicBezTo>
                      <a:pt x="114" y="30"/>
                      <a:pt x="99" y="45"/>
                      <a:pt x="98" y="63"/>
                    </a:cubicBezTo>
                    <a:cubicBezTo>
                      <a:pt x="96" y="63"/>
                      <a:pt x="94" y="62"/>
                      <a:pt x="92" y="62"/>
                    </a:cubicBezTo>
                    <a:cubicBezTo>
                      <a:pt x="73" y="62"/>
                      <a:pt x="57" y="79"/>
                      <a:pt x="57" y="99"/>
                    </a:cubicBezTo>
                    <a:cubicBezTo>
                      <a:pt x="57" y="100"/>
                      <a:pt x="57" y="100"/>
                      <a:pt x="57" y="101"/>
                    </a:cubicBezTo>
                    <a:cubicBezTo>
                      <a:pt x="25" y="101"/>
                      <a:pt x="25" y="101"/>
                      <a:pt x="25" y="101"/>
                    </a:cubicBezTo>
                    <a:cubicBezTo>
                      <a:pt x="25" y="56"/>
                      <a:pt x="25" y="56"/>
                      <a:pt x="25" y="56"/>
                    </a:cubicBezTo>
                    <a:cubicBezTo>
                      <a:pt x="32" y="54"/>
                      <a:pt x="37" y="48"/>
                      <a:pt x="37" y="41"/>
                    </a:cubicBezTo>
                    <a:cubicBezTo>
                      <a:pt x="37" y="32"/>
                      <a:pt x="30" y="25"/>
                      <a:pt x="21" y="25"/>
                    </a:cubicBezTo>
                    <a:cubicBezTo>
                      <a:pt x="13" y="25"/>
                      <a:pt x="6" y="32"/>
                      <a:pt x="6" y="41"/>
                    </a:cubicBezTo>
                    <a:cubicBezTo>
                      <a:pt x="6" y="48"/>
                      <a:pt x="11" y="54"/>
                      <a:pt x="17" y="56"/>
                    </a:cubicBezTo>
                    <a:cubicBezTo>
                      <a:pt x="17" y="105"/>
                      <a:pt x="17" y="105"/>
                      <a:pt x="17" y="105"/>
                    </a:cubicBezTo>
                    <a:cubicBezTo>
                      <a:pt x="17" y="108"/>
                      <a:pt x="19" y="109"/>
                      <a:pt x="21" y="109"/>
                    </a:cubicBezTo>
                    <a:cubicBezTo>
                      <a:pt x="59" y="109"/>
                      <a:pt x="59" y="109"/>
                      <a:pt x="59" y="109"/>
                    </a:cubicBezTo>
                    <a:cubicBezTo>
                      <a:pt x="60" y="114"/>
                      <a:pt x="63" y="119"/>
                      <a:pt x="66" y="123"/>
                    </a:cubicBezTo>
                    <a:cubicBezTo>
                      <a:pt x="64" y="123"/>
                      <a:pt x="62" y="124"/>
                      <a:pt x="60" y="125"/>
                    </a:cubicBezTo>
                    <a:cubicBezTo>
                      <a:pt x="47" y="130"/>
                      <a:pt x="39" y="143"/>
                      <a:pt x="39" y="158"/>
                    </a:cubicBezTo>
                    <a:cubicBezTo>
                      <a:pt x="39" y="158"/>
                      <a:pt x="39" y="158"/>
                      <a:pt x="39" y="158"/>
                    </a:cubicBezTo>
                    <a:cubicBezTo>
                      <a:pt x="39" y="158"/>
                      <a:pt x="39" y="158"/>
                      <a:pt x="39" y="159"/>
                    </a:cubicBezTo>
                    <a:cubicBezTo>
                      <a:pt x="39" y="160"/>
                      <a:pt x="39" y="161"/>
                      <a:pt x="39" y="162"/>
                    </a:cubicBezTo>
                    <a:cubicBezTo>
                      <a:pt x="31" y="162"/>
                      <a:pt x="31" y="162"/>
                      <a:pt x="31" y="162"/>
                    </a:cubicBezTo>
                    <a:cubicBezTo>
                      <a:pt x="29" y="155"/>
                      <a:pt x="23" y="150"/>
                      <a:pt x="15" y="150"/>
                    </a:cubicBezTo>
                    <a:cubicBezTo>
                      <a:pt x="7" y="150"/>
                      <a:pt x="0" y="157"/>
                      <a:pt x="0" y="166"/>
                    </a:cubicBezTo>
                    <a:cubicBezTo>
                      <a:pt x="0" y="175"/>
                      <a:pt x="7" y="182"/>
                      <a:pt x="15" y="182"/>
                    </a:cubicBezTo>
                    <a:cubicBezTo>
                      <a:pt x="15" y="182"/>
                      <a:pt x="15" y="182"/>
                      <a:pt x="15" y="182"/>
                    </a:cubicBezTo>
                    <a:cubicBezTo>
                      <a:pt x="22" y="182"/>
                      <a:pt x="28" y="177"/>
                      <a:pt x="30" y="170"/>
                    </a:cubicBezTo>
                    <a:cubicBezTo>
                      <a:pt x="41" y="170"/>
                      <a:pt x="41" y="170"/>
                      <a:pt x="41" y="170"/>
                    </a:cubicBezTo>
                    <a:cubicBezTo>
                      <a:pt x="45" y="182"/>
                      <a:pt x="54" y="191"/>
                      <a:pt x="66" y="194"/>
                    </a:cubicBezTo>
                    <a:cubicBezTo>
                      <a:pt x="60" y="201"/>
                      <a:pt x="57" y="209"/>
                      <a:pt x="57" y="218"/>
                    </a:cubicBezTo>
                    <a:cubicBezTo>
                      <a:pt x="57" y="238"/>
                      <a:pt x="73" y="254"/>
                      <a:pt x="92" y="254"/>
                    </a:cubicBezTo>
                    <a:cubicBezTo>
                      <a:pt x="94" y="254"/>
                      <a:pt x="96" y="254"/>
                      <a:pt x="98" y="254"/>
                    </a:cubicBezTo>
                    <a:cubicBezTo>
                      <a:pt x="98" y="254"/>
                      <a:pt x="98" y="254"/>
                      <a:pt x="98" y="254"/>
                    </a:cubicBezTo>
                    <a:cubicBezTo>
                      <a:pt x="98" y="255"/>
                      <a:pt x="98" y="256"/>
                      <a:pt x="98" y="257"/>
                    </a:cubicBezTo>
                    <a:cubicBezTo>
                      <a:pt x="73" y="257"/>
                      <a:pt x="73" y="257"/>
                      <a:pt x="73" y="257"/>
                    </a:cubicBezTo>
                    <a:cubicBezTo>
                      <a:pt x="73" y="257"/>
                      <a:pt x="73" y="257"/>
                      <a:pt x="73" y="257"/>
                    </a:cubicBezTo>
                    <a:cubicBezTo>
                      <a:pt x="73" y="257"/>
                      <a:pt x="73" y="257"/>
                      <a:pt x="73" y="257"/>
                    </a:cubicBezTo>
                    <a:cubicBezTo>
                      <a:pt x="32" y="257"/>
                      <a:pt x="32" y="257"/>
                      <a:pt x="32" y="257"/>
                    </a:cubicBezTo>
                    <a:cubicBezTo>
                      <a:pt x="31" y="250"/>
                      <a:pt x="25" y="245"/>
                      <a:pt x="17" y="245"/>
                    </a:cubicBezTo>
                    <a:cubicBezTo>
                      <a:pt x="9" y="245"/>
                      <a:pt x="2" y="252"/>
                      <a:pt x="2" y="261"/>
                    </a:cubicBezTo>
                    <a:cubicBezTo>
                      <a:pt x="2" y="270"/>
                      <a:pt x="9" y="277"/>
                      <a:pt x="17" y="277"/>
                    </a:cubicBezTo>
                    <a:cubicBezTo>
                      <a:pt x="17" y="277"/>
                      <a:pt x="17" y="277"/>
                      <a:pt x="17" y="277"/>
                    </a:cubicBezTo>
                    <a:cubicBezTo>
                      <a:pt x="25" y="277"/>
                      <a:pt x="31" y="272"/>
                      <a:pt x="32" y="265"/>
                    </a:cubicBezTo>
                    <a:cubicBezTo>
                      <a:pt x="69" y="265"/>
                      <a:pt x="69" y="265"/>
                      <a:pt x="69" y="265"/>
                    </a:cubicBezTo>
                    <a:cubicBezTo>
                      <a:pt x="69" y="289"/>
                      <a:pt x="69" y="289"/>
                      <a:pt x="69" y="289"/>
                    </a:cubicBezTo>
                    <a:cubicBezTo>
                      <a:pt x="62" y="290"/>
                      <a:pt x="57" y="296"/>
                      <a:pt x="57" y="304"/>
                    </a:cubicBezTo>
                    <a:cubicBezTo>
                      <a:pt x="57" y="313"/>
                      <a:pt x="64" y="320"/>
                      <a:pt x="72" y="320"/>
                    </a:cubicBezTo>
                    <a:cubicBezTo>
                      <a:pt x="72" y="320"/>
                      <a:pt x="72" y="320"/>
                      <a:pt x="72" y="320"/>
                    </a:cubicBezTo>
                    <a:cubicBezTo>
                      <a:pt x="81" y="320"/>
                      <a:pt x="88" y="313"/>
                      <a:pt x="88" y="304"/>
                    </a:cubicBezTo>
                    <a:cubicBezTo>
                      <a:pt x="88" y="300"/>
                      <a:pt x="86" y="296"/>
                      <a:pt x="83" y="293"/>
                    </a:cubicBezTo>
                    <a:cubicBezTo>
                      <a:pt x="82" y="291"/>
                      <a:pt x="79" y="290"/>
                      <a:pt x="77" y="289"/>
                    </a:cubicBezTo>
                    <a:cubicBezTo>
                      <a:pt x="77" y="265"/>
                      <a:pt x="77" y="265"/>
                      <a:pt x="77" y="265"/>
                    </a:cubicBezTo>
                    <a:cubicBezTo>
                      <a:pt x="100" y="265"/>
                      <a:pt x="100" y="265"/>
                      <a:pt x="100" y="265"/>
                    </a:cubicBezTo>
                    <a:cubicBezTo>
                      <a:pt x="104" y="280"/>
                      <a:pt x="117" y="291"/>
                      <a:pt x="133" y="291"/>
                    </a:cubicBezTo>
                    <a:cubicBezTo>
                      <a:pt x="152" y="291"/>
                      <a:pt x="167" y="275"/>
                      <a:pt x="167" y="254"/>
                    </a:cubicBezTo>
                    <a:cubicBezTo>
                      <a:pt x="167" y="254"/>
                      <a:pt x="167" y="254"/>
                      <a:pt x="167" y="254"/>
                    </a:cubicBezTo>
                    <a:cubicBezTo>
                      <a:pt x="167" y="254"/>
                      <a:pt x="167" y="253"/>
                      <a:pt x="167" y="253"/>
                    </a:cubicBezTo>
                    <a:cubicBezTo>
                      <a:pt x="167" y="232"/>
                      <a:pt x="167" y="232"/>
                      <a:pt x="167" y="232"/>
                    </a:cubicBezTo>
                    <a:cubicBezTo>
                      <a:pt x="167" y="230"/>
                      <a:pt x="166" y="228"/>
                      <a:pt x="163" y="228"/>
                    </a:cubicBezTo>
                    <a:close/>
                    <a:moveTo>
                      <a:pt x="75" y="24"/>
                    </a:moveTo>
                    <a:cubicBezTo>
                      <a:pt x="75" y="28"/>
                      <a:pt x="75" y="28"/>
                      <a:pt x="75" y="28"/>
                    </a:cubicBezTo>
                    <a:cubicBezTo>
                      <a:pt x="75" y="24"/>
                      <a:pt x="75" y="24"/>
                      <a:pt x="75" y="24"/>
                    </a:cubicBezTo>
                    <a:cubicBezTo>
                      <a:pt x="71" y="24"/>
                      <a:pt x="68" y="21"/>
                      <a:pt x="68" y="16"/>
                    </a:cubicBezTo>
                    <a:cubicBezTo>
                      <a:pt x="68" y="12"/>
                      <a:pt x="71" y="9"/>
                      <a:pt x="75" y="8"/>
                    </a:cubicBezTo>
                    <a:cubicBezTo>
                      <a:pt x="80" y="8"/>
                      <a:pt x="83" y="12"/>
                      <a:pt x="83" y="16"/>
                    </a:cubicBezTo>
                    <a:cubicBezTo>
                      <a:pt x="83" y="21"/>
                      <a:pt x="80" y="24"/>
                      <a:pt x="75" y="24"/>
                    </a:cubicBezTo>
                    <a:close/>
                    <a:moveTo>
                      <a:pt x="14" y="41"/>
                    </a:moveTo>
                    <a:cubicBezTo>
                      <a:pt x="14" y="36"/>
                      <a:pt x="17" y="33"/>
                      <a:pt x="21" y="33"/>
                    </a:cubicBezTo>
                    <a:cubicBezTo>
                      <a:pt x="25" y="33"/>
                      <a:pt x="29" y="36"/>
                      <a:pt x="29" y="41"/>
                    </a:cubicBezTo>
                    <a:cubicBezTo>
                      <a:pt x="29" y="45"/>
                      <a:pt x="25" y="48"/>
                      <a:pt x="21" y="48"/>
                    </a:cubicBezTo>
                    <a:cubicBezTo>
                      <a:pt x="21" y="48"/>
                      <a:pt x="21" y="48"/>
                      <a:pt x="21" y="48"/>
                    </a:cubicBezTo>
                    <a:cubicBezTo>
                      <a:pt x="21" y="48"/>
                      <a:pt x="21" y="48"/>
                      <a:pt x="21" y="48"/>
                    </a:cubicBezTo>
                    <a:cubicBezTo>
                      <a:pt x="21" y="48"/>
                      <a:pt x="21" y="48"/>
                      <a:pt x="21" y="48"/>
                    </a:cubicBezTo>
                    <a:cubicBezTo>
                      <a:pt x="17" y="48"/>
                      <a:pt x="14" y="45"/>
                      <a:pt x="14" y="41"/>
                    </a:cubicBezTo>
                    <a:close/>
                    <a:moveTo>
                      <a:pt x="15" y="174"/>
                    </a:moveTo>
                    <a:cubicBezTo>
                      <a:pt x="15" y="178"/>
                      <a:pt x="15" y="178"/>
                      <a:pt x="15" y="178"/>
                    </a:cubicBezTo>
                    <a:cubicBezTo>
                      <a:pt x="15" y="174"/>
                      <a:pt x="15" y="174"/>
                      <a:pt x="15" y="174"/>
                    </a:cubicBezTo>
                    <a:cubicBezTo>
                      <a:pt x="11" y="174"/>
                      <a:pt x="8" y="170"/>
                      <a:pt x="8" y="166"/>
                    </a:cubicBezTo>
                    <a:cubicBezTo>
                      <a:pt x="8" y="162"/>
                      <a:pt x="11" y="158"/>
                      <a:pt x="15" y="158"/>
                    </a:cubicBezTo>
                    <a:cubicBezTo>
                      <a:pt x="20" y="158"/>
                      <a:pt x="23" y="162"/>
                      <a:pt x="23" y="166"/>
                    </a:cubicBezTo>
                    <a:cubicBezTo>
                      <a:pt x="23" y="170"/>
                      <a:pt x="20" y="174"/>
                      <a:pt x="15" y="174"/>
                    </a:cubicBezTo>
                    <a:close/>
                    <a:moveTo>
                      <a:pt x="80" y="304"/>
                    </a:moveTo>
                    <a:cubicBezTo>
                      <a:pt x="80" y="308"/>
                      <a:pt x="76" y="312"/>
                      <a:pt x="72" y="312"/>
                    </a:cubicBezTo>
                    <a:cubicBezTo>
                      <a:pt x="72" y="316"/>
                      <a:pt x="72" y="316"/>
                      <a:pt x="72" y="316"/>
                    </a:cubicBezTo>
                    <a:cubicBezTo>
                      <a:pt x="72" y="312"/>
                      <a:pt x="72" y="312"/>
                      <a:pt x="72" y="312"/>
                    </a:cubicBezTo>
                    <a:cubicBezTo>
                      <a:pt x="68" y="312"/>
                      <a:pt x="65" y="308"/>
                      <a:pt x="65" y="304"/>
                    </a:cubicBezTo>
                    <a:cubicBezTo>
                      <a:pt x="65" y="300"/>
                      <a:pt x="68" y="296"/>
                      <a:pt x="72" y="296"/>
                    </a:cubicBezTo>
                    <a:cubicBezTo>
                      <a:pt x="74" y="296"/>
                      <a:pt x="76" y="297"/>
                      <a:pt x="78" y="299"/>
                    </a:cubicBezTo>
                    <a:cubicBezTo>
                      <a:pt x="79" y="300"/>
                      <a:pt x="80" y="302"/>
                      <a:pt x="80" y="304"/>
                    </a:cubicBezTo>
                    <a:close/>
                    <a:moveTo>
                      <a:pt x="17" y="269"/>
                    </a:moveTo>
                    <a:cubicBezTo>
                      <a:pt x="17" y="273"/>
                      <a:pt x="17" y="273"/>
                      <a:pt x="17" y="273"/>
                    </a:cubicBezTo>
                    <a:cubicBezTo>
                      <a:pt x="17" y="269"/>
                      <a:pt x="17" y="269"/>
                      <a:pt x="17" y="269"/>
                    </a:cubicBezTo>
                    <a:cubicBezTo>
                      <a:pt x="13" y="269"/>
                      <a:pt x="10" y="265"/>
                      <a:pt x="10" y="261"/>
                    </a:cubicBezTo>
                    <a:cubicBezTo>
                      <a:pt x="10" y="257"/>
                      <a:pt x="13" y="253"/>
                      <a:pt x="17" y="253"/>
                    </a:cubicBezTo>
                    <a:cubicBezTo>
                      <a:pt x="22" y="253"/>
                      <a:pt x="25" y="257"/>
                      <a:pt x="25" y="261"/>
                    </a:cubicBezTo>
                    <a:cubicBezTo>
                      <a:pt x="25" y="265"/>
                      <a:pt x="22" y="269"/>
                      <a:pt x="17" y="26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1F285382-66CB-46E3-B0A5-9F5B0D7B8BA1}"/>
              </a:ext>
            </a:extLst>
          </p:cNvPr>
          <p:cNvGrpSpPr/>
          <p:nvPr/>
        </p:nvGrpSpPr>
        <p:grpSpPr>
          <a:xfrm>
            <a:off x="503237" y="4320397"/>
            <a:ext cx="830871" cy="830870"/>
            <a:chOff x="6646885" y="2149220"/>
            <a:chExt cx="830871" cy="830870"/>
          </a:xfrm>
        </p:grpSpPr>
        <p:grpSp>
          <p:nvGrpSpPr>
            <p:cNvPr id="78" name="Group 77">
              <a:extLst>
                <a:ext uri="{FF2B5EF4-FFF2-40B4-BE49-F238E27FC236}">
                  <a16:creationId xmlns:a16="http://schemas.microsoft.com/office/drawing/2014/main" id="{D7DB4449-F392-4F6D-80C7-4E29FA701EFA}"/>
                </a:ext>
              </a:extLst>
            </p:cNvPr>
            <p:cNvGrpSpPr/>
            <p:nvPr/>
          </p:nvGrpSpPr>
          <p:grpSpPr>
            <a:xfrm>
              <a:off x="6646885" y="2149220"/>
              <a:ext cx="830871" cy="830870"/>
              <a:chOff x="2874287" y="2420193"/>
              <a:chExt cx="935994" cy="935993"/>
            </a:xfrm>
          </p:grpSpPr>
          <p:sp>
            <p:nvSpPr>
              <p:cNvPr id="76" name="Oval 75">
                <a:extLst>
                  <a:ext uri="{FF2B5EF4-FFF2-40B4-BE49-F238E27FC236}">
                    <a16:creationId xmlns:a16="http://schemas.microsoft.com/office/drawing/2014/main" id="{21E90E59-8952-4538-B987-6206175050B4}"/>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999D2080-E71B-4334-A63B-1112F34E98F6}"/>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52C03C1-5E6F-4011-884D-4012509857D5}"/>
                </a:ext>
              </a:extLst>
            </p:cNvPr>
            <p:cNvGrpSpPr/>
            <p:nvPr/>
          </p:nvGrpSpPr>
          <p:grpSpPr>
            <a:xfrm>
              <a:off x="6804334" y="2367996"/>
              <a:ext cx="467321" cy="342621"/>
              <a:chOff x="13769975" y="2741613"/>
              <a:chExt cx="1814513" cy="1330325"/>
            </a:xfrm>
            <a:solidFill>
              <a:srgbClr val="0072C6"/>
            </a:solidFill>
          </p:grpSpPr>
          <p:sp>
            <p:nvSpPr>
              <p:cNvPr id="43" name="Freeform 5">
                <a:extLst>
                  <a:ext uri="{FF2B5EF4-FFF2-40B4-BE49-F238E27FC236}">
                    <a16:creationId xmlns:a16="http://schemas.microsoft.com/office/drawing/2014/main" id="{BA6D66A3-9023-46C4-BB18-E0CA66D1B535}"/>
                  </a:ext>
                </a:extLst>
              </p:cNvPr>
              <p:cNvSpPr>
                <a:spLocks noEditPoints="1"/>
              </p:cNvSpPr>
              <p:nvPr/>
            </p:nvSpPr>
            <p:spPr bwMode="auto">
              <a:xfrm>
                <a:off x="13769975" y="3059113"/>
                <a:ext cx="557212" cy="693738"/>
              </a:xfrm>
              <a:custGeom>
                <a:avLst/>
                <a:gdLst>
                  <a:gd name="T0" fmla="*/ 437 w 564"/>
                  <a:gd name="T1" fmla="*/ 257 h 702"/>
                  <a:gd name="T2" fmla="*/ 437 w 564"/>
                  <a:gd name="T3" fmla="*/ 130 h 702"/>
                  <a:gd name="T4" fmla="*/ 307 w 564"/>
                  <a:gd name="T5" fmla="*/ 0 h 702"/>
                  <a:gd name="T6" fmla="*/ 243 w 564"/>
                  <a:gd name="T7" fmla="*/ 0 h 702"/>
                  <a:gd name="T8" fmla="*/ 114 w 564"/>
                  <a:gd name="T9" fmla="*/ 130 h 702"/>
                  <a:gd name="T10" fmla="*/ 114 w 564"/>
                  <a:gd name="T11" fmla="*/ 257 h 702"/>
                  <a:gd name="T12" fmla="*/ 0 w 564"/>
                  <a:gd name="T13" fmla="*/ 257 h 702"/>
                  <a:gd name="T14" fmla="*/ 0 w 564"/>
                  <a:gd name="T15" fmla="*/ 702 h 702"/>
                  <a:gd name="T16" fmla="*/ 564 w 564"/>
                  <a:gd name="T17" fmla="*/ 702 h 702"/>
                  <a:gd name="T18" fmla="*/ 564 w 564"/>
                  <a:gd name="T19" fmla="*/ 257 h 702"/>
                  <a:gd name="T20" fmla="*/ 437 w 564"/>
                  <a:gd name="T21" fmla="*/ 257 h 702"/>
                  <a:gd name="T22" fmla="*/ 162 w 564"/>
                  <a:gd name="T23" fmla="*/ 130 h 702"/>
                  <a:gd name="T24" fmla="*/ 243 w 564"/>
                  <a:gd name="T25" fmla="*/ 48 h 702"/>
                  <a:gd name="T26" fmla="*/ 307 w 564"/>
                  <a:gd name="T27" fmla="*/ 48 h 702"/>
                  <a:gd name="T28" fmla="*/ 388 w 564"/>
                  <a:gd name="T29" fmla="*/ 130 h 702"/>
                  <a:gd name="T30" fmla="*/ 388 w 564"/>
                  <a:gd name="T31" fmla="*/ 257 h 702"/>
                  <a:gd name="T32" fmla="*/ 353 w 564"/>
                  <a:gd name="T33" fmla="*/ 257 h 702"/>
                  <a:gd name="T34" fmla="*/ 353 w 564"/>
                  <a:gd name="T35" fmla="*/ 155 h 702"/>
                  <a:gd name="T36" fmla="*/ 288 w 564"/>
                  <a:gd name="T37" fmla="*/ 89 h 702"/>
                  <a:gd name="T38" fmla="*/ 262 w 564"/>
                  <a:gd name="T39" fmla="*/ 89 h 702"/>
                  <a:gd name="T40" fmla="*/ 196 w 564"/>
                  <a:gd name="T41" fmla="*/ 155 h 702"/>
                  <a:gd name="T42" fmla="*/ 196 w 564"/>
                  <a:gd name="T43" fmla="*/ 257 h 702"/>
                  <a:gd name="T44" fmla="*/ 162 w 564"/>
                  <a:gd name="T45" fmla="*/ 257 h 702"/>
                  <a:gd name="T46" fmla="*/ 162 w 564"/>
                  <a:gd name="T47" fmla="*/ 130 h 702"/>
                  <a:gd name="T48" fmla="*/ 244 w 564"/>
                  <a:gd name="T49" fmla="*/ 257 h 702"/>
                  <a:gd name="T50" fmla="*/ 244 w 564"/>
                  <a:gd name="T51" fmla="*/ 155 h 702"/>
                  <a:gd name="T52" fmla="*/ 262 w 564"/>
                  <a:gd name="T53" fmla="*/ 137 h 702"/>
                  <a:gd name="T54" fmla="*/ 288 w 564"/>
                  <a:gd name="T55" fmla="*/ 137 h 702"/>
                  <a:gd name="T56" fmla="*/ 305 w 564"/>
                  <a:gd name="T57" fmla="*/ 155 h 702"/>
                  <a:gd name="T58" fmla="*/ 305 w 564"/>
                  <a:gd name="T59" fmla="*/ 257 h 702"/>
                  <a:gd name="T60" fmla="*/ 244 w 564"/>
                  <a:gd name="T61" fmla="*/ 257 h 702"/>
                  <a:gd name="T62" fmla="*/ 516 w 564"/>
                  <a:gd name="T63" fmla="*/ 654 h 702"/>
                  <a:gd name="T64" fmla="*/ 48 w 564"/>
                  <a:gd name="T65" fmla="*/ 654 h 702"/>
                  <a:gd name="T66" fmla="*/ 48 w 564"/>
                  <a:gd name="T67" fmla="*/ 305 h 702"/>
                  <a:gd name="T68" fmla="*/ 114 w 564"/>
                  <a:gd name="T69" fmla="*/ 305 h 702"/>
                  <a:gd name="T70" fmla="*/ 437 w 564"/>
                  <a:gd name="T71" fmla="*/ 305 h 702"/>
                  <a:gd name="T72" fmla="*/ 516 w 564"/>
                  <a:gd name="T73" fmla="*/ 305 h 702"/>
                  <a:gd name="T74" fmla="*/ 516 w 564"/>
                  <a:gd name="T75" fmla="*/ 654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702">
                    <a:moveTo>
                      <a:pt x="437" y="257"/>
                    </a:moveTo>
                    <a:cubicBezTo>
                      <a:pt x="437" y="130"/>
                      <a:pt x="437" y="130"/>
                      <a:pt x="437" y="130"/>
                    </a:cubicBezTo>
                    <a:cubicBezTo>
                      <a:pt x="437" y="58"/>
                      <a:pt x="379" y="0"/>
                      <a:pt x="307" y="0"/>
                    </a:cubicBezTo>
                    <a:cubicBezTo>
                      <a:pt x="243" y="0"/>
                      <a:pt x="243" y="0"/>
                      <a:pt x="243" y="0"/>
                    </a:cubicBezTo>
                    <a:cubicBezTo>
                      <a:pt x="172" y="0"/>
                      <a:pt x="114" y="58"/>
                      <a:pt x="114" y="130"/>
                    </a:cubicBezTo>
                    <a:cubicBezTo>
                      <a:pt x="114" y="257"/>
                      <a:pt x="114" y="257"/>
                      <a:pt x="114" y="257"/>
                    </a:cubicBezTo>
                    <a:cubicBezTo>
                      <a:pt x="0" y="257"/>
                      <a:pt x="0" y="257"/>
                      <a:pt x="0" y="257"/>
                    </a:cubicBezTo>
                    <a:cubicBezTo>
                      <a:pt x="0" y="702"/>
                      <a:pt x="0" y="702"/>
                      <a:pt x="0" y="702"/>
                    </a:cubicBezTo>
                    <a:cubicBezTo>
                      <a:pt x="564" y="702"/>
                      <a:pt x="564" y="702"/>
                      <a:pt x="564" y="702"/>
                    </a:cubicBezTo>
                    <a:cubicBezTo>
                      <a:pt x="564" y="257"/>
                      <a:pt x="564" y="257"/>
                      <a:pt x="564" y="257"/>
                    </a:cubicBezTo>
                    <a:lnTo>
                      <a:pt x="437" y="257"/>
                    </a:lnTo>
                    <a:close/>
                    <a:moveTo>
                      <a:pt x="162" y="130"/>
                    </a:moveTo>
                    <a:cubicBezTo>
                      <a:pt x="162" y="85"/>
                      <a:pt x="198" y="48"/>
                      <a:pt x="243" y="48"/>
                    </a:cubicBezTo>
                    <a:cubicBezTo>
                      <a:pt x="307" y="48"/>
                      <a:pt x="307" y="48"/>
                      <a:pt x="307" y="48"/>
                    </a:cubicBezTo>
                    <a:cubicBezTo>
                      <a:pt x="352" y="48"/>
                      <a:pt x="388" y="85"/>
                      <a:pt x="388" y="130"/>
                    </a:cubicBezTo>
                    <a:cubicBezTo>
                      <a:pt x="388" y="257"/>
                      <a:pt x="388" y="257"/>
                      <a:pt x="388" y="257"/>
                    </a:cubicBezTo>
                    <a:cubicBezTo>
                      <a:pt x="353" y="257"/>
                      <a:pt x="353" y="257"/>
                      <a:pt x="353" y="257"/>
                    </a:cubicBezTo>
                    <a:cubicBezTo>
                      <a:pt x="353" y="155"/>
                      <a:pt x="353" y="155"/>
                      <a:pt x="353" y="155"/>
                    </a:cubicBezTo>
                    <a:cubicBezTo>
                      <a:pt x="353" y="119"/>
                      <a:pt x="324" y="89"/>
                      <a:pt x="288" y="89"/>
                    </a:cubicBezTo>
                    <a:cubicBezTo>
                      <a:pt x="262" y="89"/>
                      <a:pt x="262" y="89"/>
                      <a:pt x="262" y="89"/>
                    </a:cubicBezTo>
                    <a:cubicBezTo>
                      <a:pt x="226" y="89"/>
                      <a:pt x="196" y="119"/>
                      <a:pt x="196" y="155"/>
                    </a:cubicBezTo>
                    <a:cubicBezTo>
                      <a:pt x="196" y="257"/>
                      <a:pt x="196" y="257"/>
                      <a:pt x="196" y="257"/>
                    </a:cubicBezTo>
                    <a:cubicBezTo>
                      <a:pt x="162" y="257"/>
                      <a:pt x="162" y="257"/>
                      <a:pt x="162" y="257"/>
                    </a:cubicBezTo>
                    <a:lnTo>
                      <a:pt x="162" y="130"/>
                    </a:lnTo>
                    <a:close/>
                    <a:moveTo>
                      <a:pt x="244" y="257"/>
                    </a:moveTo>
                    <a:cubicBezTo>
                      <a:pt x="244" y="155"/>
                      <a:pt x="244" y="155"/>
                      <a:pt x="244" y="155"/>
                    </a:cubicBezTo>
                    <a:cubicBezTo>
                      <a:pt x="244" y="145"/>
                      <a:pt x="252" y="137"/>
                      <a:pt x="262" y="137"/>
                    </a:cubicBezTo>
                    <a:cubicBezTo>
                      <a:pt x="288" y="137"/>
                      <a:pt x="288" y="137"/>
                      <a:pt x="288" y="137"/>
                    </a:cubicBezTo>
                    <a:cubicBezTo>
                      <a:pt x="297" y="137"/>
                      <a:pt x="305" y="145"/>
                      <a:pt x="305" y="155"/>
                    </a:cubicBezTo>
                    <a:cubicBezTo>
                      <a:pt x="305" y="257"/>
                      <a:pt x="305" y="257"/>
                      <a:pt x="305" y="257"/>
                    </a:cubicBezTo>
                    <a:lnTo>
                      <a:pt x="244" y="257"/>
                    </a:lnTo>
                    <a:close/>
                    <a:moveTo>
                      <a:pt x="516" y="654"/>
                    </a:moveTo>
                    <a:cubicBezTo>
                      <a:pt x="48" y="654"/>
                      <a:pt x="48" y="654"/>
                      <a:pt x="48" y="654"/>
                    </a:cubicBezTo>
                    <a:cubicBezTo>
                      <a:pt x="48" y="305"/>
                      <a:pt x="48" y="305"/>
                      <a:pt x="48" y="305"/>
                    </a:cubicBezTo>
                    <a:cubicBezTo>
                      <a:pt x="114" y="305"/>
                      <a:pt x="114" y="305"/>
                      <a:pt x="114" y="305"/>
                    </a:cubicBezTo>
                    <a:cubicBezTo>
                      <a:pt x="437" y="305"/>
                      <a:pt x="437" y="305"/>
                      <a:pt x="437" y="305"/>
                    </a:cubicBezTo>
                    <a:cubicBezTo>
                      <a:pt x="516" y="305"/>
                      <a:pt x="516" y="305"/>
                      <a:pt x="516" y="305"/>
                    </a:cubicBezTo>
                    <a:cubicBezTo>
                      <a:pt x="516" y="654"/>
                      <a:pt x="516" y="654"/>
                      <a:pt x="516" y="6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80EAA912-E5C9-4BD6-8F03-FDDACEA275A9}"/>
                  </a:ext>
                </a:extLst>
              </p:cNvPr>
              <p:cNvSpPr>
                <a:spLocks noEditPoints="1"/>
              </p:cNvSpPr>
              <p:nvPr/>
            </p:nvSpPr>
            <p:spPr bwMode="auto">
              <a:xfrm>
                <a:off x="13960475" y="3389313"/>
                <a:ext cx="176212" cy="268288"/>
              </a:xfrm>
              <a:custGeom>
                <a:avLst/>
                <a:gdLst>
                  <a:gd name="T0" fmla="*/ 145 w 179"/>
                  <a:gd name="T1" fmla="*/ 272 h 272"/>
                  <a:gd name="T2" fmla="*/ 33 w 179"/>
                  <a:gd name="T3" fmla="*/ 272 h 272"/>
                  <a:gd name="T4" fmla="*/ 33 w 179"/>
                  <a:gd name="T5" fmla="*/ 159 h 272"/>
                  <a:gd name="T6" fmla="*/ 0 w 179"/>
                  <a:gd name="T7" fmla="*/ 89 h 272"/>
                  <a:gd name="T8" fmla="*/ 89 w 179"/>
                  <a:gd name="T9" fmla="*/ 0 h 272"/>
                  <a:gd name="T10" fmla="*/ 179 w 179"/>
                  <a:gd name="T11" fmla="*/ 89 h 272"/>
                  <a:gd name="T12" fmla="*/ 146 w 179"/>
                  <a:gd name="T13" fmla="*/ 159 h 272"/>
                  <a:gd name="T14" fmla="*/ 145 w 179"/>
                  <a:gd name="T15" fmla="*/ 272 h 272"/>
                  <a:gd name="T16" fmla="*/ 81 w 179"/>
                  <a:gd name="T17" fmla="*/ 224 h 272"/>
                  <a:gd name="T18" fmla="*/ 98 w 179"/>
                  <a:gd name="T19" fmla="*/ 224 h 272"/>
                  <a:gd name="T20" fmla="*/ 98 w 179"/>
                  <a:gd name="T21" fmla="*/ 132 h 272"/>
                  <a:gd name="T22" fmla="*/ 110 w 179"/>
                  <a:gd name="T23" fmla="*/ 125 h 272"/>
                  <a:gd name="T24" fmla="*/ 131 w 179"/>
                  <a:gd name="T25" fmla="*/ 89 h 272"/>
                  <a:gd name="T26" fmla="*/ 89 w 179"/>
                  <a:gd name="T27" fmla="*/ 48 h 272"/>
                  <a:gd name="T28" fmla="*/ 48 w 179"/>
                  <a:gd name="T29" fmla="*/ 89 h 272"/>
                  <a:gd name="T30" fmla="*/ 69 w 179"/>
                  <a:gd name="T31" fmla="*/ 125 h 272"/>
                  <a:gd name="T32" fmla="*/ 81 w 179"/>
                  <a:gd name="T33" fmla="*/ 132 h 272"/>
                  <a:gd name="T34" fmla="*/ 81 w 179"/>
                  <a:gd name="T35" fmla="*/ 22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72">
                    <a:moveTo>
                      <a:pt x="145" y="272"/>
                    </a:moveTo>
                    <a:cubicBezTo>
                      <a:pt x="33" y="272"/>
                      <a:pt x="33" y="272"/>
                      <a:pt x="33" y="272"/>
                    </a:cubicBezTo>
                    <a:cubicBezTo>
                      <a:pt x="33" y="159"/>
                      <a:pt x="33" y="159"/>
                      <a:pt x="33" y="159"/>
                    </a:cubicBezTo>
                    <a:cubicBezTo>
                      <a:pt x="12" y="142"/>
                      <a:pt x="0" y="116"/>
                      <a:pt x="0" y="89"/>
                    </a:cubicBezTo>
                    <a:cubicBezTo>
                      <a:pt x="0" y="40"/>
                      <a:pt x="40" y="0"/>
                      <a:pt x="89" y="0"/>
                    </a:cubicBezTo>
                    <a:cubicBezTo>
                      <a:pt x="139" y="0"/>
                      <a:pt x="179" y="40"/>
                      <a:pt x="179" y="89"/>
                    </a:cubicBezTo>
                    <a:cubicBezTo>
                      <a:pt x="179" y="116"/>
                      <a:pt x="166" y="142"/>
                      <a:pt x="146" y="159"/>
                    </a:cubicBezTo>
                    <a:lnTo>
                      <a:pt x="145" y="272"/>
                    </a:lnTo>
                    <a:close/>
                    <a:moveTo>
                      <a:pt x="81" y="224"/>
                    </a:moveTo>
                    <a:cubicBezTo>
                      <a:pt x="98" y="224"/>
                      <a:pt x="98" y="224"/>
                      <a:pt x="98" y="224"/>
                    </a:cubicBezTo>
                    <a:cubicBezTo>
                      <a:pt x="98" y="132"/>
                      <a:pt x="98" y="132"/>
                      <a:pt x="98" y="132"/>
                    </a:cubicBezTo>
                    <a:cubicBezTo>
                      <a:pt x="110" y="125"/>
                      <a:pt x="110" y="125"/>
                      <a:pt x="110" y="125"/>
                    </a:cubicBezTo>
                    <a:cubicBezTo>
                      <a:pt x="123" y="118"/>
                      <a:pt x="131" y="104"/>
                      <a:pt x="131" y="89"/>
                    </a:cubicBezTo>
                    <a:cubicBezTo>
                      <a:pt x="131" y="66"/>
                      <a:pt x="112" y="48"/>
                      <a:pt x="89" y="48"/>
                    </a:cubicBezTo>
                    <a:cubicBezTo>
                      <a:pt x="66" y="48"/>
                      <a:pt x="48" y="66"/>
                      <a:pt x="48" y="89"/>
                    </a:cubicBezTo>
                    <a:cubicBezTo>
                      <a:pt x="48" y="104"/>
                      <a:pt x="56" y="118"/>
                      <a:pt x="69" y="125"/>
                    </a:cubicBezTo>
                    <a:cubicBezTo>
                      <a:pt x="81" y="132"/>
                      <a:pt x="81" y="132"/>
                      <a:pt x="81" y="132"/>
                    </a:cubicBezTo>
                    <a:lnTo>
                      <a:pt x="8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1307DFB8-C45B-4D36-85AD-6E25A68A37DE}"/>
                  </a:ext>
                </a:extLst>
              </p:cNvPr>
              <p:cNvSpPr>
                <a:spLocks noEditPoints="1"/>
              </p:cNvSpPr>
              <p:nvPr/>
            </p:nvSpPr>
            <p:spPr bwMode="auto">
              <a:xfrm>
                <a:off x="13958888" y="2741613"/>
                <a:ext cx="1625600" cy="1330325"/>
              </a:xfrm>
              <a:custGeom>
                <a:avLst/>
                <a:gdLst>
                  <a:gd name="T0" fmla="*/ 902 w 1024"/>
                  <a:gd name="T1" fmla="*/ 205 h 838"/>
                  <a:gd name="T2" fmla="*/ 832 w 1024"/>
                  <a:gd name="T3" fmla="*/ 110 h 838"/>
                  <a:gd name="T4" fmla="*/ 636 w 1024"/>
                  <a:gd name="T5" fmla="*/ 110 h 838"/>
                  <a:gd name="T6" fmla="*/ 610 w 1024"/>
                  <a:gd name="T7" fmla="*/ 75 h 838"/>
                  <a:gd name="T8" fmla="*/ 407 w 1024"/>
                  <a:gd name="T9" fmla="*/ 75 h 838"/>
                  <a:gd name="T10" fmla="*/ 357 w 1024"/>
                  <a:gd name="T11" fmla="*/ 0 h 838"/>
                  <a:gd name="T12" fmla="*/ 74 w 1024"/>
                  <a:gd name="T13" fmla="*/ 0 h 838"/>
                  <a:gd name="T14" fmla="*/ 74 w 1024"/>
                  <a:gd name="T15" fmla="*/ 75 h 838"/>
                  <a:gd name="T16" fmla="*/ 0 w 1024"/>
                  <a:gd name="T17" fmla="*/ 75 h 838"/>
                  <a:gd name="T18" fmla="*/ 0 w 1024"/>
                  <a:gd name="T19" fmla="*/ 162 h 838"/>
                  <a:gd name="T20" fmla="*/ 29 w 1024"/>
                  <a:gd name="T21" fmla="*/ 162 h 838"/>
                  <a:gd name="T22" fmla="*/ 29 w 1024"/>
                  <a:gd name="T23" fmla="*/ 105 h 838"/>
                  <a:gd name="T24" fmla="*/ 74 w 1024"/>
                  <a:gd name="T25" fmla="*/ 105 h 838"/>
                  <a:gd name="T26" fmla="*/ 74 w 1024"/>
                  <a:gd name="T27" fmla="*/ 162 h 838"/>
                  <a:gd name="T28" fmla="*/ 103 w 1024"/>
                  <a:gd name="T29" fmla="*/ 162 h 838"/>
                  <a:gd name="T30" fmla="*/ 103 w 1024"/>
                  <a:gd name="T31" fmla="*/ 30 h 838"/>
                  <a:gd name="T32" fmla="*/ 341 w 1024"/>
                  <a:gd name="T33" fmla="*/ 30 h 838"/>
                  <a:gd name="T34" fmla="*/ 480 w 1024"/>
                  <a:gd name="T35" fmla="*/ 235 h 838"/>
                  <a:gd name="T36" fmla="*/ 994 w 1024"/>
                  <a:gd name="T37" fmla="*/ 235 h 838"/>
                  <a:gd name="T38" fmla="*/ 994 w 1024"/>
                  <a:gd name="T39" fmla="*/ 733 h 838"/>
                  <a:gd name="T40" fmla="*/ 103 w 1024"/>
                  <a:gd name="T41" fmla="*/ 733 h 838"/>
                  <a:gd name="T42" fmla="*/ 103 w 1024"/>
                  <a:gd name="T43" fmla="*/ 684 h 838"/>
                  <a:gd name="T44" fmla="*/ 74 w 1024"/>
                  <a:gd name="T45" fmla="*/ 684 h 838"/>
                  <a:gd name="T46" fmla="*/ 74 w 1024"/>
                  <a:gd name="T47" fmla="*/ 763 h 838"/>
                  <a:gd name="T48" fmla="*/ 920 w 1024"/>
                  <a:gd name="T49" fmla="*/ 763 h 838"/>
                  <a:gd name="T50" fmla="*/ 920 w 1024"/>
                  <a:gd name="T51" fmla="*/ 808 h 838"/>
                  <a:gd name="T52" fmla="*/ 29 w 1024"/>
                  <a:gd name="T53" fmla="*/ 808 h 838"/>
                  <a:gd name="T54" fmla="*/ 29 w 1024"/>
                  <a:gd name="T55" fmla="*/ 684 h 838"/>
                  <a:gd name="T56" fmla="*/ 0 w 1024"/>
                  <a:gd name="T57" fmla="*/ 684 h 838"/>
                  <a:gd name="T58" fmla="*/ 0 w 1024"/>
                  <a:gd name="T59" fmla="*/ 838 h 838"/>
                  <a:gd name="T60" fmla="*/ 950 w 1024"/>
                  <a:gd name="T61" fmla="*/ 838 h 838"/>
                  <a:gd name="T62" fmla="*/ 950 w 1024"/>
                  <a:gd name="T63" fmla="*/ 763 h 838"/>
                  <a:gd name="T64" fmla="*/ 1024 w 1024"/>
                  <a:gd name="T65" fmla="*/ 763 h 838"/>
                  <a:gd name="T66" fmla="*/ 1024 w 1024"/>
                  <a:gd name="T67" fmla="*/ 205 h 838"/>
                  <a:gd name="T68" fmla="*/ 902 w 1024"/>
                  <a:gd name="T69" fmla="*/ 205 h 838"/>
                  <a:gd name="T70" fmla="*/ 496 w 1024"/>
                  <a:gd name="T71" fmla="*/ 205 h 838"/>
                  <a:gd name="T72" fmla="*/ 428 w 1024"/>
                  <a:gd name="T73" fmla="*/ 105 h 838"/>
                  <a:gd name="T74" fmla="*/ 595 w 1024"/>
                  <a:gd name="T75" fmla="*/ 105 h 838"/>
                  <a:gd name="T76" fmla="*/ 621 w 1024"/>
                  <a:gd name="T77" fmla="*/ 140 h 838"/>
                  <a:gd name="T78" fmla="*/ 621 w 1024"/>
                  <a:gd name="T79" fmla="*/ 140 h 838"/>
                  <a:gd name="T80" fmla="*/ 621 w 1024"/>
                  <a:gd name="T81" fmla="*/ 140 h 838"/>
                  <a:gd name="T82" fmla="*/ 669 w 1024"/>
                  <a:gd name="T83" fmla="*/ 205 h 838"/>
                  <a:gd name="T84" fmla="*/ 496 w 1024"/>
                  <a:gd name="T85" fmla="*/ 205 h 838"/>
                  <a:gd name="T86" fmla="*/ 705 w 1024"/>
                  <a:gd name="T87" fmla="*/ 205 h 838"/>
                  <a:gd name="T88" fmla="*/ 658 w 1024"/>
                  <a:gd name="T89" fmla="*/ 140 h 838"/>
                  <a:gd name="T90" fmla="*/ 817 w 1024"/>
                  <a:gd name="T91" fmla="*/ 140 h 838"/>
                  <a:gd name="T92" fmla="*/ 864 w 1024"/>
                  <a:gd name="T93" fmla="*/ 205 h 838"/>
                  <a:gd name="T94" fmla="*/ 705 w 1024"/>
                  <a:gd name="T95" fmla="*/ 20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4" h="838">
                    <a:moveTo>
                      <a:pt x="902" y="205"/>
                    </a:moveTo>
                    <a:lnTo>
                      <a:pt x="832" y="110"/>
                    </a:lnTo>
                    <a:lnTo>
                      <a:pt x="636" y="110"/>
                    </a:lnTo>
                    <a:lnTo>
                      <a:pt x="610" y="75"/>
                    </a:lnTo>
                    <a:lnTo>
                      <a:pt x="407" y="75"/>
                    </a:lnTo>
                    <a:lnTo>
                      <a:pt x="357" y="0"/>
                    </a:lnTo>
                    <a:lnTo>
                      <a:pt x="74" y="0"/>
                    </a:lnTo>
                    <a:lnTo>
                      <a:pt x="74" y="75"/>
                    </a:lnTo>
                    <a:lnTo>
                      <a:pt x="0" y="75"/>
                    </a:lnTo>
                    <a:lnTo>
                      <a:pt x="0" y="162"/>
                    </a:lnTo>
                    <a:lnTo>
                      <a:pt x="29" y="162"/>
                    </a:lnTo>
                    <a:lnTo>
                      <a:pt x="29" y="105"/>
                    </a:lnTo>
                    <a:lnTo>
                      <a:pt x="74" y="105"/>
                    </a:lnTo>
                    <a:lnTo>
                      <a:pt x="74" y="162"/>
                    </a:lnTo>
                    <a:lnTo>
                      <a:pt x="103" y="162"/>
                    </a:lnTo>
                    <a:lnTo>
                      <a:pt x="103" y="30"/>
                    </a:lnTo>
                    <a:lnTo>
                      <a:pt x="341" y="30"/>
                    </a:lnTo>
                    <a:lnTo>
                      <a:pt x="480" y="235"/>
                    </a:lnTo>
                    <a:lnTo>
                      <a:pt x="994" y="235"/>
                    </a:lnTo>
                    <a:lnTo>
                      <a:pt x="994" y="733"/>
                    </a:lnTo>
                    <a:lnTo>
                      <a:pt x="103" y="733"/>
                    </a:lnTo>
                    <a:lnTo>
                      <a:pt x="103" y="684"/>
                    </a:lnTo>
                    <a:lnTo>
                      <a:pt x="74" y="684"/>
                    </a:lnTo>
                    <a:lnTo>
                      <a:pt x="74" y="763"/>
                    </a:lnTo>
                    <a:lnTo>
                      <a:pt x="920" y="763"/>
                    </a:lnTo>
                    <a:lnTo>
                      <a:pt x="920" y="808"/>
                    </a:lnTo>
                    <a:lnTo>
                      <a:pt x="29" y="808"/>
                    </a:lnTo>
                    <a:lnTo>
                      <a:pt x="29" y="684"/>
                    </a:lnTo>
                    <a:lnTo>
                      <a:pt x="0" y="684"/>
                    </a:lnTo>
                    <a:lnTo>
                      <a:pt x="0" y="838"/>
                    </a:lnTo>
                    <a:lnTo>
                      <a:pt x="950" y="838"/>
                    </a:lnTo>
                    <a:lnTo>
                      <a:pt x="950" y="763"/>
                    </a:lnTo>
                    <a:lnTo>
                      <a:pt x="1024" y="763"/>
                    </a:lnTo>
                    <a:lnTo>
                      <a:pt x="1024" y="205"/>
                    </a:lnTo>
                    <a:lnTo>
                      <a:pt x="902" y="205"/>
                    </a:lnTo>
                    <a:close/>
                    <a:moveTo>
                      <a:pt x="496" y="205"/>
                    </a:moveTo>
                    <a:lnTo>
                      <a:pt x="428" y="105"/>
                    </a:lnTo>
                    <a:lnTo>
                      <a:pt x="595" y="105"/>
                    </a:lnTo>
                    <a:lnTo>
                      <a:pt x="621" y="140"/>
                    </a:lnTo>
                    <a:lnTo>
                      <a:pt x="621" y="140"/>
                    </a:lnTo>
                    <a:lnTo>
                      <a:pt x="621" y="140"/>
                    </a:lnTo>
                    <a:lnTo>
                      <a:pt x="669" y="205"/>
                    </a:lnTo>
                    <a:lnTo>
                      <a:pt x="496" y="205"/>
                    </a:lnTo>
                    <a:close/>
                    <a:moveTo>
                      <a:pt x="705" y="205"/>
                    </a:moveTo>
                    <a:lnTo>
                      <a:pt x="658" y="140"/>
                    </a:lnTo>
                    <a:lnTo>
                      <a:pt x="817" y="140"/>
                    </a:lnTo>
                    <a:lnTo>
                      <a:pt x="864" y="205"/>
                    </a:lnTo>
                    <a:lnTo>
                      <a:pt x="7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3E22274F-4DCA-40C3-B528-C30D101B0D34}"/>
                  </a:ext>
                </a:extLst>
              </p:cNvPr>
              <p:cNvSpPr>
                <a:spLocks noEditPoints="1"/>
              </p:cNvSpPr>
              <p:nvPr/>
            </p:nvSpPr>
            <p:spPr bwMode="auto">
              <a:xfrm>
                <a:off x="14935200" y="3389313"/>
                <a:ext cx="496887" cy="379413"/>
              </a:xfrm>
              <a:custGeom>
                <a:avLst/>
                <a:gdLst>
                  <a:gd name="T0" fmla="*/ 0 w 313"/>
                  <a:gd name="T1" fmla="*/ 0 h 239"/>
                  <a:gd name="T2" fmla="*/ 0 w 313"/>
                  <a:gd name="T3" fmla="*/ 239 h 239"/>
                  <a:gd name="T4" fmla="*/ 313 w 313"/>
                  <a:gd name="T5" fmla="*/ 239 h 239"/>
                  <a:gd name="T6" fmla="*/ 313 w 313"/>
                  <a:gd name="T7" fmla="*/ 0 h 239"/>
                  <a:gd name="T8" fmla="*/ 0 w 313"/>
                  <a:gd name="T9" fmla="*/ 0 h 239"/>
                  <a:gd name="T10" fmla="*/ 283 w 313"/>
                  <a:gd name="T11" fmla="*/ 209 h 239"/>
                  <a:gd name="T12" fmla="*/ 29 w 313"/>
                  <a:gd name="T13" fmla="*/ 209 h 239"/>
                  <a:gd name="T14" fmla="*/ 29 w 313"/>
                  <a:gd name="T15" fmla="*/ 30 h 239"/>
                  <a:gd name="T16" fmla="*/ 283 w 313"/>
                  <a:gd name="T17" fmla="*/ 30 h 239"/>
                  <a:gd name="T18" fmla="*/ 283 w 313"/>
                  <a:gd name="T19" fmla="*/ 209 h 239"/>
                  <a:gd name="T20" fmla="*/ 283 w 313"/>
                  <a:gd name="T21" fmla="*/ 20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39">
                    <a:moveTo>
                      <a:pt x="0" y="0"/>
                    </a:moveTo>
                    <a:lnTo>
                      <a:pt x="0" y="239"/>
                    </a:lnTo>
                    <a:lnTo>
                      <a:pt x="313" y="239"/>
                    </a:lnTo>
                    <a:lnTo>
                      <a:pt x="313" y="0"/>
                    </a:lnTo>
                    <a:lnTo>
                      <a:pt x="0" y="0"/>
                    </a:lnTo>
                    <a:close/>
                    <a:moveTo>
                      <a:pt x="283" y="209"/>
                    </a:moveTo>
                    <a:lnTo>
                      <a:pt x="29" y="209"/>
                    </a:lnTo>
                    <a:lnTo>
                      <a:pt x="29" y="30"/>
                    </a:lnTo>
                    <a:lnTo>
                      <a:pt x="283" y="30"/>
                    </a:lnTo>
                    <a:lnTo>
                      <a:pt x="283" y="209"/>
                    </a:lnTo>
                    <a:lnTo>
                      <a:pt x="283"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9">
                <a:extLst>
                  <a:ext uri="{FF2B5EF4-FFF2-40B4-BE49-F238E27FC236}">
                    <a16:creationId xmlns:a16="http://schemas.microsoft.com/office/drawing/2014/main" id="{C28228CA-0E37-489A-ACEF-2223BD2A4D11}"/>
                  </a:ext>
                </a:extLst>
              </p:cNvPr>
              <p:cNvSpPr>
                <a:spLocks noChangeArrowheads="1"/>
              </p:cNvSpPr>
              <p:nvPr/>
            </p:nvSpPr>
            <p:spPr bwMode="auto">
              <a:xfrm>
                <a:off x="15036800" y="3505200"/>
                <a:ext cx="2286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50246896-4168-4F6C-9E51-A292A5EC29C9}"/>
                  </a:ext>
                </a:extLst>
              </p:cNvPr>
              <p:cNvSpPr>
                <a:spLocks noChangeArrowheads="1"/>
              </p:cNvSpPr>
              <p:nvPr/>
            </p:nvSpPr>
            <p:spPr bwMode="auto">
              <a:xfrm>
                <a:off x="15036800" y="3611563"/>
                <a:ext cx="301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3527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9" y="1212850"/>
            <a:ext cx="4859200" cy="2739211"/>
          </a:xfrm>
        </p:spPr>
        <p:txBody>
          <a:bodyPr>
            <a:normAutofit/>
          </a:bodyPr>
          <a:lstStyle/>
          <a:p>
            <a:pPr defTabSz="932563">
              <a:spcBef>
                <a:spcPts val="1200"/>
              </a:spcBef>
              <a:defRPr/>
            </a:pPr>
            <a:r>
              <a:rPr lang="en-US" dirty="0"/>
              <a:t>A common Framework for Confidential Computing for Edge and Cloud at scale</a:t>
            </a:r>
          </a:p>
          <a:p>
            <a:pPr defTabSz="932563">
              <a:spcBef>
                <a:spcPts val="392"/>
              </a:spcBef>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More info: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3"/>
              </a:rPr>
              <a:t>Simplifying confidential computing: Azure IoT Edge security with enclaves </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D318C01-7E17-47E8-9192-CA0DA78E13E7}"/>
              </a:ext>
            </a:extLst>
          </p:cNvPr>
          <p:cNvSpPr/>
          <p:nvPr/>
        </p:nvSpPr>
        <p:spPr bwMode="auto">
          <a:xfrm>
            <a:off x="4487217" y="4518825"/>
            <a:ext cx="5510784"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cs typeface="Segoe UI Semibold" panose="020B0702040204020203" pitchFamily="34" charset="0"/>
              </a:rPr>
              <a:t>Open Enclave API</a:t>
            </a:r>
          </a:p>
        </p:txBody>
      </p:sp>
      <p:sp>
        <p:nvSpPr>
          <p:cNvPr id="9" name="Rectangle 8">
            <a:extLst>
              <a:ext uri="{FF2B5EF4-FFF2-40B4-BE49-F238E27FC236}">
                <a16:creationId xmlns:a16="http://schemas.microsoft.com/office/drawing/2014/main" id="{D03277B8-EAEB-46CA-A1F6-8D573B8EC052}"/>
              </a:ext>
            </a:extLst>
          </p:cNvPr>
          <p:cNvSpPr/>
          <p:nvPr/>
        </p:nvSpPr>
        <p:spPr bwMode="auto">
          <a:xfrm>
            <a:off x="4487217" y="5114517"/>
            <a:ext cx="2849880"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solidFill>
                  <a:schemeClr val="tx1">
                    <a:lumMod val="50000"/>
                  </a:schemeClr>
                </a:solidFill>
                <a:latin typeface="Segoe UI Semibold" panose="020B0702040204020203" pitchFamily="34" charset="0"/>
                <a:cs typeface="Segoe UI Semibold" panose="020B0702040204020203" pitchFamily="34" charset="0"/>
              </a:rPr>
              <a:t>Open Enclave SDK</a:t>
            </a:r>
          </a:p>
        </p:txBody>
      </p:sp>
      <p:sp>
        <p:nvSpPr>
          <p:cNvPr id="10" name="Rectangle 9">
            <a:extLst>
              <a:ext uri="{FF2B5EF4-FFF2-40B4-BE49-F238E27FC236}">
                <a16:creationId xmlns:a16="http://schemas.microsoft.com/office/drawing/2014/main" id="{4A555530-6CCD-4388-BE7D-16EEE68E877F}"/>
              </a:ext>
            </a:extLst>
          </p:cNvPr>
          <p:cNvSpPr/>
          <p:nvPr/>
        </p:nvSpPr>
        <p:spPr bwMode="auto">
          <a:xfrm>
            <a:off x="7387897" y="5114517"/>
            <a:ext cx="2610104"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Third Party SDKs</a:t>
            </a:r>
          </a:p>
        </p:txBody>
      </p:sp>
      <p:sp>
        <p:nvSpPr>
          <p:cNvPr id="11" name="Rectangle 10">
            <a:extLst>
              <a:ext uri="{FF2B5EF4-FFF2-40B4-BE49-F238E27FC236}">
                <a16:creationId xmlns:a16="http://schemas.microsoft.com/office/drawing/2014/main" id="{A18B25C6-4779-444B-9A51-2C52B4DBFB2D}"/>
              </a:ext>
            </a:extLst>
          </p:cNvPr>
          <p:cNvSpPr/>
          <p:nvPr/>
        </p:nvSpPr>
        <p:spPr bwMode="auto">
          <a:xfrm>
            <a:off x="4487217" y="5710209"/>
            <a:ext cx="5510784"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Any Trusted Execution Environment (TEE) technology</a:t>
            </a:r>
          </a:p>
        </p:txBody>
      </p:sp>
      <p:sp>
        <p:nvSpPr>
          <p:cNvPr id="12" name="Rectangle 11">
            <a:extLst>
              <a:ext uri="{FF2B5EF4-FFF2-40B4-BE49-F238E27FC236}">
                <a16:creationId xmlns:a16="http://schemas.microsoft.com/office/drawing/2014/main" id="{FC9A2739-2C03-43F0-80FF-33941B835629}"/>
              </a:ext>
            </a:extLst>
          </p:cNvPr>
          <p:cNvSpPr/>
          <p:nvPr/>
        </p:nvSpPr>
        <p:spPr bwMode="auto">
          <a:xfrm>
            <a:off x="4487217" y="3923133"/>
            <a:ext cx="5510784"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Azure IoT Edge</a:t>
            </a:r>
          </a:p>
        </p:txBody>
      </p:sp>
      <p:cxnSp>
        <p:nvCxnSpPr>
          <p:cNvPr id="13" name="Straight Connector 12">
            <a:extLst>
              <a:ext uri="{FF2B5EF4-FFF2-40B4-BE49-F238E27FC236}">
                <a16:creationId xmlns:a16="http://schemas.microsoft.com/office/drawing/2014/main" id="{E8D9B7F5-8A36-46BB-81C9-251DCADCA9AE}"/>
              </a:ext>
            </a:extLst>
          </p:cNvPr>
          <p:cNvCxnSpPr>
            <a:cxnSpLocks/>
            <a:endCxn id="5" idx="1"/>
          </p:cNvCxnSpPr>
          <p:nvPr/>
        </p:nvCxnSpPr>
        <p:spPr>
          <a:xfrm>
            <a:off x="3170481" y="4793145"/>
            <a:ext cx="1316736"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0D79D4-76BE-4C45-828F-EFDDCA2FED56}"/>
              </a:ext>
            </a:extLst>
          </p:cNvPr>
          <p:cNvCxnSpPr>
            <a:cxnSpLocks/>
          </p:cNvCxnSpPr>
          <p:nvPr/>
        </p:nvCxnSpPr>
        <p:spPr>
          <a:xfrm>
            <a:off x="9998001" y="4724133"/>
            <a:ext cx="353568"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5E1182-0429-4E73-B15C-6FF917297331}"/>
              </a:ext>
            </a:extLst>
          </p:cNvPr>
          <p:cNvSpPr txBox="1"/>
          <p:nvPr/>
        </p:nvSpPr>
        <p:spPr>
          <a:xfrm>
            <a:off x="3145081" y="4326780"/>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Rich Execution Environment (REE)</a:t>
            </a:r>
          </a:p>
        </p:txBody>
      </p:sp>
      <p:sp>
        <p:nvSpPr>
          <p:cNvPr id="16" name="TextBox 15">
            <a:extLst>
              <a:ext uri="{FF2B5EF4-FFF2-40B4-BE49-F238E27FC236}">
                <a16:creationId xmlns:a16="http://schemas.microsoft.com/office/drawing/2014/main" id="{0A45ED71-854E-40BA-86F7-A93ABD185E6C}"/>
              </a:ext>
            </a:extLst>
          </p:cNvPr>
          <p:cNvSpPr txBox="1"/>
          <p:nvPr/>
        </p:nvSpPr>
        <p:spPr>
          <a:xfrm>
            <a:off x="3170481" y="4882451"/>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Trusted  Execution Environment (TEE)</a:t>
            </a:r>
          </a:p>
        </p:txBody>
      </p:sp>
      <p:sp>
        <p:nvSpPr>
          <p:cNvPr id="17" name="Rectangle 16">
            <a:extLst>
              <a:ext uri="{FF2B5EF4-FFF2-40B4-BE49-F238E27FC236}">
                <a16:creationId xmlns:a16="http://schemas.microsoft.com/office/drawing/2014/main" id="{C9EB5F9A-5CD4-424D-81AF-D6A93AE6F6C2}"/>
              </a:ext>
            </a:extLst>
          </p:cNvPr>
          <p:cNvSpPr/>
          <p:nvPr/>
        </p:nvSpPr>
        <p:spPr bwMode="auto">
          <a:xfrm>
            <a:off x="1054534" y="3764567"/>
            <a:ext cx="1299216"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a:t>
            </a:r>
          </a:p>
        </p:txBody>
      </p:sp>
      <p:sp>
        <p:nvSpPr>
          <p:cNvPr id="18" name="Rectangle 17">
            <a:extLst>
              <a:ext uri="{FF2B5EF4-FFF2-40B4-BE49-F238E27FC236}">
                <a16:creationId xmlns:a16="http://schemas.microsoft.com/office/drawing/2014/main" id="{812AF208-1619-4889-B17E-3CA530831E7D}"/>
              </a:ext>
            </a:extLst>
          </p:cNvPr>
          <p:cNvSpPr/>
          <p:nvPr/>
        </p:nvSpPr>
        <p:spPr bwMode="auto">
          <a:xfrm>
            <a:off x="1054534" y="4400158"/>
            <a:ext cx="1299216"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3rd Party</a:t>
            </a:r>
          </a:p>
        </p:txBody>
      </p:sp>
      <p:sp>
        <p:nvSpPr>
          <p:cNvPr id="19" name="Rectangle 18">
            <a:extLst>
              <a:ext uri="{FF2B5EF4-FFF2-40B4-BE49-F238E27FC236}">
                <a16:creationId xmlns:a16="http://schemas.microsoft.com/office/drawing/2014/main" id="{30F7B08E-E3BD-46CC-9DDB-24C1FA1E7CB5}"/>
              </a:ext>
            </a:extLst>
          </p:cNvPr>
          <p:cNvSpPr/>
          <p:nvPr/>
        </p:nvSpPr>
        <p:spPr bwMode="auto">
          <a:xfrm>
            <a:off x="1054534" y="5029070"/>
            <a:ext cx="1299216"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or 3rd Party</a:t>
            </a:r>
          </a:p>
        </p:txBody>
      </p:sp>
      <p:sp>
        <p:nvSpPr>
          <p:cNvPr id="20" name="Right Brace 19">
            <a:extLst>
              <a:ext uri="{FF2B5EF4-FFF2-40B4-BE49-F238E27FC236}">
                <a16:creationId xmlns:a16="http://schemas.microsoft.com/office/drawing/2014/main" id="{FB685BE6-A393-4047-B998-6305F5DF8DE4}"/>
              </a:ext>
            </a:extLst>
          </p:cNvPr>
          <p:cNvSpPr/>
          <p:nvPr/>
        </p:nvSpPr>
        <p:spPr>
          <a:xfrm>
            <a:off x="10534449" y="4724133"/>
            <a:ext cx="353568" cy="153470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21" name="TextBox 20">
            <a:extLst>
              <a:ext uri="{FF2B5EF4-FFF2-40B4-BE49-F238E27FC236}">
                <a16:creationId xmlns:a16="http://schemas.microsoft.com/office/drawing/2014/main" id="{8B085065-4CE2-421D-B86F-9A3E064A6C04}"/>
              </a:ext>
            </a:extLst>
          </p:cNvPr>
          <p:cNvSpPr txBox="1"/>
          <p:nvPr/>
        </p:nvSpPr>
        <p:spPr>
          <a:xfrm>
            <a:off x="10942637" y="5248024"/>
            <a:ext cx="1036320"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ea typeface="+mn-ea"/>
                <a:cs typeface="+mn-cs"/>
              </a:rPr>
              <a:t>Secure Enclave</a:t>
            </a:r>
          </a:p>
        </p:txBody>
      </p:sp>
      <p:sp>
        <p:nvSpPr>
          <p:cNvPr id="22" name="TextBox 21">
            <a:extLst>
              <a:ext uri="{FF2B5EF4-FFF2-40B4-BE49-F238E27FC236}">
                <a16:creationId xmlns:a16="http://schemas.microsoft.com/office/drawing/2014/main" id="{1B4C56ED-47A7-4548-97F7-951D6C5EBABB}"/>
              </a:ext>
            </a:extLst>
          </p:cNvPr>
          <p:cNvSpPr txBox="1"/>
          <p:nvPr/>
        </p:nvSpPr>
        <p:spPr>
          <a:xfrm>
            <a:off x="9784587" y="2498224"/>
            <a:ext cx="2072573"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Any developer can write and monetize Trusted Applications (TA) </a:t>
            </a:r>
            <a:r>
              <a:rPr lang="en-US" sz="1600" spc="-20" dirty="0">
                <a:solidFill>
                  <a:srgbClr val="0078D3"/>
                </a:solidFill>
                <a:latin typeface="Segoe UI Semibold"/>
              </a:rPr>
              <a:t>without TEE expertise!</a:t>
            </a:r>
          </a:p>
        </p:txBody>
      </p:sp>
      <p:grpSp>
        <p:nvGrpSpPr>
          <p:cNvPr id="24" name="Group 23">
            <a:extLst>
              <a:ext uri="{FF2B5EF4-FFF2-40B4-BE49-F238E27FC236}">
                <a16:creationId xmlns:a16="http://schemas.microsoft.com/office/drawing/2014/main" id="{E6F6D38E-6D2F-4594-8BC6-C8D38DEE69FB}"/>
              </a:ext>
            </a:extLst>
          </p:cNvPr>
          <p:cNvGrpSpPr/>
          <p:nvPr/>
        </p:nvGrpSpPr>
        <p:grpSpPr>
          <a:xfrm>
            <a:off x="5461815" y="1183141"/>
            <a:ext cx="4121544" cy="2753862"/>
            <a:chOff x="1515609" y="1099270"/>
            <a:chExt cx="4121544" cy="2753862"/>
          </a:xfrm>
        </p:grpSpPr>
        <p:grpSp>
          <p:nvGrpSpPr>
            <p:cNvPr id="67" name="Group 66">
              <a:extLst>
                <a:ext uri="{FF2B5EF4-FFF2-40B4-BE49-F238E27FC236}">
                  <a16:creationId xmlns:a16="http://schemas.microsoft.com/office/drawing/2014/main" id="{0836B8C0-1530-4794-B08F-900D839C77A2}"/>
                </a:ext>
              </a:extLst>
            </p:cNvPr>
            <p:cNvGrpSpPr/>
            <p:nvPr/>
          </p:nvGrpSpPr>
          <p:grpSpPr>
            <a:xfrm>
              <a:off x="1605344" y="1749425"/>
              <a:ext cx="2222119" cy="1300133"/>
              <a:chOff x="793750" y="4586288"/>
              <a:chExt cx="830263" cy="485776"/>
            </a:xfrm>
            <a:solidFill>
              <a:schemeClr val="accent1"/>
            </a:solidFill>
          </p:grpSpPr>
          <p:sp>
            <p:nvSpPr>
              <p:cNvPr id="74" name="Freeform 21">
                <a:extLst>
                  <a:ext uri="{FF2B5EF4-FFF2-40B4-BE49-F238E27FC236}">
                    <a16:creationId xmlns:a16="http://schemas.microsoft.com/office/drawing/2014/main" id="{587AADAE-CE96-4378-A8E6-BDC5085FE25F}"/>
                  </a:ext>
                </a:extLst>
              </p:cNvPr>
              <p:cNvSpPr>
                <a:spLocks/>
              </p:cNvSpPr>
              <p:nvPr/>
            </p:nvSpPr>
            <p:spPr bwMode="auto">
              <a:xfrm>
                <a:off x="793750" y="4586288"/>
                <a:ext cx="830263" cy="485775"/>
              </a:xfrm>
              <a:custGeom>
                <a:avLst/>
                <a:gdLst>
                  <a:gd name="T0" fmla="*/ 761 w 867"/>
                  <a:gd name="T1" fmla="*/ 273 h 509"/>
                  <a:gd name="T2" fmla="*/ 766 w 867"/>
                  <a:gd name="T3" fmla="*/ 236 h 509"/>
                  <a:gd name="T4" fmla="*/ 648 w 867"/>
                  <a:gd name="T5" fmla="*/ 118 h 509"/>
                  <a:gd name="T6" fmla="*/ 615 w 867"/>
                  <a:gd name="T7" fmla="*/ 123 h 509"/>
                  <a:gd name="T8" fmla="*/ 441 w 867"/>
                  <a:gd name="T9" fmla="*/ 0 h 509"/>
                  <a:gd name="T10" fmla="*/ 256 w 867"/>
                  <a:gd name="T11" fmla="*/ 162 h 509"/>
                  <a:gd name="T12" fmla="*/ 207 w 867"/>
                  <a:gd name="T13" fmla="*/ 152 h 509"/>
                  <a:gd name="T14" fmla="*/ 77 w 867"/>
                  <a:gd name="T15" fmla="*/ 283 h 509"/>
                  <a:gd name="T16" fmla="*/ 83 w 867"/>
                  <a:gd name="T17" fmla="*/ 318 h 509"/>
                  <a:gd name="T18" fmla="*/ 0 w 867"/>
                  <a:gd name="T19" fmla="*/ 412 h 509"/>
                  <a:gd name="T20" fmla="*/ 91 w 867"/>
                  <a:gd name="T21" fmla="*/ 509 h 509"/>
                  <a:gd name="T22" fmla="*/ 91 w 867"/>
                  <a:gd name="T23" fmla="*/ 509 h 509"/>
                  <a:gd name="T24" fmla="*/ 749 w 867"/>
                  <a:gd name="T25" fmla="*/ 509 h 509"/>
                  <a:gd name="T26" fmla="*/ 867 w 867"/>
                  <a:gd name="T27" fmla="*/ 391 h 509"/>
                  <a:gd name="T28" fmla="*/ 761 w 867"/>
                  <a:gd name="T29" fmla="*/ 27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7" h="509">
                    <a:moveTo>
                      <a:pt x="761" y="273"/>
                    </a:moveTo>
                    <a:cubicBezTo>
                      <a:pt x="764" y="261"/>
                      <a:pt x="766" y="249"/>
                      <a:pt x="766" y="236"/>
                    </a:cubicBezTo>
                    <a:cubicBezTo>
                      <a:pt x="766" y="171"/>
                      <a:pt x="714" y="118"/>
                      <a:pt x="648" y="118"/>
                    </a:cubicBezTo>
                    <a:cubicBezTo>
                      <a:pt x="637" y="118"/>
                      <a:pt x="626" y="120"/>
                      <a:pt x="615" y="123"/>
                    </a:cubicBezTo>
                    <a:cubicBezTo>
                      <a:pt x="589" y="51"/>
                      <a:pt x="522" y="0"/>
                      <a:pt x="441" y="0"/>
                    </a:cubicBezTo>
                    <a:cubicBezTo>
                      <a:pt x="346" y="0"/>
                      <a:pt x="269" y="70"/>
                      <a:pt x="256" y="162"/>
                    </a:cubicBezTo>
                    <a:cubicBezTo>
                      <a:pt x="241" y="156"/>
                      <a:pt x="225" y="152"/>
                      <a:pt x="207" y="152"/>
                    </a:cubicBezTo>
                    <a:cubicBezTo>
                      <a:pt x="135" y="152"/>
                      <a:pt x="77" y="210"/>
                      <a:pt x="77" y="283"/>
                    </a:cubicBezTo>
                    <a:cubicBezTo>
                      <a:pt x="77" y="295"/>
                      <a:pt x="80" y="306"/>
                      <a:pt x="83" y="318"/>
                    </a:cubicBezTo>
                    <a:cubicBezTo>
                      <a:pt x="36" y="324"/>
                      <a:pt x="0" y="364"/>
                      <a:pt x="0" y="412"/>
                    </a:cubicBezTo>
                    <a:cubicBezTo>
                      <a:pt x="0" y="464"/>
                      <a:pt x="40" y="506"/>
                      <a:pt x="91" y="509"/>
                    </a:cubicBezTo>
                    <a:cubicBezTo>
                      <a:pt x="91" y="509"/>
                      <a:pt x="91" y="509"/>
                      <a:pt x="91" y="509"/>
                    </a:cubicBezTo>
                    <a:cubicBezTo>
                      <a:pt x="749" y="509"/>
                      <a:pt x="749" y="509"/>
                      <a:pt x="749" y="509"/>
                    </a:cubicBezTo>
                    <a:cubicBezTo>
                      <a:pt x="814" y="509"/>
                      <a:pt x="867" y="456"/>
                      <a:pt x="867" y="391"/>
                    </a:cubicBezTo>
                    <a:cubicBezTo>
                      <a:pt x="867" y="329"/>
                      <a:pt x="820" y="279"/>
                      <a:pt x="761" y="27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67E8B45E-D825-4D64-B92E-E4FDC48744B1}"/>
                  </a:ext>
                </a:extLst>
              </p:cNvPr>
              <p:cNvSpPr>
                <a:spLocks/>
              </p:cNvSpPr>
              <p:nvPr/>
            </p:nvSpPr>
            <p:spPr bwMode="auto">
              <a:xfrm>
                <a:off x="793750" y="4730751"/>
                <a:ext cx="574675" cy="341313"/>
              </a:xfrm>
              <a:custGeom>
                <a:avLst/>
                <a:gdLst>
                  <a:gd name="T0" fmla="*/ 207 w 601"/>
                  <a:gd name="T1" fmla="*/ 0 h 357"/>
                  <a:gd name="T2" fmla="*/ 77 w 601"/>
                  <a:gd name="T3" fmla="*/ 131 h 357"/>
                  <a:gd name="T4" fmla="*/ 83 w 601"/>
                  <a:gd name="T5" fmla="*/ 166 h 357"/>
                  <a:gd name="T6" fmla="*/ 83 w 601"/>
                  <a:gd name="T7" fmla="*/ 166 h 357"/>
                  <a:gd name="T8" fmla="*/ 0 w 601"/>
                  <a:gd name="T9" fmla="*/ 260 h 357"/>
                  <a:gd name="T10" fmla="*/ 91 w 601"/>
                  <a:gd name="T11" fmla="*/ 357 h 357"/>
                  <a:gd name="T12" fmla="*/ 91 w 601"/>
                  <a:gd name="T13" fmla="*/ 357 h 357"/>
                  <a:gd name="T14" fmla="*/ 601 w 601"/>
                  <a:gd name="T15" fmla="*/ 357 h 357"/>
                  <a:gd name="T16" fmla="*/ 254 w 601"/>
                  <a:gd name="T17" fmla="*/ 10 h 357"/>
                  <a:gd name="T18" fmla="*/ 207 w 601"/>
                  <a:gd name="T1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357">
                    <a:moveTo>
                      <a:pt x="207" y="0"/>
                    </a:moveTo>
                    <a:cubicBezTo>
                      <a:pt x="135" y="0"/>
                      <a:pt x="77" y="58"/>
                      <a:pt x="77" y="131"/>
                    </a:cubicBezTo>
                    <a:cubicBezTo>
                      <a:pt x="77" y="143"/>
                      <a:pt x="80" y="154"/>
                      <a:pt x="83" y="166"/>
                    </a:cubicBezTo>
                    <a:cubicBezTo>
                      <a:pt x="83" y="166"/>
                      <a:pt x="83" y="166"/>
                      <a:pt x="83" y="166"/>
                    </a:cubicBezTo>
                    <a:cubicBezTo>
                      <a:pt x="36" y="172"/>
                      <a:pt x="0" y="212"/>
                      <a:pt x="0" y="260"/>
                    </a:cubicBezTo>
                    <a:cubicBezTo>
                      <a:pt x="0" y="312"/>
                      <a:pt x="40" y="354"/>
                      <a:pt x="91" y="357"/>
                    </a:cubicBezTo>
                    <a:cubicBezTo>
                      <a:pt x="91" y="357"/>
                      <a:pt x="91" y="357"/>
                      <a:pt x="91" y="357"/>
                    </a:cubicBezTo>
                    <a:cubicBezTo>
                      <a:pt x="601" y="357"/>
                      <a:pt x="601" y="357"/>
                      <a:pt x="601" y="357"/>
                    </a:cubicBezTo>
                    <a:cubicBezTo>
                      <a:pt x="254" y="10"/>
                      <a:pt x="254" y="10"/>
                      <a:pt x="254" y="10"/>
                    </a:cubicBezTo>
                    <a:cubicBezTo>
                      <a:pt x="239" y="4"/>
                      <a:pt x="224" y="0"/>
                      <a:pt x="207"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4B9C3E04-1DCA-46DA-B5DD-00707AD90760}"/>
                </a:ext>
              </a:extLst>
            </p:cNvPr>
            <p:cNvSpPr/>
            <p:nvPr/>
          </p:nvSpPr>
          <p:spPr bwMode="auto">
            <a:xfrm rot="1358796">
              <a:off x="3890759" y="1896484"/>
              <a:ext cx="1746394" cy="1956648"/>
            </a:xfrm>
            <a:custGeom>
              <a:avLst/>
              <a:gdLst>
                <a:gd name="connsiteX0" fmla="*/ 0 w 1746394"/>
                <a:gd name="connsiteY0" fmla="*/ 28095 h 1956648"/>
                <a:gd name="connsiteX1" fmla="*/ 37908 w 1746394"/>
                <a:gd name="connsiteY1" fmla="*/ 18380 h 1956648"/>
                <a:gd name="connsiteX2" fmla="*/ 1018980 w 1746394"/>
                <a:gd name="connsiteY2" fmla="*/ 507510 h 1956648"/>
                <a:gd name="connsiteX3" fmla="*/ 1090285 w 1746394"/>
                <a:gd name="connsiteY3" fmla="*/ 477760 h 1956648"/>
                <a:gd name="connsiteX4" fmla="*/ 1710246 w 1746394"/>
                <a:gd name="connsiteY4" fmla="*/ 731106 h 1956648"/>
                <a:gd name="connsiteX5" fmla="*/ 1484732 w 1746394"/>
                <a:gd name="connsiteY5" fmla="*/ 1337196 h 1956648"/>
                <a:gd name="connsiteX6" fmla="*/ 114104 w 1746394"/>
                <a:gd name="connsiteY6" fmla="*/ 1909042 h 1956648"/>
                <a:gd name="connsiteX7" fmla="*/ 0 w 1746394"/>
                <a:gd name="connsiteY7" fmla="*/ 1956648 h 1956648"/>
                <a:gd name="connsiteX8" fmla="*/ 0 w 1746394"/>
                <a:gd name="connsiteY8" fmla="*/ 28095 h 195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394" h="1956648">
                  <a:moveTo>
                    <a:pt x="0" y="28095"/>
                  </a:moveTo>
                  <a:lnTo>
                    <a:pt x="37908" y="18380"/>
                  </a:lnTo>
                  <a:cubicBezTo>
                    <a:pt x="436713" y="-63518"/>
                    <a:pt x="841952" y="133366"/>
                    <a:pt x="1018980" y="507510"/>
                  </a:cubicBezTo>
                  <a:cubicBezTo>
                    <a:pt x="1049539" y="494760"/>
                    <a:pt x="1069912" y="486260"/>
                    <a:pt x="1090285" y="477760"/>
                  </a:cubicBezTo>
                  <a:cubicBezTo>
                    <a:pt x="1334759" y="375762"/>
                    <a:pt x="1608696" y="487706"/>
                    <a:pt x="1710246" y="731106"/>
                  </a:cubicBezTo>
                  <a:cubicBezTo>
                    <a:pt x="1807565" y="964366"/>
                    <a:pt x="1700372" y="1223414"/>
                    <a:pt x="1484732" y="1337196"/>
                  </a:cubicBezTo>
                  <a:cubicBezTo>
                    <a:pt x="1484732" y="1337196"/>
                    <a:pt x="1484732" y="1337196"/>
                    <a:pt x="114104" y="1909042"/>
                  </a:cubicBezTo>
                  <a:lnTo>
                    <a:pt x="0" y="1956648"/>
                  </a:lnTo>
                  <a:lnTo>
                    <a:pt x="0" y="280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3272E16D-2FCF-49C3-A138-7F53FF1616A8}"/>
                </a:ext>
              </a:extLst>
            </p:cNvPr>
            <p:cNvSpPr/>
            <p:nvPr/>
          </p:nvSpPr>
          <p:spPr bwMode="auto">
            <a:xfrm rot="1358796">
              <a:off x="1515609" y="1099270"/>
              <a:ext cx="2373712" cy="2732942"/>
            </a:xfrm>
            <a:custGeom>
              <a:avLst/>
              <a:gdLst>
                <a:gd name="connsiteX0" fmla="*/ 2241782 w 2373712"/>
                <a:gd name="connsiteY0" fmla="*/ 42749 h 2732942"/>
                <a:gd name="connsiteX1" fmla="*/ 2326346 w 2373712"/>
                <a:gd name="connsiteY1" fmla="*/ 12139 h 2732942"/>
                <a:gd name="connsiteX2" fmla="*/ 2373712 w 2373712"/>
                <a:gd name="connsiteY2" fmla="*/ 0 h 2732942"/>
                <a:gd name="connsiteX3" fmla="*/ 2373712 w 2373712"/>
                <a:gd name="connsiteY3" fmla="*/ 1928553 h 2732942"/>
                <a:gd name="connsiteX4" fmla="*/ 2350850 w 2373712"/>
                <a:gd name="connsiteY4" fmla="*/ 1938092 h 2732942"/>
                <a:gd name="connsiteX5" fmla="*/ 1729477 w 2373712"/>
                <a:gd name="connsiteY5" fmla="*/ 2197337 h 2732942"/>
                <a:gd name="connsiteX6" fmla="*/ 608967 w 2373712"/>
                <a:gd name="connsiteY6" fmla="*/ 2664830 h 2732942"/>
                <a:gd name="connsiteX7" fmla="*/ 517289 w 2373712"/>
                <a:gd name="connsiteY7" fmla="*/ 2703079 h 2732942"/>
                <a:gd name="connsiteX8" fmla="*/ 27087 w 2373712"/>
                <a:gd name="connsiteY8" fmla="*/ 2502760 h 2732942"/>
                <a:gd name="connsiteX9" fmla="*/ 233795 w 2373712"/>
                <a:gd name="connsiteY9" fmla="*/ 2023586 h 2732942"/>
                <a:gd name="connsiteX10" fmla="*/ 568066 w 2373712"/>
                <a:gd name="connsiteY10" fmla="*/ 2050821 h 2732942"/>
                <a:gd name="connsiteX11" fmla="*/ 798281 w 2373712"/>
                <a:gd name="connsiteY11" fmla="*/ 1799981 h 2732942"/>
                <a:gd name="connsiteX12" fmla="*/ 1176748 w 2373712"/>
                <a:gd name="connsiteY12" fmla="*/ 987192 h 2732942"/>
                <a:gd name="connsiteX13" fmla="*/ 1690928 w 2373712"/>
                <a:gd name="connsiteY13" fmla="*/ 986996 h 2732942"/>
                <a:gd name="connsiteX14" fmla="*/ 2241782 w 2373712"/>
                <a:gd name="connsiteY14" fmla="*/ 42749 h 273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712" h="2732942">
                  <a:moveTo>
                    <a:pt x="2241782" y="42749"/>
                  </a:moveTo>
                  <a:cubicBezTo>
                    <a:pt x="2269795" y="31061"/>
                    <a:pt x="2298011" y="20870"/>
                    <a:pt x="2326346" y="12139"/>
                  </a:cubicBezTo>
                  <a:lnTo>
                    <a:pt x="2373712" y="0"/>
                  </a:lnTo>
                  <a:lnTo>
                    <a:pt x="2373712" y="1928553"/>
                  </a:lnTo>
                  <a:lnTo>
                    <a:pt x="2350850" y="1938092"/>
                  </a:lnTo>
                  <a:cubicBezTo>
                    <a:pt x="2350850" y="1938092"/>
                    <a:pt x="2350850" y="1938092"/>
                    <a:pt x="1729477" y="2197337"/>
                  </a:cubicBezTo>
                  <a:cubicBezTo>
                    <a:pt x="1729477" y="2197337"/>
                    <a:pt x="1729477" y="2197337"/>
                    <a:pt x="608967" y="2664830"/>
                  </a:cubicBezTo>
                  <a:cubicBezTo>
                    <a:pt x="608967" y="2664830"/>
                    <a:pt x="608967" y="2664830"/>
                    <a:pt x="517289" y="2703079"/>
                  </a:cubicBezTo>
                  <a:cubicBezTo>
                    <a:pt x="323746" y="2783828"/>
                    <a:pt x="107481" y="2695452"/>
                    <a:pt x="27087" y="2502760"/>
                  </a:cubicBezTo>
                  <a:cubicBezTo>
                    <a:pt x="-49076" y="2320209"/>
                    <a:pt x="40252" y="2104335"/>
                    <a:pt x="233795" y="2023586"/>
                  </a:cubicBezTo>
                  <a:cubicBezTo>
                    <a:pt x="345845" y="1976837"/>
                    <a:pt x="468867" y="1985046"/>
                    <a:pt x="568066" y="2050821"/>
                  </a:cubicBezTo>
                  <a:cubicBezTo>
                    <a:pt x="619939" y="1945831"/>
                    <a:pt x="700647" y="1852623"/>
                    <a:pt x="798281" y="1799981"/>
                  </a:cubicBezTo>
                  <a:cubicBezTo>
                    <a:pt x="697671" y="1472839"/>
                    <a:pt x="860968" y="1118940"/>
                    <a:pt x="1176748" y="987192"/>
                  </a:cubicBezTo>
                  <a:cubicBezTo>
                    <a:pt x="1349918" y="914943"/>
                    <a:pt x="1532334" y="922186"/>
                    <a:pt x="1690928" y="986996"/>
                  </a:cubicBezTo>
                  <a:cubicBezTo>
                    <a:pt x="1648930" y="599678"/>
                    <a:pt x="1854697" y="204246"/>
                    <a:pt x="2241782" y="42749"/>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6D3E8EA-885E-43A6-9A9C-1EE0BD3C488C}"/>
                </a:ext>
              </a:extLst>
            </p:cNvPr>
            <p:cNvSpPr txBox="1"/>
            <p:nvPr/>
          </p:nvSpPr>
          <p:spPr>
            <a:xfrm>
              <a:off x="1718295" y="2116300"/>
              <a:ext cx="3554736" cy="126957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Azure Confidential Computing</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Microsoft Azure Attestation services</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Trusted Application Manager Marketplace</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Developer Tooling to auto TA code generation</a:t>
              </a:r>
            </a:p>
          </p:txBody>
        </p:sp>
      </p:grpSp>
      <p:sp>
        <p:nvSpPr>
          <p:cNvPr id="25" name="Arrow: Left-Right 24">
            <a:extLst>
              <a:ext uri="{FF2B5EF4-FFF2-40B4-BE49-F238E27FC236}">
                <a16:creationId xmlns:a16="http://schemas.microsoft.com/office/drawing/2014/main" id="{854EFE53-1EEF-47DC-B006-0E5155A8DDAA}"/>
              </a:ext>
            </a:extLst>
          </p:cNvPr>
          <p:cNvSpPr/>
          <p:nvPr/>
        </p:nvSpPr>
        <p:spPr bwMode="auto">
          <a:xfrm rot="16200000">
            <a:off x="7069588" y="3633504"/>
            <a:ext cx="395287" cy="177831"/>
          </a:xfrm>
          <a:prstGeom prst="leftRightArrow">
            <a:avLst>
              <a:gd name="adj1" fmla="val 44688"/>
              <a:gd name="adj2" fmla="val 5575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C1BD8F60-B3D8-4EED-A4F8-1EF502CF4778}"/>
              </a:ext>
            </a:extLst>
          </p:cNvPr>
          <p:cNvSpPr/>
          <p:nvPr/>
        </p:nvSpPr>
        <p:spPr bwMode="auto">
          <a:xfrm>
            <a:off x="1054534" y="5681861"/>
            <a:ext cx="1299216"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lumMod val="50000"/>
                  </a:schemeClr>
                </a:solidFill>
                <a:latin typeface="Segoe UI Semibold" panose="020B0702040204020203" pitchFamily="34" charset="0"/>
                <a:cs typeface="Segoe UI Semibold" panose="020B0702040204020203" pitchFamily="34" charset="0"/>
              </a:rPr>
              <a:t>Open Source Project</a:t>
            </a:r>
          </a:p>
        </p:txBody>
      </p:sp>
      <p:sp>
        <p:nvSpPr>
          <p:cNvPr id="27" name="Arrow: Right 26">
            <a:extLst>
              <a:ext uri="{FF2B5EF4-FFF2-40B4-BE49-F238E27FC236}">
                <a16:creationId xmlns:a16="http://schemas.microsoft.com/office/drawing/2014/main" id="{EBA42413-5BF7-4716-9619-459CBBD4878D}"/>
              </a:ext>
            </a:extLst>
          </p:cNvPr>
          <p:cNvSpPr/>
          <p:nvPr/>
        </p:nvSpPr>
        <p:spPr bwMode="auto">
          <a:xfrm>
            <a:off x="564335" y="5761513"/>
            <a:ext cx="410683" cy="421892"/>
          </a:xfrm>
          <a:prstGeom prst="rightArrow">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err="1">
              <a:solidFill>
                <a:schemeClr val="tx1">
                  <a:lumMod val="50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608AE8EF-EC71-4488-A5AB-10ADE7D4F4F4}"/>
              </a:ext>
            </a:extLst>
          </p:cNvPr>
          <p:cNvSpPr/>
          <p:nvPr/>
        </p:nvSpPr>
        <p:spPr bwMode="auto">
          <a:xfrm>
            <a:off x="258440" y="5620288"/>
            <a:ext cx="2221136" cy="76562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6520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7" y="1212850"/>
            <a:ext cx="5638799" cy="2739211"/>
          </a:xfrm>
        </p:spPr>
        <p:txBody>
          <a:bodyPr>
            <a:normAutofit/>
          </a:bodyPr>
          <a:lstStyle/>
          <a:p>
            <a:pPr defTabSz="932563">
              <a:defRPr/>
            </a:pPr>
            <a:r>
              <a:rPr lang="en-US" dirty="0"/>
              <a:t>Experience it now with TrustBox Edge</a:t>
            </a:r>
            <a:endParaRPr lang="fr-FR" dirty="0"/>
          </a:p>
          <a:p>
            <a:pPr defTabSz="932563">
              <a:defRPr/>
            </a:pPr>
            <a:r>
              <a:rPr lang="en-US" sz="1600" kern="0" spc="-41" dirty="0">
                <a:solidFill>
                  <a:srgbClr val="000000"/>
                </a:solidFill>
                <a:latin typeface="+mn-lt"/>
                <a:cs typeface="Segoe UI Semilight" panose="020B0402040204020203" pitchFamily="34" charset="0"/>
              </a:rPr>
              <a:t>Available on </a:t>
            </a:r>
            <a:r>
              <a:rPr lang="en-US" sz="1600" kern="0" spc="-41" dirty="0">
                <a:solidFill>
                  <a:srgbClr val="000000"/>
                </a:solidFill>
                <a:latin typeface="+mn-lt"/>
                <a:cs typeface="Segoe UI Semilight" panose="020B0402040204020203" pitchFamily="34" charset="0"/>
                <a:hlinkClick r:id="rId3"/>
              </a:rPr>
              <a:t>https://www.arrow.com</a:t>
            </a:r>
            <a:r>
              <a:rPr lang="en-US" sz="1600" kern="0" spc="-41" dirty="0">
                <a:solidFill>
                  <a:srgbClr val="000000"/>
                </a:solidFill>
                <a:latin typeface="+mn-lt"/>
                <a:cs typeface="Segoe UI Semilight" panose="020B0402040204020203" pitchFamily="34" charset="0"/>
              </a:rPr>
              <a:t> </a:t>
            </a:r>
          </a:p>
          <a:p>
            <a:pPr defTabSz="932563">
              <a:defRPr/>
            </a:pPr>
            <a:r>
              <a:rPr lang="en-US" sz="1600" kern="0" spc="-41" dirty="0">
                <a:solidFill>
                  <a:srgbClr val="000000"/>
                </a:solidFill>
                <a:latin typeface="+mn-lt"/>
                <a:cs typeface="Segoe UI Semilight" panose="020B0402040204020203" pitchFamily="34" charset="0"/>
              </a:rPr>
              <a:t>There’s similar motion with Intel</a:t>
            </a:r>
          </a:p>
          <a:p>
            <a:pPr defTabSz="932563">
              <a:defRPr/>
            </a:pPr>
            <a:endParaRPr lang="en-US" sz="1600" kern="0" spc="-41" dirty="0">
              <a:solidFill>
                <a:srgbClr val="000000"/>
              </a:solidFill>
              <a:latin typeface="+mn-lt"/>
              <a:cs typeface="Segoe UI Semilight" panose="020B0402040204020203" pitchFamily="34" charset="0"/>
            </a:endParaRPr>
          </a:p>
          <a:p>
            <a:pPr defTabSz="932563">
              <a:defRPr/>
            </a:pPr>
            <a:endParaRPr lang="fr-FR" sz="1600" kern="0" spc="-41" dirty="0">
              <a:solidFill>
                <a:srgbClr val="000000"/>
              </a:solidFill>
              <a:latin typeface="+mn-lt"/>
              <a:cs typeface="Segoe UI Semilight" panose="020B0402040204020203" pitchFamily="34" charset="0"/>
            </a:endParaRPr>
          </a:p>
          <a:p>
            <a:pPr defTabSz="932563">
              <a:defRPr/>
            </a:pPr>
            <a:endParaRPr lang="fr-FR" dirty="0">
              <a:gradFill>
                <a:gsLst>
                  <a:gs pos="2917">
                    <a:srgbClr val="000000"/>
                  </a:gs>
                  <a:gs pos="30000">
                    <a:srgbClr val="000000"/>
                  </a:gs>
                </a:gsLst>
                <a:lin ang="5400000" scaled="0"/>
              </a:gradFill>
              <a:latin typeface="Segoe UI"/>
            </a:endParaRP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84329" y="5021262"/>
            <a:ext cx="25145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Industrial</a:t>
            </a:r>
            <a:r>
              <a:rPr lang="fr-FR"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grade SBC</a:t>
            </a:r>
            <a:endPar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6644221" y="5021262"/>
            <a:ext cx="2685517"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Customizable to high-compute CPU options</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3805732" y="5021262"/>
            <a:ext cx="2578263"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NXP LS1012A tamper-resistant silicon</a:t>
            </a:r>
          </a:p>
        </p:txBody>
      </p:sp>
      <p:pic>
        <p:nvPicPr>
          <p:cNvPr id="10" name="Content Placeholder 7">
            <a:extLst>
              <a:ext uri="{FF2B5EF4-FFF2-40B4-BE49-F238E27FC236}">
                <a16:creationId xmlns:a16="http://schemas.microsoft.com/office/drawing/2014/main" id="{BB4B2ECE-B30B-4F9E-9B74-8230674F60B1}"/>
              </a:ext>
            </a:extLst>
          </p:cNvPr>
          <p:cNvPicPr>
            <a:picLocks noChangeAspect="1"/>
          </p:cNvPicPr>
          <p:nvPr/>
        </p:nvPicPr>
        <p:blipFill rotWithShape="1">
          <a:blip r:embed="rId4">
            <a:clrChange>
              <a:clrFrom>
                <a:srgbClr val="FFFFFF"/>
              </a:clrFrom>
              <a:clrTo>
                <a:srgbClr val="FFFFFF">
                  <a:alpha val="0"/>
                </a:srgbClr>
              </a:clrTo>
            </a:clrChange>
          </a:blip>
          <a:stretch/>
        </p:blipFill>
        <p:spPr>
          <a:xfrm>
            <a:off x="5532436" y="834267"/>
            <a:ext cx="6686325" cy="3443455"/>
          </a:xfrm>
          <a:prstGeom prst="rect">
            <a:avLst/>
          </a:prstGeom>
          <a:noFill/>
        </p:spPr>
      </p:pic>
      <p:grpSp>
        <p:nvGrpSpPr>
          <p:cNvPr id="15" name="Group 14">
            <a:extLst>
              <a:ext uri="{FF2B5EF4-FFF2-40B4-BE49-F238E27FC236}">
                <a16:creationId xmlns:a16="http://schemas.microsoft.com/office/drawing/2014/main" id="{8D5B19FE-DB4A-4A57-862A-DB8B3DA9DF4A}"/>
              </a:ext>
            </a:extLst>
          </p:cNvPr>
          <p:cNvGrpSpPr/>
          <p:nvPr/>
        </p:nvGrpSpPr>
        <p:grpSpPr>
          <a:xfrm>
            <a:off x="331562" y="3268662"/>
            <a:ext cx="4972275" cy="406208"/>
            <a:chOff x="584200" y="5789441"/>
            <a:chExt cx="7143749" cy="616477"/>
          </a:xfrm>
        </p:grpSpPr>
        <p:pic>
          <p:nvPicPr>
            <p:cNvPr id="12" name="Picture 11" descr="A picture containing clipart&#10;&#10;Description automatically generated">
              <a:extLst>
                <a:ext uri="{FF2B5EF4-FFF2-40B4-BE49-F238E27FC236}">
                  <a16:creationId xmlns:a16="http://schemas.microsoft.com/office/drawing/2014/main" id="{817E1E02-0E37-4A75-882B-A7FE266CCD0C}"/>
                </a:ext>
              </a:extLst>
            </p:cNvPr>
            <p:cNvPicPr>
              <a:picLocks noChangeAspect="1"/>
            </p:cNvPicPr>
            <p:nvPr/>
          </p:nvPicPr>
          <p:blipFill>
            <a:blip r:embed="rId5"/>
            <a:stretch>
              <a:fillRect/>
            </a:stretch>
          </p:blipFill>
          <p:spPr>
            <a:xfrm>
              <a:off x="5778872" y="5851920"/>
              <a:ext cx="1949077" cy="4171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BE3F0A4-CE5F-4A03-A5E0-B12A904C90FB}"/>
                </a:ext>
              </a:extLst>
            </p:cNvPr>
            <p:cNvPicPr>
              <a:picLocks noChangeAspect="1"/>
            </p:cNvPicPr>
            <p:nvPr/>
          </p:nvPicPr>
          <p:blipFill>
            <a:blip r:embed="rId6"/>
            <a:stretch>
              <a:fillRect/>
            </a:stretch>
          </p:blipFill>
          <p:spPr>
            <a:xfrm>
              <a:off x="4139656" y="5789441"/>
              <a:ext cx="1155200" cy="616477"/>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F32466D-DB6D-4E64-A929-6CE072FEE207}"/>
                </a:ext>
              </a:extLst>
            </p:cNvPr>
            <p:cNvPicPr>
              <a:picLocks noChangeAspect="1"/>
            </p:cNvPicPr>
            <p:nvPr/>
          </p:nvPicPr>
          <p:blipFill>
            <a:blip r:embed="rId7"/>
            <a:stretch>
              <a:fillRect/>
            </a:stretch>
          </p:blipFill>
          <p:spPr>
            <a:xfrm>
              <a:off x="584200" y="5851920"/>
              <a:ext cx="3042727" cy="553998"/>
            </a:xfrm>
            <a:prstGeom prst="rect">
              <a:avLst/>
            </a:prstGeom>
          </p:spPr>
        </p:pic>
      </p:grpSp>
      <p:sp>
        <p:nvSpPr>
          <p:cNvPr id="16" name="Rectangle 15">
            <a:extLst>
              <a:ext uri="{FF2B5EF4-FFF2-40B4-BE49-F238E27FC236}">
                <a16:creationId xmlns:a16="http://schemas.microsoft.com/office/drawing/2014/main" id="{F1E7CBD8-55FB-4B70-A5D6-142BA378AA38}"/>
              </a:ext>
            </a:extLst>
          </p:cNvPr>
          <p:cNvSpPr/>
          <p:nvPr/>
        </p:nvSpPr>
        <p:spPr bwMode="auto">
          <a:xfrm>
            <a:off x="9428212" y="5021262"/>
            <a:ext cx="3038425"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Open Enclave SDK and Azure IoT Edge pre-installed</a:t>
            </a:r>
          </a:p>
        </p:txBody>
      </p:sp>
      <p:grpSp>
        <p:nvGrpSpPr>
          <p:cNvPr id="102" name="Group 101">
            <a:extLst>
              <a:ext uri="{FF2B5EF4-FFF2-40B4-BE49-F238E27FC236}">
                <a16:creationId xmlns:a16="http://schemas.microsoft.com/office/drawing/2014/main" id="{AAA3D750-3CF5-4B81-8FC8-047B647F4777}"/>
              </a:ext>
            </a:extLst>
          </p:cNvPr>
          <p:cNvGrpSpPr/>
          <p:nvPr/>
        </p:nvGrpSpPr>
        <p:grpSpPr>
          <a:xfrm>
            <a:off x="3241335" y="4526532"/>
            <a:ext cx="647132" cy="647130"/>
            <a:chOff x="-2681373" y="1862967"/>
            <a:chExt cx="647132" cy="647130"/>
          </a:xfrm>
        </p:grpSpPr>
        <p:sp>
          <p:nvSpPr>
            <p:cNvPr id="11" name="Oval 10">
              <a:extLst>
                <a:ext uri="{FF2B5EF4-FFF2-40B4-BE49-F238E27FC236}">
                  <a16:creationId xmlns:a16="http://schemas.microsoft.com/office/drawing/2014/main" id="{C334796F-C0C4-4AF6-9CAF-28AF42AB414D}"/>
                </a:ext>
              </a:extLst>
            </p:cNvPr>
            <p:cNvSpPr/>
            <p:nvPr/>
          </p:nvSpPr>
          <p:spPr bwMode="auto">
            <a:xfrm>
              <a:off x="-2681373" y="18629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7330170-B3A1-4F93-9864-35BCFC4D0185}"/>
                </a:ext>
              </a:extLst>
            </p:cNvPr>
            <p:cNvGrpSpPr/>
            <p:nvPr/>
          </p:nvGrpSpPr>
          <p:grpSpPr>
            <a:xfrm>
              <a:off x="-2526963" y="2014573"/>
              <a:ext cx="346222" cy="345246"/>
              <a:chOff x="13631863" y="2533650"/>
              <a:chExt cx="563562" cy="561976"/>
            </a:xfrm>
            <a:solidFill>
              <a:schemeClr val="accent1"/>
            </a:solidFill>
          </p:grpSpPr>
          <p:sp>
            <p:nvSpPr>
              <p:cNvPr id="38" name="Freeform 19">
                <a:extLst>
                  <a:ext uri="{FF2B5EF4-FFF2-40B4-BE49-F238E27FC236}">
                    <a16:creationId xmlns:a16="http://schemas.microsoft.com/office/drawing/2014/main" id="{DE9621FD-9554-472A-8439-106669042F04}"/>
                  </a:ext>
                </a:extLst>
              </p:cNvPr>
              <p:cNvSpPr>
                <a:spLocks noEditPoints="1"/>
              </p:cNvSpPr>
              <p:nvPr/>
            </p:nvSpPr>
            <p:spPr bwMode="auto">
              <a:xfrm>
                <a:off x="13736638" y="2779713"/>
                <a:ext cx="341312" cy="315913"/>
              </a:xfrm>
              <a:custGeom>
                <a:avLst/>
                <a:gdLst>
                  <a:gd name="T0" fmla="*/ 1120 w 1160"/>
                  <a:gd name="T1" fmla="*/ 1080 h 1080"/>
                  <a:gd name="T2" fmla="*/ 40 w 1160"/>
                  <a:gd name="T3" fmla="*/ 1080 h 1080"/>
                  <a:gd name="T4" fmla="*/ 12 w 1160"/>
                  <a:gd name="T5" fmla="*/ 1068 h 1080"/>
                  <a:gd name="T6" fmla="*/ 0 w 1160"/>
                  <a:gd name="T7" fmla="*/ 1040 h 1080"/>
                  <a:gd name="T8" fmla="*/ 0 w 1160"/>
                  <a:gd name="T9" fmla="*/ 120 h 1080"/>
                  <a:gd name="T10" fmla="*/ 40 w 1160"/>
                  <a:gd name="T11" fmla="*/ 80 h 1080"/>
                  <a:gd name="T12" fmla="*/ 80 w 1160"/>
                  <a:gd name="T13" fmla="*/ 120 h 1080"/>
                  <a:gd name="T14" fmla="*/ 80 w 1160"/>
                  <a:gd name="T15" fmla="*/ 1000 h 1080"/>
                  <a:gd name="T16" fmla="*/ 1080 w 1160"/>
                  <a:gd name="T17" fmla="*/ 1000 h 1080"/>
                  <a:gd name="T18" fmla="*/ 1080 w 1160"/>
                  <a:gd name="T19" fmla="*/ 80 h 1080"/>
                  <a:gd name="T20" fmla="*/ 360 w 1160"/>
                  <a:gd name="T21" fmla="*/ 80 h 1080"/>
                  <a:gd name="T22" fmla="*/ 360 w 1160"/>
                  <a:gd name="T23" fmla="*/ 80 h 1080"/>
                  <a:gd name="T24" fmla="*/ 320 w 1160"/>
                  <a:gd name="T25" fmla="*/ 40 h 1080"/>
                  <a:gd name="T26" fmla="*/ 360 w 1160"/>
                  <a:gd name="T27" fmla="*/ 0 h 1080"/>
                  <a:gd name="T28" fmla="*/ 1120 w 1160"/>
                  <a:gd name="T29" fmla="*/ 0 h 1080"/>
                  <a:gd name="T30" fmla="*/ 1148 w 1160"/>
                  <a:gd name="T31" fmla="*/ 12 h 1080"/>
                  <a:gd name="T32" fmla="*/ 1160 w 1160"/>
                  <a:gd name="T33" fmla="*/ 40 h 1080"/>
                  <a:gd name="T34" fmla="*/ 1160 w 1160"/>
                  <a:gd name="T35" fmla="*/ 1040 h 1080"/>
                  <a:gd name="T36" fmla="*/ 1148 w 1160"/>
                  <a:gd name="T37" fmla="*/ 1068 h 1080"/>
                  <a:gd name="T38" fmla="*/ 1120 w 1160"/>
                  <a:gd name="T39" fmla="*/ 1080 h 1080"/>
                  <a:gd name="T40" fmla="*/ 160 w 1160"/>
                  <a:gd name="T41" fmla="*/ 80 h 1080"/>
                  <a:gd name="T42" fmla="*/ 120 w 1160"/>
                  <a:gd name="T43" fmla="*/ 40 h 1080"/>
                  <a:gd name="T44" fmla="*/ 160 w 1160"/>
                  <a:gd name="T45" fmla="*/ 0 h 1080"/>
                  <a:gd name="T46" fmla="*/ 200 w 1160"/>
                  <a:gd name="T47" fmla="*/ 40 h 1080"/>
                  <a:gd name="T48" fmla="*/ 160 w 1160"/>
                  <a:gd name="T49" fmla="*/ 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0" h="1080">
                    <a:moveTo>
                      <a:pt x="1120" y="1080"/>
                    </a:moveTo>
                    <a:cubicBezTo>
                      <a:pt x="40" y="1080"/>
                      <a:pt x="40" y="1080"/>
                      <a:pt x="40" y="1080"/>
                    </a:cubicBezTo>
                    <a:cubicBezTo>
                      <a:pt x="29" y="1080"/>
                      <a:pt x="19" y="1076"/>
                      <a:pt x="12" y="1068"/>
                    </a:cubicBezTo>
                    <a:cubicBezTo>
                      <a:pt x="4" y="1061"/>
                      <a:pt x="0" y="1051"/>
                      <a:pt x="0" y="1040"/>
                    </a:cubicBezTo>
                    <a:cubicBezTo>
                      <a:pt x="0" y="120"/>
                      <a:pt x="0" y="120"/>
                      <a:pt x="0" y="120"/>
                    </a:cubicBezTo>
                    <a:cubicBezTo>
                      <a:pt x="0" y="98"/>
                      <a:pt x="18" y="80"/>
                      <a:pt x="40" y="80"/>
                    </a:cubicBezTo>
                    <a:cubicBezTo>
                      <a:pt x="62" y="80"/>
                      <a:pt x="80" y="98"/>
                      <a:pt x="80" y="120"/>
                    </a:cubicBezTo>
                    <a:cubicBezTo>
                      <a:pt x="80" y="1000"/>
                      <a:pt x="80" y="1000"/>
                      <a:pt x="80" y="1000"/>
                    </a:cubicBezTo>
                    <a:cubicBezTo>
                      <a:pt x="1080" y="1000"/>
                      <a:pt x="1080" y="1000"/>
                      <a:pt x="1080" y="1000"/>
                    </a:cubicBezTo>
                    <a:cubicBezTo>
                      <a:pt x="1080" y="80"/>
                      <a:pt x="1080" y="80"/>
                      <a:pt x="1080" y="80"/>
                    </a:cubicBezTo>
                    <a:cubicBezTo>
                      <a:pt x="360" y="80"/>
                      <a:pt x="360" y="80"/>
                      <a:pt x="360" y="80"/>
                    </a:cubicBezTo>
                    <a:cubicBezTo>
                      <a:pt x="360" y="80"/>
                      <a:pt x="360" y="80"/>
                      <a:pt x="360" y="80"/>
                    </a:cubicBezTo>
                    <a:cubicBezTo>
                      <a:pt x="338" y="80"/>
                      <a:pt x="320" y="62"/>
                      <a:pt x="320" y="40"/>
                    </a:cubicBezTo>
                    <a:cubicBezTo>
                      <a:pt x="320" y="18"/>
                      <a:pt x="338" y="0"/>
                      <a:pt x="360" y="0"/>
                    </a:cubicBezTo>
                    <a:cubicBezTo>
                      <a:pt x="1120" y="0"/>
                      <a:pt x="1120" y="0"/>
                      <a:pt x="1120" y="0"/>
                    </a:cubicBezTo>
                    <a:cubicBezTo>
                      <a:pt x="1131" y="0"/>
                      <a:pt x="1141" y="4"/>
                      <a:pt x="1148" y="12"/>
                    </a:cubicBezTo>
                    <a:cubicBezTo>
                      <a:pt x="1156" y="19"/>
                      <a:pt x="1160" y="29"/>
                      <a:pt x="1160" y="40"/>
                    </a:cubicBezTo>
                    <a:cubicBezTo>
                      <a:pt x="1160" y="1040"/>
                      <a:pt x="1160" y="1040"/>
                      <a:pt x="1160" y="1040"/>
                    </a:cubicBezTo>
                    <a:cubicBezTo>
                      <a:pt x="1160" y="1051"/>
                      <a:pt x="1156" y="1061"/>
                      <a:pt x="1148" y="1068"/>
                    </a:cubicBezTo>
                    <a:cubicBezTo>
                      <a:pt x="1141" y="1076"/>
                      <a:pt x="1131" y="1080"/>
                      <a:pt x="1120" y="1080"/>
                    </a:cubicBezTo>
                    <a:close/>
                    <a:moveTo>
                      <a:pt x="160" y="80"/>
                    </a:moveTo>
                    <a:cubicBezTo>
                      <a:pt x="138" y="80"/>
                      <a:pt x="120" y="62"/>
                      <a:pt x="120" y="40"/>
                    </a:cubicBezTo>
                    <a:cubicBezTo>
                      <a:pt x="120" y="18"/>
                      <a:pt x="138" y="0"/>
                      <a:pt x="160" y="0"/>
                    </a:cubicBezTo>
                    <a:cubicBezTo>
                      <a:pt x="182" y="0"/>
                      <a:pt x="200" y="18"/>
                      <a:pt x="200" y="40"/>
                    </a:cubicBezTo>
                    <a:cubicBezTo>
                      <a:pt x="200" y="62"/>
                      <a:pt x="182" y="80"/>
                      <a:pt x="1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7036D7DF-1E35-4648-9527-07B31D0BF45F}"/>
                  </a:ext>
                </a:extLst>
              </p:cNvPr>
              <p:cNvSpPr>
                <a:spLocks noEditPoints="1"/>
              </p:cNvSpPr>
              <p:nvPr/>
            </p:nvSpPr>
            <p:spPr bwMode="auto">
              <a:xfrm>
                <a:off x="13736638" y="2886075"/>
                <a:ext cx="341312" cy="103188"/>
              </a:xfrm>
              <a:custGeom>
                <a:avLst/>
                <a:gdLst>
                  <a:gd name="T0" fmla="*/ 1120 w 1160"/>
                  <a:gd name="T1" fmla="*/ 352 h 352"/>
                  <a:gd name="T2" fmla="*/ 40 w 1160"/>
                  <a:gd name="T3" fmla="*/ 352 h 352"/>
                  <a:gd name="T4" fmla="*/ 12 w 1160"/>
                  <a:gd name="T5" fmla="*/ 341 h 352"/>
                  <a:gd name="T6" fmla="*/ 0 w 1160"/>
                  <a:gd name="T7" fmla="*/ 312 h 352"/>
                  <a:gd name="T8" fmla="*/ 0 w 1160"/>
                  <a:gd name="T9" fmla="*/ 40 h 352"/>
                  <a:gd name="T10" fmla="*/ 12 w 1160"/>
                  <a:gd name="T11" fmla="*/ 11 h 352"/>
                  <a:gd name="T12" fmla="*/ 40 w 1160"/>
                  <a:gd name="T13" fmla="*/ 0 h 352"/>
                  <a:gd name="T14" fmla="*/ 687 w 1160"/>
                  <a:gd name="T15" fmla="*/ 0 h 352"/>
                  <a:gd name="T16" fmla="*/ 727 w 1160"/>
                  <a:gd name="T17" fmla="*/ 40 h 352"/>
                  <a:gd name="T18" fmla="*/ 687 w 1160"/>
                  <a:gd name="T19" fmla="*/ 80 h 352"/>
                  <a:gd name="T20" fmla="*/ 80 w 1160"/>
                  <a:gd name="T21" fmla="*/ 80 h 352"/>
                  <a:gd name="T22" fmla="*/ 80 w 1160"/>
                  <a:gd name="T23" fmla="*/ 272 h 352"/>
                  <a:gd name="T24" fmla="*/ 1080 w 1160"/>
                  <a:gd name="T25" fmla="*/ 272 h 352"/>
                  <a:gd name="T26" fmla="*/ 1080 w 1160"/>
                  <a:gd name="T27" fmla="*/ 79 h 352"/>
                  <a:gd name="T28" fmla="*/ 1047 w 1160"/>
                  <a:gd name="T29" fmla="*/ 40 h 352"/>
                  <a:gd name="T30" fmla="*/ 1087 w 1160"/>
                  <a:gd name="T31" fmla="*/ 0 h 352"/>
                  <a:gd name="T32" fmla="*/ 1120 w 1160"/>
                  <a:gd name="T33" fmla="*/ 0 h 352"/>
                  <a:gd name="T34" fmla="*/ 1148 w 1160"/>
                  <a:gd name="T35" fmla="*/ 11 h 352"/>
                  <a:gd name="T36" fmla="*/ 1160 w 1160"/>
                  <a:gd name="T37" fmla="*/ 40 h 352"/>
                  <a:gd name="T38" fmla="*/ 1160 w 1160"/>
                  <a:gd name="T39" fmla="*/ 312 h 352"/>
                  <a:gd name="T40" fmla="*/ 1148 w 1160"/>
                  <a:gd name="T41" fmla="*/ 341 h 352"/>
                  <a:gd name="T42" fmla="*/ 1120 w 1160"/>
                  <a:gd name="T43" fmla="*/ 352 h 352"/>
                  <a:gd name="T44" fmla="*/ 887 w 1160"/>
                  <a:gd name="T45" fmla="*/ 80 h 352"/>
                  <a:gd name="T46" fmla="*/ 847 w 1160"/>
                  <a:gd name="T47" fmla="*/ 40 h 352"/>
                  <a:gd name="T48" fmla="*/ 887 w 1160"/>
                  <a:gd name="T49" fmla="*/ 0 h 352"/>
                  <a:gd name="T50" fmla="*/ 927 w 1160"/>
                  <a:gd name="T51" fmla="*/ 40 h 352"/>
                  <a:gd name="T52" fmla="*/ 887 w 1160"/>
                  <a:gd name="T5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0" h="352">
                    <a:moveTo>
                      <a:pt x="1120" y="352"/>
                    </a:moveTo>
                    <a:cubicBezTo>
                      <a:pt x="40" y="352"/>
                      <a:pt x="40" y="352"/>
                      <a:pt x="40" y="352"/>
                    </a:cubicBezTo>
                    <a:cubicBezTo>
                      <a:pt x="29" y="352"/>
                      <a:pt x="19" y="348"/>
                      <a:pt x="12" y="341"/>
                    </a:cubicBezTo>
                    <a:cubicBezTo>
                      <a:pt x="4" y="333"/>
                      <a:pt x="0" y="323"/>
                      <a:pt x="0" y="312"/>
                    </a:cubicBezTo>
                    <a:cubicBezTo>
                      <a:pt x="0" y="40"/>
                      <a:pt x="0" y="40"/>
                      <a:pt x="0" y="40"/>
                    </a:cubicBezTo>
                    <a:cubicBezTo>
                      <a:pt x="0" y="29"/>
                      <a:pt x="4" y="19"/>
                      <a:pt x="12" y="11"/>
                    </a:cubicBezTo>
                    <a:cubicBezTo>
                      <a:pt x="19" y="4"/>
                      <a:pt x="29" y="0"/>
                      <a:pt x="40" y="0"/>
                    </a:cubicBezTo>
                    <a:cubicBezTo>
                      <a:pt x="687" y="0"/>
                      <a:pt x="687" y="0"/>
                      <a:pt x="687" y="0"/>
                    </a:cubicBezTo>
                    <a:cubicBezTo>
                      <a:pt x="709" y="0"/>
                      <a:pt x="727" y="18"/>
                      <a:pt x="727" y="40"/>
                    </a:cubicBezTo>
                    <a:cubicBezTo>
                      <a:pt x="727" y="62"/>
                      <a:pt x="709" y="80"/>
                      <a:pt x="687" y="80"/>
                    </a:cubicBezTo>
                    <a:cubicBezTo>
                      <a:pt x="80" y="80"/>
                      <a:pt x="80" y="80"/>
                      <a:pt x="80" y="80"/>
                    </a:cubicBezTo>
                    <a:cubicBezTo>
                      <a:pt x="80" y="272"/>
                      <a:pt x="80" y="272"/>
                      <a:pt x="80" y="272"/>
                    </a:cubicBezTo>
                    <a:cubicBezTo>
                      <a:pt x="1080" y="272"/>
                      <a:pt x="1080" y="272"/>
                      <a:pt x="1080" y="272"/>
                    </a:cubicBezTo>
                    <a:cubicBezTo>
                      <a:pt x="1080" y="79"/>
                      <a:pt x="1080" y="79"/>
                      <a:pt x="1080" y="79"/>
                    </a:cubicBezTo>
                    <a:cubicBezTo>
                      <a:pt x="1061" y="75"/>
                      <a:pt x="1047" y="59"/>
                      <a:pt x="1047" y="40"/>
                    </a:cubicBezTo>
                    <a:cubicBezTo>
                      <a:pt x="1047" y="18"/>
                      <a:pt x="1065" y="0"/>
                      <a:pt x="1087" y="0"/>
                    </a:cubicBezTo>
                    <a:cubicBezTo>
                      <a:pt x="1120" y="0"/>
                      <a:pt x="1120" y="0"/>
                      <a:pt x="1120" y="0"/>
                    </a:cubicBezTo>
                    <a:cubicBezTo>
                      <a:pt x="1131" y="0"/>
                      <a:pt x="1141" y="4"/>
                      <a:pt x="1148" y="11"/>
                    </a:cubicBezTo>
                    <a:cubicBezTo>
                      <a:pt x="1156" y="19"/>
                      <a:pt x="1160" y="29"/>
                      <a:pt x="1160" y="40"/>
                    </a:cubicBezTo>
                    <a:cubicBezTo>
                      <a:pt x="1160" y="312"/>
                      <a:pt x="1160" y="312"/>
                      <a:pt x="1160" y="312"/>
                    </a:cubicBezTo>
                    <a:cubicBezTo>
                      <a:pt x="1160" y="323"/>
                      <a:pt x="1156" y="333"/>
                      <a:pt x="1148" y="341"/>
                    </a:cubicBezTo>
                    <a:cubicBezTo>
                      <a:pt x="1141" y="348"/>
                      <a:pt x="1131" y="352"/>
                      <a:pt x="1120" y="352"/>
                    </a:cubicBezTo>
                    <a:close/>
                    <a:moveTo>
                      <a:pt x="887" y="80"/>
                    </a:moveTo>
                    <a:cubicBezTo>
                      <a:pt x="865" y="80"/>
                      <a:pt x="847" y="62"/>
                      <a:pt x="847" y="40"/>
                    </a:cubicBezTo>
                    <a:cubicBezTo>
                      <a:pt x="847" y="18"/>
                      <a:pt x="865" y="0"/>
                      <a:pt x="887" y="0"/>
                    </a:cubicBezTo>
                    <a:cubicBezTo>
                      <a:pt x="909" y="0"/>
                      <a:pt x="927" y="18"/>
                      <a:pt x="927" y="40"/>
                    </a:cubicBezTo>
                    <a:cubicBezTo>
                      <a:pt x="927" y="62"/>
                      <a:pt x="909" y="80"/>
                      <a:pt x="88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1">
                <a:extLst>
                  <a:ext uri="{FF2B5EF4-FFF2-40B4-BE49-F238E27FC236}">
                    <a16:creationId xmlns:a16="http://schemas.microsoft.com/office/drawing/2014/main" id="{F788FE0D-BC42-41D4-80B0-B17BC7F02769}"/>
                  </a:ext>
                </a:extLst>
              </p:cNvPr>
              <p:cNvSpPr>
                <a:spLocks noEditPoints="1"/>
              </p:cNvSpPr>
              <p:nvPr/>
            </p:nvSpPr>
            <p:spPr bwMode="auto">
              <a:xfrm>
                <a:off x="13701713" y="2674938"/>
                <a:ext cx="411162" cy="128588"/>
              </a:xfrm>
              <a:custGeom>
                <a:avLst/>
                <a:gdLst>
                  <a:gd name="T0" fmla="*/ 1360 w 1400"/>
                  <a:gd name="T1" fmla="*/ 440 h 440"/>
                  <a:gd name="T2" fmla="*/ 40 w 1400"/>
                  <a:gd name="T3" fmla="*/ 440 h 440"/>
                  <a:gd name="T4" fmla="*/ 12 w 1400"/>
                  <a:gd name="T5" fmla="*/ 428 h 440"/>
                  <a:gd name="T6" fmla="*/ 0 w 1400"/>
                  <a:gd name="T7" fmla="*/ 400 h 440"/>
                  <a:gd name="T8" fmla="*/ 0 w 1400"/>
                  <a:gd name="T9" fmla="*/ 40 h 440"/>
                  <a:gd name="T10" fmla="*/ 12 w 1400"/>
                  <a:gd name="T11" fmla="*/ 12 h 440"/>
                  <a:gd name="T12" fmla="*/ 40 w 1400"/>
                  <a:gd name="T13" fmla="*/ 0 h 440"/>
                  <a:gd name="T14" fmla="*/ 360 w 1400"/>
                  <a:gd name="T15" fmla="*/ 0 h 440"/>
                  <a:gd name="T16" fmla="*/ 400 w 1400"/>
                  <a:gd name="T17" fmla="*/ 40 h 440"/>
                  <a:gd name="T18" fmla="*/ 360 w 1400"/>
                  <a:gd name="T19" fmla="*/ 80 h 440"/>
                  <a:gd name="T20" fmla="*/ 80 w 1400"/>
                  <a:gd name="T21" fmla="*/ 80 h 440"/>
                  <a:gd name="T22" fmla="*/ 80 w 1400"/>
                  <a:gd name="T23" fmla="*/ 360 h 440"/>
                  <a:gd name="T24" fmla="*/ 1320 w 1400"/>
                  <a:gd name="T25" fmla="*/ 360 h 440"/>
                  <a:gd name="T26" fmla="*/ 1320 w 1400"/>
                  <a:gd name="T27" fmla="*/ 80 h 440"/>
                  <a:gd name="T28" fmla="*/ 760 w 1400"/>
                  <a:gd name="T29" fmla="*/ 80 h 440"/>
                  <a:gd name="T30" fmla="*/ 760 w 1400"/>
                  <a:gd name="T31" fmla="*/ 80 h 440"/>
                  <a:gd name="T32" fmla="*/ 720 w 1400"/>
                  <a:gd name="T33" fmla="*/ 40 h 440"/>
                  <a:gd name="T34" fmla="*/ 760 w 1400"/>
                  <a:gd name="T35" fmla="*/ 0 h 440"/>
                  <a:gd name="T36" fmla="*/ 1360 w 1400"/>
                  <a:gd name="T37" fmla="*/ 0 h 440"/>
                  <a:gd name="T38" fmla="*/ 1388 w 1400"/>
                  <a:gd name="T39" fmla="*/ 12 h 440"/>
                  <a:gd name="T40" fmla="*/ 1400 w 1400"/>
                  <a:gd name="T41" fmla="*/ 40 h 440"/>
                  <a:gd name="T42" fmla="*/ 1400 w 1400"/>
                  <a:gd name="T43" fmla="*/ 400 h 440"/>
                  <a:gd name="T44" fmla="*/ 1388 w 1400"/>
                  <a:gd name="T45" fmla="*/ 428 h 440"/>
                  <a:gd name="T46" fmla="*/ 1360 w 1400"/>
                  <a:gd name="T47" fmla="*/ 440 h 440"/>
                  <a:gd name="T48" fmla="*/ 560 w 1400"/>
                  <a:gd name="T49" fmla="*/ 80 h 440"/>
                  <a:gd name="T50" fmla="*/ 520 w 1400"/>
                  <a:gd name="T51" fmla="*/ 40 h 440"/>
                  <a:gd name="T52" fmla="*/ 560 w 1400"/>
                  <a:gd name="T53" fmla="*/ 0 h 440"/>
                  <a:gd name="T54" fmla="*/ 600 w 1400"/>
                  <a:gd name="T55" fmla="*/ 40 h 440"/>
                  <a:gd name="T56" fmla="*/ 560 w 1400"/>
                  <a:gd name="T57" fmla="*/ 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440">
                    <a:moveTo>
                      <a:pt x="1360" y="440"/>
                    </a:moveTo>
                    <a:cubicBezTo>
                      <a:pt x="40" y="440"/>
                      <a:pt x="40" y="440"/>
                      <a:pt x="40" y="440"/>
                    </a:cubicBezTo>
                    <a:cubicBezTo>
                      <a:pt x="29" y="440"/>
                      <a:pt x="19" y="436"/>
                      <a:pt x="12" y="428"/>
                    </a:cubicBezTo>
                    <a:cubicBezTo>
                      <a:pt x="4" y="421"/>
                      <a:pt x="0" y="411"/>
                      <a:pt x="0" y="400"/>
                    </a:cubicBezTo>
                    <a:cubicBezTo>
                      <a:pt x="0" y="40"/>
                      <a:pt x="0" y="40"/>
                      <a:pt x="0" y="40"/>
                    </a:cubicBezTo>
                    <a:cubicBezTo>
                      <a:pt x="0" y="29"/>
                      <a:pt x="4" y="19"/>
                      <a:pt x="12" y="12"/>
                    </a:cubicBezTo>
                    <a:cubicBezTo>
                      <a:pt x="19" y="4"/>
                      <a:pt x="29" y="0"/>
                      <a:pt x="40" y="0"/>
                    </a:cubicBezTo>
                    <a:cubicBezTo>
                      <a:pt x="360" y="0"/>
                      <a:pt x="360" y="0"/>
                      <a:pt x="360" y="0"/>
                    </a:cubicBezTo>
                    <a:cubicBezTo>
                      <a:pt x="382" y="0"/>
                      <a:pt x="400" y="18"/>
                      <a:pt x="400" y="40"/>
                    </a:cubicBezTo>
                    <a:cubicBezTo>
                      <a:pt x="400" y="62"/>
                      <a:pt x="382" y="80"/>
                      <a:pt x="360" y="80"/>
                    </a:cubicBezTo>
                    <a:cubicBezTo>
                      <a:pt x="80" y="80"/>
                      <a:pt x="80" y="80"/>
                      <a:pt x="80" y="80"/>
                    </a:cubicBezTo>
                    <a:cubicBezTo>
                      <a:pt x="80" y="360"/>
                      <a:pt x="80" y="360"/>
                      <a:pt x="80" y="360"/>
                    </a:cubicBezTo>
                    <a:cubicBezTo>
                      <a:pt x="1320" y="360"/>
                      <a:pt x="1320" y="360"/>
                      <a:pt x="1320" y="360"/>
                    </a:cubicBezTo>
                    <a:cubicBezTo>
                      <a:pt x="1320" y="80"/>
                      <a:pt x="1320" y="80"/>
                      <a:pt x="1320" y="80"/>
                    </a:cubicBezTo>
                    <a:cubicBezTo>
                      <a:pt x="760" y="80"/>
                      <a:pt x="760" y="80"/>
                      <a:pt x="760" y="80"/>
                    </a:cubicBezTo>
                    <a:cubicBezTo>
                      <a:pt x="760" y="80"/>
                      <a:pt x="760" y="80"/>
                      <a:pt x="760" y="80"/>
                    </a:cubicBezTo>
                    <a:cubicBezTo>
                      <a:pt x="738" y="80"/>
                      <a:pt x="720" y="62"/>
                      <a:pt x="720" y="40"/>
                    </a:cubicBezTo>
                    <a:cubicBezTo>
                      <a:pt x="720" y="18"/>
                      <a:pt x="738" y="0"/>
                      <a:pt x="760" y="0"/>
                    </a:cubicBezTo>
                    <a:cubicBezTo>
                      <a:pt x="1360" y="0"/>
                      <a:pt x="1360" y="0"/>
                      <a:pt x="1360" y="0"/>
                    </a:cubicBezTo>
                    <a:cubicBezTo>
                      <a:pt x="1371" y="0"/>
                      <a:pt x="1381" y="4"/>
                      <a:pt x="1388" y="12"/>
                    </a:cubicBezTo>
                    <a:cubicBezTo>
                      <a:pt x="1396" y="19"/>
                      <a:pt x="1400" y="29"/>
                      <a:pt x="1400" y="40"/>
                    </a:cubicBezTo>
                    <a:cubicBezTo>
                      <a:pt x="1400" y="400"/>
                      <a:pt x="1400" y="400"/>
                      <a:pt x="1400" y="400"/>
                    </a:cubicBezTo>
                    <a:cubicBezTo>
                      <a:pt x="1400" y="411"/>
                      <a:pt x="1396" y="421"/>
                      <a:pt x="1388" y="428"/>
                    </a:cubicBezTo>
                    <a:cubicBezTo>
                      <a:pt x="1381" y="436"/>
                      <a:pt x="1371" y="440"/>
                      <a:pt x="1360" y="440"/>
                    </a:cubicBezTo>
                    <a:close/>
                    <a:moveTo>
                      <a:pt x="560" y="80"/>
                    </a:moveTo>
                    <a:cubicBezTo>
                      <a:pt x="538" y="80"/>
                      <a:pt x="520" y="62"/>
                      <a:pt x="520" y="40"/>
                    </a:cubicBezTo>
                    <a:cubicBezTo>
                      <a:pt x="520" y="18"/>
                      <a:pt x="538" y="0"/>
                      <a:pt x="560" y="0"/>
                    </a:cubicBezTo>
                    <a:cubicBezTo>
                      <a:pt x="582" y="0"/>
                      <a:pt x="600" y="18"/>
                      <a:pt x="600" y="40"/>
                    </a:cubicBezTo>
                    <a:cubicBezTo>
                      <a:pt x="600" y="62"/>
                      <a:pt x="582" y="80"/>
                      <a:pt x="5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2">
                <a:extLst>
                  <a:ext uri="{FF2B5EF4-FFF2-40B4-BE49-F238E27FC236}">
                    <a16:creationId xmlns:a16="http://schemas.microsoft.com/office/drawing/2014/main" id="{4CDFBCEE-FCA4-4DDE-A9F8-DF7A692FF6DD}"/>
                  </a:ext>
                </a:extLst>
              </p:cNvPr>
              <p:cNvSpPr>
                <a:spLocks noEditPoints="1"/>
              </p:cNvSpPr>
              <p:nvPr/>
            </p:nvSpPr>
            <p:spPr bwMode="auto">
              <a:xfrm>
                <a:off x="13784263" y="2674938"/>
                <a:ext cx="106362" cy="93663"/>
              </a:xfrm>
              <a:custGeom>
                <a:avLst/>
                <a:gdLst>
                  <a:gd name="T0" fmla="*/ 240 w 360"/>
                  <a:gd name="T1" fmla="*/ 320 h 320"/>
                  <a:gd name="T2" fmla="*/ 180 w 360"/>
                  <a:gd name="T3" fmla="*/ 304 h 320"/>
                  <a:gd name="T4" fmla="*/ 120 w 360"/>
                  <a:gd name="T5" fmla="*/ 320 h 320"/>
                  <a:gd name="T6" fmla="*/ 120 w 360"/>
                  <a:gd name="T7" fmla="*/ 320 h 320"/>
                  <a:gd name="T8" fmla="*/ 35 w 360"/>
                  <a:gd name="T9" fmla="*/ 285 h 320"/>
                  <a:gd name="T10" fmla="*/ 0 w 360"/>
                  <a:gd name="T11" fmla="*/ 200 h 320"/>
                  <a:gd name="T12" fmla="*/ 0 w 360"/>
                  <a:gd name="T13" fmla="*/ 40 h 320"/>
                  <a:gd name="T14" fmla="*/ 12 w 360"/>
                  <a:gd name="T15" fmla="*/ 12 h 320"/>
                  <a:gd name="T16" fmla="*/ 40 w 360"/>
                  <a:gd name="T17" fmla="*/ 0 h 320"/>
                  <a:gd name="T18" fmla="*/ 320 w 360"/>
                  <a:gd name="T19" fmla="*/ 0 h 320"/>
                  <a:gd name="T20" fmla="*/ 348 w 360"/>
                  <a:gd name="T21" fmla="*/ 12 h 320"/>
                  <a:gd name="T22" fmla="*/ 360 w 360"/>
                  <a:gd name="T23" fmla="*/ 40 h 320"/>
                  <a:gd name="T24" fmla="*/ 360 w 360"/>
                  <a:gd name="T25" fmla="*/ 200 h 320"/>
                  <a:gd name="T26" fmla="*/ 325 w 360"/>
                  <a:gd name="T27" fmla="*/ 285 h 320"/>
                  <a:gd name="T28" fmla="*/ 240 w 360"/>
                  <a:gd name="T29" fmla="*/ 320 h 320"/>
                  <a:gd name="T30" fmla="*/ 240 w 360"/>
                  <a:gd name="T31" fmla="*/ 320 h 320"/>
                  <a:gd name="T32" fmla="*/ 180 w 360"/>
                  <a:gd name="T33" fmla="*/ 213 h 320"/>
                  <a:gd name="T34" fmla="*/ 210 w 360"/>
                  <a:gd name="T35" fmla="*/ 226 h 320"/>
                  <a:gd name="T36" fmla="*/ 240 w 360"/>
                  <a:gd name="T37" fmla="*/ 240 h 320"/>
                  <a:gd name="T38" fmla="*/ 280 w 360"/>
                  <a:gd name="T39" fmla="*/ 200 h 320"/>
                  <a:gd name="T40" fmla="*/ 280 w 360"/>
                  <a:gd name="T41" fmla="*/ 80 h 320"/>
                  <a:gd name="T42" fmla="*/ 80 w 360"/>
                  <a:gd name="T43" fmla="*/ 80 h 320"/>
                  <a:gd name="T44" fmla="*/ 80 w 360"/>
                  <a:gd name="T45" fmla="*/ 200 h 320"/>
                  <a:gd name="T46" fmla="*/ 120 w 360"/>
                  <a:gd name="T47" fmla="*/ 240 h 320"/>
                  <a:gd name="T48" fmla="*/ 150 w 360"/>
                  <a:gd name="T49" fmla="*/ 226 h 320"/>
                  <a:gd name="T50" fmla="*/ 180 w 360"/>
                  <a:gd name="T51" fmla="*/ 21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 h="320">
                    <a:moveTo>
                      <a:pt x="240" y="320"/>
                    </a:moveTo>
                    <a:cubicBezTo>
                      <a:pt x="219" y="320"/>
                      <a:pt x="198" y="314"/>
                      <a:pt x="180" y="304"/>
                    </a:cubicBezTo>
                    <a:cubicBezTo>
                      <a:pt x="162" y="314"/>
                      <a:pt x="141" y="320"/>
                      <a:pt x="120" y="320"/>
                    </a:cubicBezTo>
                    <a:cubicBezTo>
                      <a:pt x="120" y="320"/>
                      <a:pt x="120" y="320"/>
                      <a:pt x="120" y="320"/>
                    </a:cubicBezTo>
                    <a:cubicBezTo>
                      <a:pt x="88" y="320"/>
                      <a:pt x="58" y="308"/>
                      <a:pt x="35" y="285"/>
                    </a:cubicBezTo>
                    <a:cubicBezTo>
                      <a:pt x="12" y="262"/>
                      <a:pt x="0" y="232"/>
                      <a:pt x="0" y="200"/>
                    </a:cubicBezTo>
                    <a:cubicBezTo>
                      <a:pt x="0" y="40"/>
                      <a:pt x="0" y="40"/>
                      <a:pt x="0" y="40"/>
                    </a:cubicBezTo>
                    <a:cubicBezTo>
                      <a:pt x="0" y="29"/>
                      <a:pt x="4" y="19"/>
                      <a:pt x="12" y="12"/>
                    </a:cubicBezTo>
                    <a:cubicBezTo>
                      <a:pt x="19" y="4"/>
                      <a:pt x="29" y="0"/>
                      <a:pt x="40" y="0"/>
                    </a:cubicBezTo>
                    <a:cubicBezTo>
                      <a:pt x="320" y="0"/>
                      <a:pt x="320" y="0"/>
                      <a:pt x="320" y="0"/>
                    </a:cubicBezTo>
                    <a:cubicBezTo>
                      <a:pt x="331" y="0"/>
                      <a:pt x="341" y="4"/>
                      <a:pt x="348" y="12"/>
                    </a:cubicBezTo>
                    <a:cubicBezTo>
                      <a:pt x="356" y="19"/>
                      <a:pt x="360" y="29"/>
                      <a:pt x="360" y="40"/>
                    </a:cubicBezTo>
                    <a:cubicBezTo>
                      <a:pt x="360" y="200"/>
                      <a:pt x="360" y="200"/>
                      <a:pt x="360" y="200"/>
                    </a:cubicBezTo>
                    <a:cubicBezTo>
                      <a:pt x="360" y="232"/>
                      <a:pt x="348" y="262"/>
                      <a:pt x="325" y="285"/>
                    </a:cubicBezTo>
                    <a:cubicBezTo>
                      <a:pt x="302" y="308"/>
                      <a:pt x="272" y="320"/>
                      <a:pt x="240" y="320"/>
                    </a:cubicBezTo>
                    <a:cubicBezTo>
                      <a:pt x="240" y="320"/>
                      <a:pt x="240" y="320"/>
                      <a:pt x="240" y="320"/>
                    </a:cubicBezTo>
                    <a:close/>
                    <a:moveTo>
                      <a:pt x="180" y="213"/>
                    </a:moveTo>
                    <a:cubicBezTo>
                      <a:pt x="191" y="213"/>
                      <a:pt x="202" y="218"/>
                      <a:pt x="210" y="226"/>
                    </a:cubicBezTo>
                    <a:cubicBezTo>
                      <a:pt x="218" y="235"/>
                      <a:pt x="228" y="240"/>
                      <a:pt x="240" y="240"/>
                    </a:cubicBezTo>
                    <a:cubicBezTo>
                      <a:pt x="262" y="240"/>
                      <a:pt x="280" y="222"/>
                      <a:pt x="280" y="200"/>
                    </a:cubicBezTo>
                    <a:cubicBezTo>
                      <a:pt x="280" y="80"/>
                      <a:pt x="280" y="80"/>
                      <a:pt x="280" y="80"/>
                    </a:cubicBezTo>
                    <a:cubicBezTo>
                      <a:pt x="80" y="80"/>
                      <a:pt x="80" y="80"/>
                      <a:pt x="80" y="80"/>
                    </a:cubicBezTo>
                    <a:cubicBezTo>
                      <a:pt x="80" y="200"/>
                      <a:pt x="80" y="200"/>
                      <a:pt x="80" y="200"/>
                    </a:cubicBezTo>
                    <a:cubicBezTo>
                      <a:pt x="80" y="222"/>
                      <a:pt x="98" y="240"/>
                      <a:pt x="120" y="240"/>
                    </a:cubicBezTo>
                    <a:cubicBezTo>
                      <a:pt x="132" y="240"/>
                      <a:pt x="142" y="235"/>
                      <a:pt x="150" y="226"/>
                    </a:cubicBezTo>
                    <a:cubicBezTo>
                      <a:pt x="158" y="218"/>
                      <a:pt x="169" y="213"/>
                      <a:pt x="18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3">
                <a:extLst>
                  <a:ext uri="{FF2B5EF4-FFF2-40B4-BE49-F238E27FC236}">
                    <a16:creationId xmlns:a16="http://schemas.microsoft.com/office/drawing/2014/main" id="{14AC7D92-A65B-4042-BD8D-187392B5DF47}"/>
                  </a:ext>
                </a:extLst>
              </p:cNvPr>
              <p:cNvSpPr>
                <a:spLocks/>
              </p:cNvSpPr>
              <p:nvPr/>
            </p:nvSpPr>
            <p:spPr bwMode="auto">
              <a:xfrm>
                <a:off x="13825538" y="2709863"/>
                <a:ext cx="23812" cy="50800"/>
              </a:xfrm>
              <a:custGeom>
                <a:avLst/>
                <a:gdLst>
                  <a:gd name="T0" fmla="*/ 40 w 80"/>
                  <a:gd name="T1" fmla="*/ 173 h 173"/>
                  <a:gd name="T2" fmla="*/ 0 w 80"/>
                  <a:gd name="T3" fmla="*/ 133 h 173"/>
                  <a:gd name="T4" fmla="*/ 0 w 80"/>
                  <a:gd name="T5" fmla="*/ 40 h 173"/>
                  <a:gd name="T6" fmla="*/ 40 w 80"/>
                  <a:gd name="T7" fmla="*/ 0 h 173"/>
                  <a:gd name="T8" fmla="*/ 80 w 80"/>
                  <a:gd name="T9" fmla="*/ 40 h 173"/>
                  <a:gd name="T10" fmla="*/ 80 w 80"/>
                  <a:gd name="T11" fmla="*/ 133 h 173"/>
                  <a:gd name="T12" fmla="*/ 40 w 8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 h="173">
                    <a:moveTo>
                      <a:pt x="40" y="173"/>
                    </a:moveTo>
                    <a:cubicBezTo>
                      <a:pt x="18" y="173"/>
                      <a:pt x="0" y="155"/>
                      <a:pt x="0" y="133"/>
                    </a:cubicBezTo>
                    <a:cubicBezTo>
                      <a:pt x="0" y="40"/>
                      <a:pt x="0" y="40"/>
                      <a:pt x="0" y="40"/>
                    </a:cubicBezTo>
                    <a:cubicBezTo>
                      <a:pt x="0" y="18"/>
                      <a:pt x="18" y="0"/>
                      <a:pt x="40" y="0"/>
                    </a:cubicBezTo>
                    <a:cubicBezTo>
                      <a:pt x="62" y="0"/>
                      <a:pt x="80" y="18"/>
                      <a:pt x="80" y="40"/>
                    </a:cubicBezTo>
                    <a:cubicBezTo>
                      <a:pt x="80" y="133"/>
                      <a:pt x="80" y="133"/>
                      <a:pt x="80" y="133"/>
                    </a:cubicBezTo>
                    <a:cubicBezTo>
                      <a:pt x="80" y="155"/>
                      <a:pt x="62"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4">
                <a:extLst>
                  <a:ext uri="{FF2B5EF4-FFF2-40B4-BE49-F238E27FC236}">
                    <a16:creationId xmlns:a16="http://schemas.microsoft.com/office/drawing/2014/main" id="{DB5D19BD-47C5-48D9-AFC0-3624890D2F5B}"/>
                  </a:ext>
                </a:extLst>
              </p:cNvPr>
              <p:cNvSpPr>
                <a:spLocks noEditPoints="1"/>
              </p:cNvSpPr>
              <p:nvPr/>
            </p:nvSpPr>
            <p:spPr bwMode="auto">
              <a:xfrm>
                <a:off x="141017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5" y="125"/>
                      <a:pt x="230" y="117"/>
                    </a:cubicBezTo>
                    <a:cubicBezTo>
                      <a:pt x="236" y="114"/>
                      <a:pt x="240" y="107"/>
                      <a:pt x="240" y="100"/>
                    </a:cubicBezTo>
                    <a:cubicBezTo>
                      <a:pt x="240" y="89"/>
                      <a:pt x="231" y="80"/>
                      <a:pt x="220" y="80"/>
                    </a:cubicBezTo>
                    <a:cubicBezTo>
                      <a:pt x="130" y="80"/>
                      <a:pt x="130" y="80"/>
                      <a:pt x="1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5">
                <a:extLst>
                  <a:ext uri="{FF2B5EF4-FFF2-40B4-BE49-F238E27FC236}">
                    <a16:creationId xmlns:a16="http://schemas.microsoft.com/office/drawing/2014/main" id="{D6A3A26B-F760-4B4D-A861-1090D92693A2}"/>
                  </a:ext>
                </a:extLst>
              </p:cNvPr>
              <p:cNvSpPr>
                <a:spLocks noEditPoints="1"/>
              </p:cNvSpPr>
              <p:nvPr/>
            </p:nvSpPr>
            <p:spPr bwMode="auto">
              <a:xfrm>
                <a:off x="136318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6" y="125"/>
                      <a:pt x="230" y="117"/>
                    </a:cubicBezTo>
                    <a:cubicBezTo>
                      <a:pt x="236" y="114"/>
                      <a:pt x="240" y="107"/>
                      <a:pt x="240" y="100"/>
                    </a:cubicBezTo>
                    <a:cubicBezTo>
                      <a:pt x="240" y="89"/>
                      <a:pt x="231" y="80"/>
                      <a:pt x="220" y="80"/>
                    </a:cubicBezTo>
                    <a:lnTo>
                      <a:pt x="13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26">
                <a:extLst>
                  <a:ext uri="{FF2B5EF4-FFF2-40B4-BE49-F238E27FC236}">
                    <a16:creationId xmlns:a16="http://schemas.microsoft.com/office/drawing/2014/main" id="{F32AB20F-9360-4438-9BDF-2C1FAC7FF3F3}"/>
                  </a:ext>
                </a:extLst>
              </p:cNvPr>
              <p:cNvSpPr>
                <a:spLocks noEditPoints="1"/>
              </p:cNvSpPr>
              <p:nvPr/>
            </p:nvSpPr>
            <p:spPr bwMode="auto">
              <a:xfrm>
                <a:off x="13873163" y="2533650"/>
                <a:ext cx="87312" cy="117475"/>
              </a:xfrm>
              <a:custGeom>
                <a:avLst/>
                <a:gdLst>
                  <a:gd name="T0" fmla="*/ 150 w 294"/>
                  <a:gd name="T1" fmla="*/ 400 h 400"/>
                  <a:gd name="T2" fmla="*/ 116 w 294"/>
                  <a:gd name="T3" fmla="*/ 380 h 400"/>
                  <a:gd name="T4" fmla="*/ 75 w 294"/>
                  <a:gd name="T5" fmla="*/ 310 h 400"/>
                  <a:gd name="T6" fmla="*/ 13 w 294"/>
                  <a:gd name="T7" fmla="*/ 191 h 400"/>
                  <a:gd name="T8" fmla="*/ 3 w 294"/>
                  <a:gd name="T9" fmla="*/ 164 h 400"/>
                  <a:gd name="T10" fmla="*/ 3 w 294"/>
                  <a:gd name="T11" fmla="*/ 164 h 400"/>
                  <a:gd name="T12" fmla="*/ 0 w 294"/>
                  <a:gd name="T13" fmla="*/ 147 h 400"/>
                  <a:gd name="T14" fmla="*/ 43 w 294"/>
                  <a:gd name="T15" fmla="*/ 43 h 400"/>
                  <a:gd name="T16" fmla="*/ 147 w 294"/>
                  <a:gd name="T17" fmla="*/ 0 h 400"/>
                  <a:gd name="T18" fmla="*/ 251 w 294"/>
                  <a:gd name="T19" fmla="*/ 43 h 400"/>
                  <a:gd name="T20" fmla="*/ 294 w 294"/>
                  <a:gd name="T21" fmla="*/ 147 h 400"/>
                  <a:gd name="T22" fmla="*/ 292 w 294"/>
                  <a:gd name="T23" fmla="*/ 157 h 400"/>
                  <a:gd name="T24" fmla="*/ 292 w 294"/>
                  <a:gd name="T25" fmla="*/ 159 h 400"/>
                  <a:gd name="T26" fmla="*/ 290 w 294"/>
                  <a:gd name="T27" fmla="*/ 164 h 400"/>
                  <a:gd name="T28" fmla="*/ 286 w 294"/>
                  <a:gd name="T29" fmla="*/ 175 h 400"/>
                  <a:gd name="T30" fmla="*/ 274 w 294"/>
                  <a:gd name="T31" fmla="*/ 202 h 400"/>
                  <a:gd name="T32" fmla="*/ 238 w 294"/>
                  <a:gd name="T33" fmla="*/ 276 h 400"/>
                  <a:gd name="T34" fmla="*/ 186 w 294"/>
                  <a:gd name="T35" fmla="*/ 378 h 400"/>
                  <a:gd name="T36" fmla="*/ 186 w 294"/>
                  <a:gd name="T37" fmla="*/ 378 h 400"/>
                  <a:gd name="T38" fmla="*/ 152 w 294"/>
                  <a:gd name="T39" fmla="*/ 400 h 400"/>
                  <a:gd name="T40" fmla="*/ 150 w 294"/>
                  <a:gd name="T41" fmla="*/ 400 h 400"/>
                  <a:gd name="T42" fmla="*/ 80 w 294"/>
                  <a:gd name="T43" fmla="*/ 144 h 400"/>
                  <a:gd name="T44" fmla="*/ 81 w 294"/>
                  <a:gd name="T45" fmla="*/ 146 h 400"/>
                  <a:gd name="T46" fmla="*/ 87 w 294"/>
                  <a:gd name="T47" fmla="*/ 161 h 400"/>
                  <a:gd name="T48" fmla="*/ 111 w 294"/>
                  <a:gd name="T49" fmla="*/ 208 h 400"/>
                  <a:gd name="T50" fmla="*/ 148 w 294"/>
                  <a:gd name="T51" fmla="*/ 276 h 400"/>
                  <a:gd name="T52" fmla="*/ 149 w 294"/>
                  <a:gd name="T53" fmla="*/ 275 h 400"/>
                  <a:gd name="T54" fmla="*/ 154 w 294"/>
                  <a:gd name="T55" fmla="*/ 265 h 400"/>
                  <a:gd name="T56" fmla="*/ 210 w 294"/>
                  <a:gd name="T57" fmla="*/ 150 h 400"/>
                  <a:gd name="T58" fmla="*/ 213 w 294"/>
                  <a:gd name="T59" fmla="*/ 141 h 400"/>
                  <a:gd name="T60" fmla="*/ 147 w 294"/>
                  <a:gd name="T61" fmla="*/ 80 h 400"/>
                  <a:gd name="T62" fmla="*/ 80 w 294"/>
                  <a:gd name="T63" fmla="*/ 14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400">
                    <a:moveTo>
                      <a:pt x="150" y="400"/>
                    </a:moveTo>
                    <a:cubicBezTo>
                      <a:pt x="136" y="400"/>
                      <a:pt x="123" y="393"/>
                      <a:pt x="116" y="380"/>
                    </a:cubicBezTo>
                    <a:cubicBezTo>
                      <a:pt x="116" y="380"/>
                      <a:pt x="97" y="349"/>
                      <a:pt x="75" y="310"/>
                    </a:cubicBezTo>
                    <a:cubicBezTo>
                      <a:pt x="56" y="276"/>
                      <a:pt x="29" y="227"/>
                      <a:pt x="13" y="191"/>
                    </a:cubicBezTo>
                    <a:cubicBezTo>
                      <a:pt x="9" y="181"/>
                      <a:pt x="6" y="173"/>
                      <a:pt x="3" y="164"/>
                    </a:cubicBezTo>
                    <a:cubicBezTo>
                      <a:pt x="3" y="164"/>
                      <a:pt x="3" y="164"/>
                      <a:pt x="3" y="164"/>
                    </a:cubicBezTo>
                    <a:cubicBezTo>
                      <a:pt x="2" y="159"/>
                      <a:pt x="0" y="154"/>
                      <a:pt x="0" y="147"/>
                    </a:cubicBezTo>
                    <a:cubicBezTo>
                      <a:pt x="0" y="107"/>
                      <a:pt x="16" y="71"/>
                      <a:pt x="43" y="43"/>
                    </a:cubicBezTo>
                    <a:cubicBezTo>
                      <a:pt x="71" y="15"/>
                      <a:pt x="108" y="0"/>
                      <a:pt x="147" y="0"/>
                    </a:cubicBezTo>
                    <a:cubicBezTo>
                      <a:pt x="186" y="0"/>
                      <a:pt x="223" y="15"/>
                      <a:pt x="251" y="43"/>
                    </a:cubicBezTo>
                    <a:cubicBezTo>
                      <a:pt x="278" y="71"/>
                      <a:pt x="294" y="107"/>
                      <a:pt x="294" y="147"/>
                    </a:cubicBezTo>
                    <a:cubicBezTo>
                      <a:pt x="294" y="153"/>
                      <a:pt x="293" y="155"/>
                      <a:pt x="292" y="157"/>
                    </a:cubicBezTo>
                    <a:cubicBezTo>
                      <a:pt x="292" y="158"/>
                      <a:pt x="292" y="158"/>
                      <a:pt x="292" y="159"/>
                    </a:cubicBezTo>
                    <a:cubicBezTo>
                      <a:pt x="291" y="161"/>
                      <a:pt x="291" y="163"/>
                      <a:pt x="290" y="164"/>
                    </a:cubicBezTo>
                    <a:cubicBezTo>
                      <a:pt x="289" y="168"/>
                      <a:pt x="287" y="172"/>
                      <a:pt x="286" y="175"/>
                    </a:cubicBezTo>
                    <a:cubicBezTo>
                      <a:pt x="283" y="182"/>
                      <a:pt x="279" y="191"/>
                      <a:pt x="274" y="202"/>
                    </a:cubicBezTo>
                    <a:cubicBezTo>
                      <a:pt x="265" y="221"/>
                      <a:pt x="253" y="245"/>
                      <a:pt x="238" y="276"/>
                    </a:cubicBezTo>
                    <a:cubicBezTo>
                      <a:pt x="215" y="321"/>
                      <a:pt x="193" y="365"/>
                      <a:pt x="186" y="378"/>
                    </a:cubicBezTo>
                    <a:cubicBezTo>
                      <a:pt x="186" y="378"/>
                      <a:pt x="186" y="378"/>
                      <a:pt x="186" y="378"/>
                    </a:cubicBezTo>
                    <a:cubicBezTo>
                      <a:pt x="179" y="391"/>
                      <a:pt x="166" y="400"/>
                      <a:pt x="152" y="400"/>
                    </a:cubicBezTo>
                    <a:cubicBezTo>
                      <a:pt x="151" y="400"/>
                      <a:pt x="151" y="400"/>
                      <a:pt x="150" y="400"/>
                    </a:cubicBezTo>
                    <a:close/>
                    <a:moveTo>
                      <a:pt x="80" y="144"/>
                    </a:moveTo>
                    <a:cubicBezTo>
                      <a:pt x="81" y="144"/>
                      <a:pt x="81" y="145"/>
                      <a:pt x="81" y="146"/>
                    </a:cubicBezTo>
                    <a:cubicBezTo>
                      <a:pt x="82" y="149"/>
                      <a:pt x="84" y="155"/>
                      <a:pt x="87" y="161"/>
                    </a:cubicBezTo>
                    <a:cubicBezTo>
                      <a:pt x="92" y="173"/>
                      <a:pt x="101" y="189"/>
                      <a:pt x="111" y="208"/>
                    </a:cubicBezTo>
                    <a:cubicBezTo>
                      <a:pt x="121" y="228"/>
                      <a:pt x="134" y="251"/>
                      <a:pt x="148" y="276"/>
                    </a:cubicBezTo>
                    <a:cubicBezTo>
                      <a:pt x="149" y="275"/>
                      <a:pt x="149" y="275"/>
                      <a:pt x="149" y="275"/>
                    </a:cubicBezTo>
                    <a:cubicBezTo>
                      <a:pt x="150" y="272"/>
                      <a:pt x="152" y="269"/>
                      <a:pt x="154" y="265"/>
                    </a:cubicBezTo>
                    <a:cubicBezTo>
                      <a:pt x="169" y="234"/>
                      <a:pt x="197" y="178"/>
                      <a:pt x="210" y="150"/>
                    </a:cubicBezTo>
                    <a:cubicBezTo>
                      <a:pt x="211" y="146"/>
                      <a:pt x="213" y="143"/>
                      <a:pt x="213" y="141"/>
                    </a:cubicBezTo>
                    <a:cubicBezTo>
                      <a:pt x="211" y="107"/>
                      <a:pt x="181" y="80"/>
                      <a:pt x="147" y="80"/>
                    </a:cubicBezTo>
                    <a:cubicBezTo>
                      <a:pt x="111" y="80"/>
                      <a:pt x="82" y="108"/>
                      <a:pt x="8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7">
                <a:extLst>
                  <a:ext uri="{FF2B5EF4-FFF2-40B4-BE49-F238E27FC236}">
                    <a16:creationId xmlns:a16="http://schemas.microsoft.com/office/drawing/2014/main" id="{E4298123-66D8-42BB-BB1C-841141E79C24}"/>
                  </a:ext>
                </a:extLst>
              </p:cNvPr>
              <p:cNvSpPr>
                <a:spLocks noEditPoints="1"/>
              </p:cNvSpPr>
              <p:nvPr/>
            </p:nvSpPr>
            <p:spPr bwMode="auto">
              <a:xfrm>
                <a:off x="13714413" y="2538413"/>
                <a:ext cx="100012" cy="98425"/>
              </a:xfrm>
              <a:custGeom>
                <a:avLst/>
                <a:gdLst>
                  <a:gd name="T0" fmla="*/ 300 w 342"/>
                  <a:gd name="T1" fmla="*/ 335 h 335"/>
                  <a:gd name="T2" fmla="*/ 290 w 342"/>
                  <a:gd name="T3" fmla="*/ 334 h 335"/>
                  <a:gd name="T4" fmla="*/ 290 w 342"/>
                  <a:gd name="T5" fmla="*/ 333 h 335"/>
                  <a:gd name="T6" fmla="*/ 211 w 342"/>
                  <a:gd name="T7" fmla="*/ 312 h 335"/>
                  <a:gd name="T8" fmla="*/ 84 w 342"/>
                  <a:gd name="T9" fmla="*/ 272 h 335"/>
                  <a:gd name="T10" fmla="*/ 57 w 342"/>
                  <a:gd name="T11" fmla="*/ 261 h 335"/>
                  <a:gd name="T12" fmla="*/ 57 w 342"/>
                  <a:gd name="T13" fmla="*/ 260 h 335"/>
                  <a:gd name="T14" fmla="*/ 43 w 342"/>
                  <a:gd name="T15" fmla="*/ 250 h 335"/>
                  <a:gd name="T16" fmla="*/ 11 w 342"/>
                  <a:gd name="T17" fmla="*/ 201 h 335"/>
                  <a:gd name="T18" fmla="*/ 0 w 342"/>
                  <a:gd name="T19" fmla="*/ 146 h 335"/>
                  <a:gd name="T20" fmla="*/ 11 w 342"/>
                  <a:gd name="T21" fmla="*/ 91 h 335"/>
                  <a:gd name="T22" fmla="*/ 43 w 342"/>
                  <a:gd name="T23" fmla="*/ 43 h 335"/>
                  <a:gd name="T24" fmla="*/ 91 w 342"/>
                  <a:gd name="T25" fmla="*/ 10 h 335"/>
                  <a:gd name="T26" fmla="*/ 146 w 342"/>
                  <a:gd name="T27" fmla="*/ 0 h 335"/>
                  <a:gd name="T28" fmla="*/ 147 w 342"/>
                  <a:gd name="T29" fmla="*/ 0 h 335"/>
                  <a:gd name="T30" fmla="*/ 202 w 342"/>
                  <a:gd name="T31" fmla="*/ 10 h 335"/>
                  <a:gd name="T32" fmla="*/ 250 w 342"/>
                  <a:gd name="T33" fmla="*/ 43 h 335"/>
                  <a:gd name="T34" fmla="*/ 250 w 342"/>
                  <a:gd name="T35" fmla="*/ 43 h 335"/>
                  <a:gd name="T36" fmla="*/ 257 w 342"/>
                  <a:gd name="T37" fmla="*/ 51 h 335"/>
                  <a:gd name="T38" fmla="*/ 258 w 342"/>
                  <a:gd name="T39" fmla="*/ 52 h 335"/>
                  <a:gd name="T40" fmla="*/ 260 w 342"/>
                  <a:gd name="T41" fmla="*/ 58 h 335"/>
                  <a:gd name="T42" fmla="*/ 265 w 342"/>
                  <a:gd name="T43" fmla="*/ 68 h 335"/>
                  <a:gd name="T44" fmla="*/ 275 w 342"/>
                  <a:gd name="T45" fmla="*/ 96 h 335"/>
                  <a:gd name="T46" fmla="*/ 302 w 342"/>
                  <a:gd name="T47" fmla="*/ 173 h 335"/>
                  <a:gd name="T48" fmla="*/ 338 w 342"/>
                  <a:gd name="T49" fmla="*/ 283 h 335"/>
                  <a:gd name="T50" fmla="*/ 329 w 342"/>
                  <a:gd name="T51" fmla="*/ 322 h 335"/>
                  <a:gd name="T52" fmla="*/ 300 w 342"/>
                  <a:gd name="T53" fmla="*/ 335 h 335"/>
                  <a:gd name="T54" fmla="*/ 98 w 342"/>
                  <a:gd name="T55" fmla="*/ 191 h 335"/>
                  <a:gd name="T56" fmla="*/ 99 w 342"/>
                  <a:gd name="T57" fmla="*/ 192 h 335"/>
                  <a:gd name="T58" fmla="*/ 114 w 342"/>
                  <a:gd name="T59" fmla="*/ 199 h 335"/>
                  <a:gd name="T60" fmla="*/ 164 w 342"/>
                  <a:gd name="T61" fmla="*/ 215 h 335"/>
                  <a:gd name="T62" fmla="*/ 239 w 342"/>
                  <a:gd name="T63" fmla="*/ 237 h 335"/>
                  <a:gd name="T64" fmla="*/ 235 w 342"/>
                  <a:gd name="T65" fmla="*/ 226 h 335"/>
                  <a:gd name="T66" fmla="*/ 193 w 342"/>
                  <a:gd name="T67" fmla="*/ 105 h 335"/>
                  <a:gd name="T68" fmla="*/ 190 w 342"/>
                  <a:gd name="T69" fmla="*/ 95 h 335"/>
                  <a:gd name="T70" fmla="*/ 147 w 342"/>
                  <a:gd name="T71" fmla="*/ 80 h 335"/>
                  <a:gd name="T72" fmla="*/ 100 w 342"/>
                  <a:gd name="T73" fmla="*/ 99 h 335"/>
                  <a:gd name="T74" fmla="*/ 80 w 342"/>
                  <a:gd name="T75" fmla="*/ 146 h 335"/>
                  <a:gd name="T76" fmla="*/ 98 w 342"/>
                  <a:gd name="T77" fmla="*/ 19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2" h="335">
                    <a:moveTo>
                      <a:pt x="300" y="335"/>
                    </a:moveTo>
                    <a:cubicBezTo>
                      <a:pt x="297" y="335"/>
                      <a:pt x="293" y="334"/>
                      <a:pt x="290" y="334"/>
                    </a:cubicBezTo>
                    <a:cubicBezTo>
                      <a:pt x="290" y="333"/>
                      <a:pt x="290" y="333"/>
                      <a:pt x="290" y="333"/>
                    </a:cubicBezTo>
                    <a:cubicBezTo>
                      <a:pt x="281" y="331"/>
                      <a:pt x="249" y="323"/>
                      <a:pt x="211" y="312"/>
                    </a:cubicBezTo>
                    <a:cubicBezTo>
                      <a:pt x="152" y="296"/>
                      <a:pt x="111" y="283"/>
                      <a:pt x="84" y="272"/>
                    </a:cubicBezTo>
                    <a:cubicBezTo>
                      <a:pt x="74" y="269"/>
                      <a:pt x="65" y="265"/>
                      <a:pt x="57" y="261"/>
                    </a:cubicBezTo>
                    <a:cubicBezTo>
                      <a:pt x="57" y="260"/>
                      <a:pt x="57" y="260"/>
                      <a:pt x="57" y="260"/>
                    </a:cubicBezTo>
                    <a:cubicBezTo>
                      <a:pt x="53" y="258"/>
                      <a:pt x="49" y="255"/>
                      <a:pt x="43" y="250"/>
                    </a:cubicBezTo>
                    <a:cubicBezTo>
                      <a:pt x="29" y="236"/>
                      <a:pt x="18" y="220"/>
                      <a:pt x="11" y="201"/>
                    </a:cubicBezTo>
                    <a:cubicBezTo>
                      <a:pt x="4" y="184"/>
                      <a:pt x="0" y="165"/>
                      <a:pt x="0" y="146"/>
                    </a:cubicBezTo>
                    <a:cubicBezTo>
                      <a:pt x="0" y="127"/>
                      <a:pt x="4" y="109"/>
                      <a:pt x="11" y="91"/>
                    </a:cubicBezTo>
                    <a:cubicBezTo>
                      <a:pt x="18" y="73"/>
                      <a:pt x="29" y="57"/>
                      <a:pt x="43" y="43"/>
                    </a:cubicBezTo>
                    <a:cubicBezTo>
                      <a:pt x="57" y="29"/>
                      <a:pt x="73" y="18"/>
                      <a:pt x="91" y="10"/>
                    </a:cubicBezTo>
                    <a:cubicBezTo>
                      <a:pt x="109" y="3"/>
                      <a:pt x="128" y="0"/>
                      <a:pt x="146" y="0"/>
                    </a:cubicBezTo>
                    <a:cubicBezTo>
                      <a:pt x="147" y="0"/>
                      <a:pt x="147" y="0"/>
                      <a:pt x="147" y="0"/>
                    </a:cubicBezTo>
                    <a:cubicBezTo>
                      <a:pt x="166" y="0"/>
                      <a:pt x="184" y="3"/>
                      <a:pt x="202" y="10"/>
                    </a:cubicBezTo>
                    <a:cubicBezTo>
                      <a:pt x="220" y="18"/>
                      <a:pt x="236" y="29"/>
                      <a:pt x="250" y="43"/>
                    </a:cubicBezTo>
                    <a:cubicBezTo>
                      <a:pt x="250" y="43"/>
                      <a:pt x="250" y="43"/>
                      <a:pt x="250" y="43"/>
                    </a:cubicBezTo>
                    <a:cubicBezTo>
                      <a:pt x="254" y="47"/>
                      <a:pt x="256" y="49"/>
                      <a:pt x="257" y="51"/>
                    </a:cubicBezTo>
                    <a:cubicBezTo>
                      <a:pt x="257" y="51"/>
                      <a:pt x="257" y="52"/>
                      <a:pt x="258" y="52"/>
                    </a:cubicBezTo>
                    <a:cubicBezTo>
                      <a:pt x="259" y="54"/>
                      <a:pt x="260" y="56"/>
                      <a:pt x="260" y="58"/>
                    </a:cubicBezTo>
                    <a:cubicBezTo>
                      <a:pt x="262" y="61"/>
                      <a:pt x="264" y="65"/>
                      <a:pt x="265" y="68"/>
                    </a:cubicBezTo>
                    <a:cubicBezTo>
                      <a:pt x="268" y="75"/>
                      <a:pt x="271" y="84"/>
                      <a:pt x="275" y="96"/>
                    </a:cubicBezTo>
                    <a:cubicBezTo>
                      <a:pt x="282" y="115"/>
                      <a:pt x="291" y="141"/>
                      <a:pt x="302" y="173"/>
                    </a:cubicBezTo>
                    <a:cubicBezTo>
                      <a:pt x="320" y="228"/>
                      <a:pt x="338" y="282"/>
                      <a:pt x="338" y="283"/>
                    </a:cubicBezTo>
                    <a:cubicBezTo>
                      <a:pt x="342" y="296"/>
                      <a:pt x="339" y="312"/>
                      <a:pt x="329" y="322"/>
                    </a:cubicBezTo>
                    <a:cubicBezTo>
                      <a:pt x="322" y="330"/>
                      <a:pt x="311" y="335"/>
                      <a:pt x="300" y="335"/>
                    </a:cubicBezTo>
                    <a:close/>
                    <a:moveTo>
                      <a:pt x="98" y="191"/>
                    </a:moveTo>
                    <a:cubicBezTo>
                      <a:pt x="98" y="192"/>
                      <a:pt x="99" y="192"/>
                      <a:pt x="99" y="192"/>
                    </a:cubicBezTo>
                    <a:cubicBezTo>
                      <a:pt x="103" y="194"/>
                      <a:pt x="108" y="196"/>
                      <a:pt x="114" y="199"/>
                    </a:cubicBezTo>
                    <a:cubicBezTo>
                      <a:pt x="126" y="203"/>
                      <a:pt x="144" y="209"/>
                      <a:pt x="164" y="215"/>
                    </a:cubicBezTo>
                    <a:cubicBezTo>
                      <a:pt x="185" y="222"/>
                      <a:pt x="211" y="229"/>
                      <a:pt x="239" y="237"/>
                    </a:cubicBezTo>
                    <a:cubicBezTo>
                      <a:pt x="238" y="233"/>
                      <a:pt x="237" y="229"/>
                      <a:pt x="235" y="226"/>
                    </a:cubicBezTo>
                    <a:cubicBezTo>
                      <a:pt x="224" y="193"/>
                      <a:pt x="205" y="133"/>
                      <a:pt x="193" y="105"/>
                    </a:cubicBezTo>
                    <a:cubicBezTo>
                      <a:pt x="192" y="101"/>
                      <a:pt x="191" y="97"/>
                      <a:pt x="190" y="95"/>
                    </a:cubicBezTo>
                    <a:cubicBezTo>
                      <a:pt x="178" y="85"/>
                      <a:pt x="163" y="80"/>
                      <a:pt x="147" y="80"/>
                    </a:cubicBezTo>
                    <a:cubicBezTo>
                      <a:pt x="129" y="80"/>
                      <a:pt x="112" y="87"/>
                      <a:pt x="100" y="99"/>
                    </a:cubicBezTo>
                    <a:cubicBezTo>
                      <a:pt x="87" y="112"/>
                      <a:pt x="80" y="128"/>
                      <a:pt x="80" y="146"/>
                    </a:cubicBezTo>
                    <a:cubicBezTo>
                      <a:pt x="80" y="163"/>
                      <a:pt x="86" y="179"/>
                      <a:pt x="9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28">
                <a:extLst>
                  <a:ext uri="{FF2B5EF4-FFF2-40B4-BE49-F238E27FC236}">
                    <a16:creationId xmlns:a16="http://schemas.microsoft.com/office/drawing/2014/main" id="{84949A38-3748-4926-973D-EAAA39482174}"/>
                  </a:ext>
                </a:extLst>
              </p:cNvPr>
              <p:cNvSpPr>
                <a:spLocks noEditPoints="1"/>
              </p:cNvSpPr>
              <p:nvPr/>
            </p:nvSpPr>
            <p:spPr bwMode="auto">
              <a:xfrm>
                <a:off x="14049375" y="2538413"/>
                <a:ext cx="98425" cy="100013"/>
              </a:xfrm>
              <a:custGeom>
                <a:avLst/>
                <a:gdLst>
                  <a:gd name="T0" fmla="*/ 43 w 338"/>
                  <a:gd name="T1" fmla="*/ 340 h 340"/>
                  <a:gd name="T2" fmla="*/ 15 w 338"/>
                  <a:gd name="T3" fmla="*/ 329 h 340"/>
                  <a:gd name="T4" fmla="*/ 4 w 338"/>
                  <a:gd name="T5" fmla="*/ 290 h 340"/>
                  <a:gd name="T6" fmla="*/ 25 w 338"/>
                  <a:gd name="T7" fmla="*/ 211 h 340"/>
                  <a:gd name="T8" fmla="*/ 65 w 338"/>
                  <a:gd name="T9" fmla="*/ 83 h 340"/>
                  <a:gd name="T10" fmla="*/ 77 w 338"/>
                  <a:gd name="T11" fmla="*/ 57 h 340"/>
                  <a:gd name="T12" fmla="*/ 77 w 338"/>
                  <a:gd name="T13" fmla="*/ 57 h 340"/>
                  <a:gd name="T14" fmla="*/ 88 w 338"/>
                  <a:gd name="T15" fmla="*/ 43 h 340"/>
                  <a:gd name="T16" fmla="*/ 136 w 338"/>
                  <a:gd name="T17" fmla="*/ 10 h 340"/>
                  <a:gd name="T18" fmla="*/ 191 w 338"/>
                  <a:gd name="T19" fmla="*/ 0 h 340"/>
                  <a:gd name="T20" fmla="*/ 191 w 338"/>
                  <a:gd name="T21" fmla="*/ 0 h 340"/>
                  <a:gd name="T22" fmla="*/ 246 w 338"/>
                  <a:gd name="T23" fmla="*/ 10 h 340"/>
                  <a:gd name="T24" fmla="*/ 295 w 338"/>
                  <a:gd name="T25" fmla="*/ 43 h 340"/>
                  <a:gd name="T26" fmla="*/ 327 w 338"/>
                  <a:gd name="T27" fmla="*/ 91 h 340"/>
                  <a:gd name="T28" fmla="*/ 338 w 338"/>
                  <a:gd name="T29" fmla="*/ 146 h 340"/>
                  <a:gd name="T30" fmla="*/ 327 w 338"/>
                  <a:gd name="T31" fmla="*/ 201 h 340"/>
                  <a:gd name="T32" fmla="*/ 295 w 338"/>
                  <a:gd name="T33" fmla="*/ 250 h 340"/>
                  <a:gd name="T34" fmla="*/ 295 w 338"/>
                  <a:gd name="T35" fmla="*/ 250 h 340"/>
                  <a:gd name="T36" fmla="*/ 287 w 338"/>
                  <a:gd name="T37" fmla="*/ 257 h 340"/>
                  <a:gd name="T38" fmla="*/ 285 w 338"/>
                  <a:gd name="T39" fmla="*/ 257 h 340"/>
                  <a:gd name="T40" fmla="*/ 280 w 338"/>
                  <a:gd name="T41" fmla="*/ 260 h 340"/>
                  <a:gd name="T42" fmla="*/ 270 w 338"/>
                  <a:gd name="T43" fmla="*/ 265 h 340"/>
                  <a:gd name="T44" fmla="*/ 242 w 338"/>
                  <a:gd name="T45" fmla="*/ 275 h 340"/>
                  <a:gd name="T46" fmla="*/ 164 w 338"/>
                  <a:gd name="T47" fmla="*/ 302 h 340"/>
                  <a:gd name="T48" fmla="*/ 55 w 338"/>
                  <a:gd name="T49" fmla="*/ 338 h 340"/>
                  <a:gd name="T50" fmla="*/ 43 w 338"/>
                  <a:gd name="T51" fmla="*/ 340 h 340"/>
                  <a:gd name="T52" fmla="*/ 146 w 338"/>
                  <a:gd name="T53" fmla="*/ 97 h 340"/>
                  <a:gd name="T54" fmla="*/ 145 w 338"/>
                  <a:gd name="T55" fmla="*/ 99 h 340"/>
                  <a:gd name="T56" fmla="*/ 139 w 338"/>
                  <a:gd name="T57" fmla="*/ 114 h 340"/>
                  <a:gd name="T58" fmla="*/ 122 w 338"/>
                  <a:gd name="T59" fmla="*/ 164 h 340"/>
                  <a:gd name="T60" fmla="*/ 100 w 338"/>
                  <a:gd name="T61" fmla="*/ 239 h 340"/>
                  <a:gd name="T62" fmla="*/ 112 w 338"/>
                  <a:gd name="T63" fmla="*/ 235 h 340"/>
                  <a:gd name="T64" fmla="*/ 233 w 338"/>
                  <a:gd name="T65" fmla="*/ 193 h 340"/>
                  <a:gd name="T66" fmla="*/ 242 w 338"/>
                  <a:gd name="T67" fmla="*/ 189 h 340"/>
                  <a:gd name="T68" fmla="*/ 258 w 338"/>
                  <a:gd name="T69" fmla="*/ 146 h 340"/>
                  <a:gd name="T70" fmla="*/ 238 w 338"/>
                  <a:gd name="T71" fmla="*/ 99 h 340"/>
                  <a:gd name="T72" fmla="*/ 191 w 338"/>
                  <a:gd name="T73" fmla="*/ 80 h 340"/>
                  <a:gd name="T74" fmla="*/ 146 w 338"/>
                  <a:gd name="T75" fmla="*/ 9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 h="340">
                    <a:moveTo>
                      <a:pt x="43" y="340"/>
                    </a:moveTo>
                    <a:cubicBezTo>
                      <a:pt x="33" y="340"/>
                      <a:pt x="23" y="336"/>
                      <a:pt x="15" y="329"/>
                    </a:cubicBezTo>
                    <a:cubicBezTo>
                      <a:pt x="5" y="319"/>
                      <a:pt x="0" y="304"/>
                      <a:pt x="4" y="290"/>
                    </a:cubicBezTo>
                    <a:cubicBezTo>
                      <a:pt x="4" y="289"/>
                      <a:pt x="13" y="255"/>
                      <a:pt x="25" y="211"/>
                    </a:cubicBezTo>
                    <a:cubicBezTo>
                      <a:pt x="42" y="151"/>
                      <a:pt x="54" y="111"/>
                      <a:pt x="65" y="83"/>
                    </a:cubicBezTo>
                    <a:cubicBezTo>
                      <a:pt x="69" y="73"/>
                      <a:pt x="72" y="65"/>
                      <a:pt x="77" y="57"/>
                    </a:cubicBezTo>
                    <a:cubicBezTo>
                      <a:pt x="77" y="57"/>
                      <a:pt x="77" y="57"/>
                      <a:pt x="77" y="57"/>
                    </a:cubicBezTo>
                    <a:cubicBezTo>
                      <a:pt x="80" y="52"/>
                      <a:pt x="82" y="48"/>
                      <a:pt x="88" y="43"/>
                    </a:cubicBezTo>
                    <a:cubicBezTo>
                      <a:pt x="101" y="29"/>
                      <a:pt x="118" y="18"/>
                      <a:pt x="136" y="10"/>
                    </a:cubicBezTo>
                    <a:cubicBezTo>
                      <a:pt x="154" y="3"/>
                      <a:pt x="172" y="0"/>
                      <a:pt x="191" y="0"/>
                    </a:cubicBezTo>
                    <a:cubicBezTo>
                      <a:pt x="191" y="0"/>
                      <a:pt x="191" y="0"/>
                      <a:pt x="191" y="0"/>
                    </a:cubicBezTo>
                    <a:cubicBezTo>
                      <a:pt x="210" y="0"/>
                      <a:pt x="229" y="3"/>
                      <a:pt x="246" y="10"/>
                    </a:cubicBezTo>
                    <a:cubicBezTo>
                      <a:pt x="265" y="18"/>
                      <a:pt x="281" y="29"/>
                      <a:pt x="295" y="43"/>
                    </a:cubicBezTo>
                    <a:cubicBezTo>
                      <a:pt x="309" y="57"/>
                      <a:pt x="320" y="73"/>
                      <a:pt x="327" y="91"/>
                    </a:cubicBezTo>
                    <a:cubicBezTo>
                      <a:pt x="334" y="109"/>
                      <a:pt x="338" y="127"/>
                      <a:pt x="338" y="146"/>
                    </a:cubicBezTo>
                    <a:cubicBezTo>
                      <a:pt x="338" y="165"/>
                      <a:pt x="334" y="184"/>
                      <a:pt x="327" y="201"/>
                    </a:cubicBezTo>
                    <a:cubicBezTo>
                      <a:pt x="320" y="220"/>
                      <a:pt x="309" y="236"/>
                      <a:pt x="295" y="250"/>
                    </a:cubicBezTo>
                    <a:cubicBezTo>
                      <a:pt x="295" y="250"/>
                      <a:pt x="295" y="250"/>
                      <a:pt x="295" y="250"/>
                    </a:cubicBezTo>
                    <a:cubicBezTo>
                      <a:pt x="291" y="254"/>
                      <a:pt x="288" y="255"/>
                      <a:pt x="287" y="257"/>
                    </a:cubicBezTo>
                    <a:cubicBezTo>
                      <a:pt x="286" y="257"/>
                      <a:pt x="286" y="257"/>
                      <a:pt x="285" y="257"/>
                    </a:cubicBezTo>
                    <a:cubicBezTo>
                      <a:pt x="283" y="258"/>
                      <a:pt x="282" y="259"/>
                      <a:pt x="280" y="260"/>
                    </a:cubicBezTo>
                    <a:cubicBezTo>
                      <a:pt x="277" y="262"/>
                      <a:pt x="274" y="263"/>
                      <a:pt x="270" y="265"/>
                    </a:cubicBezTo>
                    <a:cubicBezTo>
                      <a:pt x="263" y="267"/>
                      <a:pt x="254" y="271"/>
                      <a:pt x="242" y="275"/>
                    </a:cubicBezTo>
                    <a:cubicBezTo>
                      <a:pt x="222" y="282"/>
                      <a:pt x="196" y="291"/>
                      <a:pt x="164" y="302"/>
                    </a:cubicBezTo>
                    <a:cubicBezTo>
                      <a:pt x="109" y="320"/>
                      <a:pt x="55" y="338"/>
                      <a:pt x="55" y="338"/>
                    </a:cubicBezTo>
                    <a:cubicBezTo>
                      <a:pt x="51" y="339"/>
                      <a:pt x="47" y="340"/>
                      <a:pt x="43" y="340"/>
                    </a:cubicBezTo>
                    <a:close/>
                    <a:moveTo>
                      <a:pt x="146" y="97"/>
                    </a:moveTo>
                    <a:cubicBezTo>
                      <a:pt x="146" y="98"/>
                      <a:pt x="146" y="98"/>
                      <a:pt x="145" y="99"/>
                    </a:cubicBezTo>
                    <a:cubicBezTo>
                      <a:pt x="144" y="102"/>
                      <a:pt x="141" y="108"/>
                      <a:pt x="139" y="114"/>
                    </a:cubicBezTo>
                    <a:cubicBezTo>
                      <a:pt x="134" y="126"/>
                      <a:pt x="128" y="143"/>
                      <a:pt x="122" y="164"/>
                    </a:cubicBezTo>
                    <a:cubicBezTo>
                      <a:pt x="116" y="185"/>
                      <a:pt x="108" y="210"/>
                      <a:pt x="100" y="239"/>
                    </a:cubicBezTo>
                    <a:cubicBezTo>
                      <a:pt x="104" y="237"/>
                      <a:pt x="108" y="236"/>
                      <a:pt x="112" y="235"/>
                    </a:cubicBezTo>
                    <a:cubicBezTo>
                      <a:pt x="145" y="224"/>
                      <a:pt x="204" y="204"/>
                      <a:pt x="233" y="193"/>
                    </a:cubicBezTo>
                    <a:cubicBezTo>
                      <a:pt x="237" y="191"/>
                      <a:pt x="240" y="190"/>
                      <a:pt x="242" y="189"/>
                    </a:cubicBezTo>
                    <a:cubicBezTo>
                      <a:pt x="252" y="177"/>
                      <a:pt x="258" y="162"/>
                      <a:pt x="258" y="146"/>
                    </a:cubicBezTo>
                    <a:cubicBezTo>
                      <a:pt x="258" y="128"/>
                      <a:pt x="251" y="112"/>
                      <a:pt x="238" y="99"/>
                    </a:cubicBezTo>
                    <a:cubicBezTo>
                      <a:pt x="226" y="87"/>
                      <a:pt x="209" y="80"/>
                      <a:pt x="191" y="80"/>
                    </a:cubicBezTo>
                    <a:cubicBezTo>
                      <a:pt x="174" y="80"/>
                      <a:pt x="158" y="86"/>
                      <a:pt x="1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8FAC9CB1-29AB-4807-9083-7EF27C0158D5}"/>
              </a:ext>
            </a:extLst>
          </p:cNvPr>
          <p:cNvGrpSpPr/>
          <p:nvPr/>
        </p:nvGrpSpPr>
        <p:grpSpPr>
          <a:xfrm>
            <a:off x="6024542" y="4526532"/>
            <a:ext cx="647132" cy="647130"/>
            <a:chOff x="-2681373" y="2891667"/>
            <a:chExt cx="647132" cy="647130"/>
          </a:xfrm>
        </p:grpSpPr>
        <p:sp>
          <p:nvSpPr>
            <p:cNvPr id="21" name="Oval 20">
              <a:extLst>
                <a:ext uri="{FF2B5EF4-FFF2-40B4-BE49-F238E27FC236}">
                  <a16:creationId xmlns:a16="http://schemas.microsoft.com/office/drawing/2014/main" id="{D273B034-77EA-4C5F-9A0A-226CA71E07E6}"/>
                </a:ext>
              </a:extLst>
            </p:cNvPr>
            <p:cNvSpPr/>
            <p:nvPr/>
          </p:nvSpPr>
          <p:spPr bwMode="auto">
            <a:xfrm>
              <a:off x="-2681373" y="28916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782B7E9-486B-408B-A54C-533EE8764E6C}"/>
                </a:ext>
              </a:extLst>
            </p:cNvPr>
            <p:cNvGrpSpPr/>
            <p:nvPr/>
          </p:nvGrpSpPr>
          <p:grpSpPr>
            <a:xfrm>
              <a:off x="-2540990" y="3036133"/>
              <a:ext cx="372717" cy="369591"/>
              <a:chOff x="13689013" y="3759201"/>
              <a:chExt cx="946151" cy="938212"/>
            </a:xfrm>
            <a:solidFill>
              <a:srgbClr val="274B47"/>
            </a:solidFill>
          </p:grpSpPr>
          <p:sp>
            <p:nvSpPr>
              <p:cNvPr id="50" name="Freeform 32">
                <a:extLst>
                  <a:ext uri="{FF2B5EF4-FFF2-40B4-BE49-F238E27FC236}">
                    <a16:creationId xmlns:a16="http://schemas.microsoft.com/office/drawing/2014/main" id="{257E5F33-C231-412C-AE69-89C550935BB3}"/>
                  </a:ext>
                </a:extLst>
              </p:cNvPr>
              <p:cNvSpPr>
                <a:spLocks/>
              </p:cNvSpPr>
              <p:nvPr/>
            </p:nvSpPr>
            <p:spPr bwMode="auto">
              <a:xfrm>
                <a:off x="13949363" y="4019550"/>
                <a:ext cx="414338" cy="417512"/>
              </a:xfrm>
              <a:custGeom>
                <a:avLst/>
                <a:gdLst>
                  <a:gd name="T0" fmla="*/ 114 w 225"/>
                  <a:gd name="T1" fmla="*/ 16 h 228"/>
                  <a:gd name="T2" fmla="*/ 189 w 225"/>
                  <a:gd name="T3" fmla="*/ 51 h 228"/>
                  <a:gd name="T4" fmla="*/ 202 w 225"/>
                  <a:gd name="T5" fmla="*/ 42 h 228"/>
                  <a:gd name="T6" fmla="*/ 114 w 225"/>
                  <a:gd name="T7" fmla="*/ 0 h 228"/>
                  <a:gd name="T8" fmla="*/ 0 w 225"/>
                  <a:gd name="T9" fmla="*/ 114 h 228"/>
                  <a:gd name="T10" fmla="*/ 114 w 225"/>
                  <a:gd name="T11" fmla="*/ 228 h 228"/>
                  <a:gd name="T12" fmla="*/ 225 w 225"/>
                  <a:gd name="T13" fmla="*/ 140 h 228"/>
                  <a:gd name="T14" fmla="*/ 202 w 225"/>
                  <a:gd name="T15" fmla="*/ 156 h 228"/>
                  <a:gd name="T16" fmla="*/ 114 w 225"/>
                  <a:gd name="T17" fmla="*/ 212 h 228"/>
                  <a:gd name="T18" fmla="*/ 16 w 225"/>
                  <a:gd name="T19" fmla="*/ 114 h 228"/>
                  <a:gd name="T20" fmla="*/ 114 w 225"/>
                  <a:gd name="T21" fmla="*/ 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8">
                    <a:moveTo>
                      <a:pt x="114" y="16"/>
                    </a:moveTo>
                    <a:cubicBezTo>
                      <a:pt x="144" y="16"/>
                      <a:pt x="171" y="30"/>
                      <a:pt x="189" y="51"/>
                    </a:cubicBezTo>
                    <a:cubicBezTo>
                      <a:pt x="202" y="42"/>
                      <a:pt x="202" y="42"/>
                      <a:pt x="202" y="42"/>
                    </a:cubicBezTo>
                    <a:cubicBezTo>
                      <a:pt x="181" y="16"/>
                      <a:pt x="150" y="0"/>
                      <a:pt x="114" y="0"/>
                    </a:cubicBezTo>
                    <a:cubicBezTo>
                      <a:pt x="51" y="0"/>
                      <a:pt x="0" y="51"/>
                      <a:pt x="0" y="114"/>
                    </a:cubicBezTo>
                    <a:cubicBezTo>
                      <a:pt x="0" y="177"/>
                      <a:pt x="51" y="228"/>
                      <a:pt x="114" y="228"/>
                    </a:cubicBezTo>
                    <a:cubicBezTo>
                      <a:pt x="168" y="228"/>
                      <a:pt x="213" y="190"/>
                      <a:pt x="225" y="140"/>
                    </a:cubicBezTo>
                    <a:cubicBezTo>
                      <a:pt x="217" y="145"/>
                      <a:pt x="210" y="151"/>
                      <a:pt x="202" y="156"/>
                    </a:cubicBezTo>
                    <a:cubicBezTo>
                      <a:pt x="187" y="189"/>
                      <a:pt x="153" y="212"/>
                      <a:pt x="114" y="212"/>
                    </a:cubicBezTo>
                    <a:cubicBezTo>
                      <a:pt x="60" y="212"/>
                      <a:pt x="16" y="168"/>
                      <a:pt x="16" y="114"/>
                    </a:cubicBezTo>
                    <a:cubicBezTo>
                      <a:pt x="16" y="60"/>
                      <a:pt x="60" y="16"/>
                      <a:pt x="11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37A470CC-7DFB-494B-AD76-5E0BA8ACE44F}"/>
                  </a:ext>
                </a:extLst>
              </p:cNvPr>
              <p:cNvSpPr>
                <a:spLocks/>
              </p:cNvSpPr>
              <p:nvPr/>
            </p:nvSpPr>
            <p:spPr bwMode="auto">
              <a:xfrm>
                <a:off x="13689013" y="3759201"/>
                <a:ext cx="941388" cy="938212"/>
              </a:xfrm>
              <a:custGeom>
                <a:avLst/>
                <a:gdLst>
                  <a:gd name="T0" fmla="*/ 441 w 512"/>
                  <a:gd name="T1" fmla="*/ 229 h 512"/>
                  <a:gd name="T2" fmla="*/ 496 w 512"/>
                  <a:gd name="T3" fmla="*/ 242 h 512"/>
                  <a:gd name="T4" fmla="*/ 450 w 512"/>
                  <a:gd name="T5" fmla="*/ 283 h 512"/>
                  <a:gd name="T6" fmla="*/ 410 w 512"/>
                  <a:gd name="T7" fmla="*/ 355 h 512"/>
                  <a:gd name="T8" fmla="*/ 438 w 512"/>
                  <a:gd name="T9" fmla="*/ 400 h 512"/>
                  <a:gd name="T10" fmla="*/ 416 w 512"/>
                  <a:gd name="T11" fmla="*/ 436 h 512"/>
                  <a:gd name="T12" fmla="*/ 375 w 512"/>
                  <a:gd name="T13" fmla="*/ 412 h 512"/>
                  <a:gd name="T14" fmla="*/ 295 w 512"/>
                  <a:gd name="T15" fmla="*/ 435 h 512"/>
                  <a:gd name="T16" fmla="*/ 283 w 512"/>
                  <a:gd name="T17" fmla="*/ 487 h 512"/>
                  <a:gd name="T18" fmla="*/ 229 w 512"/>
                  <a:gd name="T19" fmla="*/ 487 h 512"/>
                  <a:gd name="T20" fmla="*/ 217 w 512"/>
                  <a:gd name="T21" fmla="*/ 435 h 512"/>
                  <a:gd name="T22" fmla="*/ 137 w 512"/>
                  <a:gd name="T23" fmla="*/ 412 h 512"/>
                  <a:gd name="T24" fmla="*/ 96 w 512"/>
                  <a:gd name="T25" fmla="*/ 436 h 512"/>
                  <a:gd name="T26" fmla="*/ 74 w 512"/>
                  <a:gd name="T27" fmla="*/ 400 h 512"/>
                  <a:gd name="T28" fmla="*/ 102 w 512"/>
                  <a:gd name="T29" fmla="*/ 355 h 512"/>
                  <a:gd name="T30" fmla="*/ 62 w 512"/>
                  <a:gd name="T31" fmla="*/ 283 h 512"/>
                  <a:gd name="T32" fmla="*/ 16 w 512"/>
                  <a:gd name="T33" fmla="*/ 242 h 512"/>
                  <a:gd name="T34" fmla="*/ 74 w 512"/>
                  <a:gd name="T35" fmla="*/ 229 h 512"/>
                  <a:gd name="T36" fmla="*/ 109 w 512"/>
                  <a:gd name="T37" fmla="*/ 146 h 512"/>
                  <a:gd name="T38" fmla="*/ 72 w 512"/>
                  <a:gd name="T39" fmla="*/ 106 h 512"/>
                  <a:gd name="T40" fmla="*/ 106 w 512"/>
                  <a:gd name="T41" fmla="*/ 72 h 512"/>
                  <a:gd name="T42" fmla="*/ 146 w 512"/>
                  <a:gd name="T43" fmla="*/ 109 h 512"/>
                  <a:gd name="T44" fmla="*/ 229 w 512"/>
                  <a:gd name="T45" fmla="*/ 74 h 512"/>
                  <a:gd name="T46" fmla="*/ 242 w 512"/>
                  <a:gd name="T47" fmla="*/ 16 h 512"/>
                  <a:gd name="T48" fmla="*/ 283 w 512"/>
                  <a:gd name="T49" fmla="*/ 62 h 512"/>
                  <a:gd name="T50" fmla="*/ 355 w 512"/>
                  <a:gd name="T51" fmla="*/ 102 h 512"/>
                  <a:gd name="T52" fmla="*/ 400 w 512"/>
                  <a:gd name="T53" fmla="*/ 74 h 512"/>
                  <a:gd name="T54" fmla="*/ 436 w 512"/>
                  <a:gd name="T55" fmla="*/ 96 h 512"/>
                  <a:gd name="T56" fmla="*/ 418 w 512"/>
                  <a:gd name="T57" fmla="*/ 132 h 512"/>
                  <a:gd name="T58" fmla="*/ 427 w 512"/>
                  <a:gd name="T59" fmla="*/ 65 h 512"/>
                  <a:gd name="T60" fmla="*/ 363 w 512"/>
                  <a:gd name="T61" fmla="*/ 88 h 512"/>
                  <a:gd name="T62" fmla="*/ 270 w 512"/>
                  <a:gd name="T63" fmla="*/ 0 h 512"/>
                  <a:gd name="T64" fmla="*/ 213 w 512"/>
                  <a:gd name="T65" fmla="*/ 62 h 512"/>
                  <a:gd name="T66" fmla="*/ 106 w 512"/>
                  <a:gd name="T67" fmla="*/ 56 h 512"/>
                  <a:gd name="T68" fmla="*/ 63 w 512"/>
                  <a:gd name="T69" fmla="*/ 123 h 512"/>
                  <a:gd name="T70" fmla="*/ 25 w 512"/>
                  <a:gd name="T71" fmla="*/ 213 h 512"/>
                  <a:gd name="T72" fmla="*/ 25 w 512"/>
                  <a:gd name="T73" fmla="*/ 299 h 512"/>
                  <a:gd name="T74" fmla="*/ 63 w 512"/>
                  <a:gd name="T75" fmla="*/ 389 h 512"/>
                  <a:gd name="T76" fmla="*/ 106 w 512"/>
                  <a:gd name="T77" fmla="*/ 456 h 512"/>
                  <a:gd name="T78" fmla="*/ 213 w 512"/>
                  <a:gd name="T79" fmla="*/ 450 h 512"/>
                  <a:gd name="T80" fmla="*/ 270 w 512"/>
                  <a:gd name="T81" fmla="*/ 512 h 512"/>
                  <a:gd name="T82" fmla="*/ 363 w 512"/>
                  <a:gd name="T83" fmla="*/ 424 h 512"/>
                  <a:gd name="T84" fmla="*/ 427 w 512"/>
                  <a:gd name="T85" fmla="*/ 447 h 512"/>
                  <a:gd name="T86" fmla="*/ 424 w 512"/>
                  <a:gd name="T87" fmla="*/ 363 h 512"/>
                  <a:gd name="T88" fmla="*/ 512 w 512"/>
                  <a:gd name="T89" fmla="*/ 2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487" y="213"/>
                    </a:moveTo>
                    <a:cubicBezTo>
                      <a:pt x="464" y="213"/>
                      <a:pt x="464" y="213"/>
                      <a:pt x="464" y="213"/>
                    </a:cubicBezTo>
                    <a:cubicBezTo>
                      <a:pt x="457" y="218"/>
                      <a:pt x="449" y="224"/>
                      <a:pt x="441" y="229"/>
                    </a:cubicBezTo>
                    <a:cubicBezTo>
                      <a:pt x="450" y="229"/>
                      <a:pt x="450" y="229"/>
                      <a:pt x="450" y="229"/>
                    </a:cubicBezTo>
                    <a:cubicBezTo>
                      <a:pt x="487" y="229"/>
                      <a:pt x="487" y="229"/>
                      <a:pt x="487" y="229"/>
                    </a:cubicBezTo>
                    <a:cubicBezTo>
                      <a:pt x="492" y="229"/>
                      <a:pt x="496" y="235"/>
                      <a:pt x="496" y="242"/>
                    </a:cubicBezTo>
                    <a:cubicBezTo>
                      <a:pt x="496" y="270"/>
                      <a:pt x="496" y="270"/>
                      <a:pt x="496" y="270"/>
                    </a:cubicBezTo>
                    <a:cubicBezTo>
                      <a:pt x="496" y="277"/>
                      <a:pt x="492" y="283"/>
                      <a:pt x="487" y="283"/>
                    </a:cubicBezTo>
                    <a:cubicBezTo>
                      <a:pt x="450" y="283"/>
                      <a:pt x="450" y="283"/>
                      <a:pt x="450" y="283"/>
                    </a:cubicBezTo>
                    <a:cubicBezTo>
                      <a:pt x="438" y="283"/>
                      <a:pt x="438" y="283"/>
                      <a:pt x="438" y="283"/>
                    </a:cubicBezTo>
                    <a:cubicBezTo>
                      <a:pt x="435" y="295"/>
                      <a:pt x="435" y="295"/>
                      <a:pt x="435" y="295"/>
                    </a:cubicBezTo>
                    <a:cubicBezTo>
                      <a:pt x="430" y="316"/>
                      <a:pt x="422" y="336"/>
                      <a:pt x="410" y="355"/>
                    </a:cubicBezTo>
                    <a:cubicBezTo>
                      <a:pt x="403" y="366"/>
                      <a:pt x="403" y="366"/>
                      <a:pt x="403" y="366"/>
                    </a:cubicBezTo>
                    <a:cubicBezTo>
                      <a:pt x="412" y="375"/>
                      <a:pt x="412" y="375"/>
                      <a:pt x="412" y="375"/>
                    </a:cubicBezTo>
                    <a:cubicBezTo>
                      <a:pt x="438" y="400"/>
                      <a:pt x="438" y="400"/>
                      <a:pt x="438" y="400"/>
                    </a:cubicBezTo>
                    <a:cubicBezTo>
                      <a:pt x="440" y="402"/>
                      <a:pt x="440" y="405"/>
                      <a:pt x="440" y="407"/>
                    </a:cubicBezTo>
                    <a:cubicBezTo>
                      <a:pt x="440" y="410"/>
                      <a:pt x="438" y="413"/>
                      <a:pt x="436" y="416"/>
                    </a:cubicBezTo>
                    <a:cubicBezTo>
                      <a:pt x="416" y="436"/>
                      <a:pt x="416" y="436"/>
                      <a:pt x="416" y="436"/>
                    </a:cubicBezTo>
                    <a:cubicBezTo>
                      <a:pt x="413" y="439"/>
                      <a:pt x="409" y="440"/>
                      <a:pt x="406" y="440"/>
                    </a:cubicBezTo>
                    <a:cubicBezTo>
                      <a:pt x="404" y="440"/>
                      <a:pt x="402" y="440"/>
                      <a:pt x="400" y="438"/>
                    </a:cubicBezTo>
                    <a:cubicBezTo>
                      <a:pt x="375" y="412"/>
                      <a:pt x="375" y="412"/>
                      <a:pt x="375" y="412"/>
                    </a:cubicBezTo>
                    <a:cubicBezTo>
                      <a:pt x="366" y="403"/>
                      <a:pt x="366" y="403"/>
                      <a:pt x="366" y="403"/>
                    </a:cubicBezTo>
                    <a:cubicBezTo>
                      <a:pt x="355" y="410"/>
                      <a:pt x="355" y="410"/>
                      <a:pt x="355" y="410"/>
                    </a:cubicBezTo>
                    <a:cubicBezTo>
                      <a:pt x="336" y="422"/>
                      <a:pt x="316" y="430"/>
                      <a:pt x="295" y="435"/>
                    </a:cubicBezTo>
                    <a:cubicBezTo>
                      <a:pt x="283" y="438"/>
                      <a:pt x="283" y="438"/>
                      <a:pt x="283" y="438"/>
                    </a:cubicBezTo>
                    <a:cubicBezTo>
                      <a:pt x="283" y="450"/>
                      <a:pt x="283" y="450"/>
                      <a:pt x="283" y="450"/>
                    </a:cubicBezTo>
                    <a:cubicBezTo>
                      <a:pt x="283" y="487"/>
                      <a:pt x="283" y="487"/>
                      <a:pt x="283" y="487"/>
                    </a:cubicBezTo>
                    <a:cubicBezTo>
                      <a:pt x="283" y="492"/>
                      <a:pt x="277" y="496"/>
                      <a:pt x="270" y="496"/>
                    </a:cubicBezTo>
                    <a:cubicBezTo>
                      <a:pt x="242" y="496"/>
                      <a:pt x="242" y="496"/>
                      <a:pt x="242" y="496"/>
                    </a:cubicBezTo>
                    <a:cubicBezTo>
                      <a:pt x="235" y="496"/>
                      <a:pt x="229" y="492"/>
                      <a:pt x="229" y="487"/>
                    </a:cubicBezTo>
                    <a:cubicBezTo>
                      <a:pt x="229" y="450"/>
                      <a:pt x="229" y="450"/>
                      <a:pt x="229" y="450"/>
                    </a:cubicBezTo>
                    <a:cubicBezTo>
                      <a:pt x="229" y="438"/>
                      <a:pt x="229" y="438"/>
                      <a:pt x="229" y="438"/>
                    </a:cubicBezTo>
                    <a:cubicBezTo>
                      <a:pt x="217" y="435"/>
                      <a:pt x="217" y="435"/>
                      <a:pt x="217" y="435"/>
                    </a:cubicBezTo>
                    <a:cubicBezTo>
                      <a:pt x="196" y="430"/>
                      <a:pt x="176" y="422"/>
                      <a:pt x="157" y="410"/>
                    </a:cubicBezTo>
                    <a:cubicBezTo>
                      <a:pt x="146" y="403"/>
                      <a:pt x="146" y="403"/>
                      <a:pt x="146" y="403"/>
                    </a:cubicBezTo>
                    <a:cubicBezTo>
                      <a:pt x="137" y="412"/>
                      <a:pt x="137" y="412"/>
                      <a:pt x="137" y="412"/>
                    </a:cubicBezTo>
                    <a:cubicBezTo>
                      <a:pt x="112" y="438"/>
                      <a:pt x="112" y="438"/>
                      <a:pt x="112" y="438"/>
                    </a:cubicBezTo>
                    <a:cubicBezTo>
                      <a:pt x="110" y="440"/>
                      <a:pt x="108" y="440"/>
                      <a:pt x="106" y="440"/>
                    </a:cubicBezTo>
                    <a:cubicBezTo>
                      <a:pt x="103" y="440"/>
                      <a:pt x="99" y="439"/>
                      <a:pt x="96" y="436"/>
                    </a:cubicBezTo>
                    <a:cubicBezTo>
                      <a:pt x="76" y="416"/>
                      <a:pt x="76" y="416"/>
                      <a:pt x="76" y="416"/>
                    </a:cubicBezTo>
                    <a:cubicBezTo>
                      <a:pt x="74" y="413"/>
                      <a:pt x="72" y="410"/>
                      <a:pt x="72" y="407"/>
                    </a:cubicBezTo>
                    <a:cubicBezTo>
                      <a:pt x="72" y="405"/>
                      <a:pt x="72" y="402"/>
                      <a:pt x="74" y="400"/>
                    </a:cubicBezTo>
                    <a:cubicBezTo>
                      <a:pt x="100" y="375"/>
                      <a:pt x="100" y="375"/>
                      <a:pt x="100" y="375"/>
                    </a:cubicBezTo>
                    <a:cubicBezTo>
                      <a:pt x="109" y="366"/>
                      <a:pt x="109" y="366"/>
                      <a:pt x="109" y="366"/>
                    </a:cubicBezTo>
                    <a:cubicBezTo>
                      <a:pt x="102" y="355"/>
                      <a:pt x="102" y="355"/>
                      <a:pt x="102" y="355"/>
                    </a:cubicBezTo>
                    <a:cubicBezTo>
                      <a:pt x="90" y="336"/>
                      <a:pt x="82" y="316"/>
                      <a:pt x="77" y="295"/>
                    </a:cubicBezTo>
                    <a:cubicBezTo>
                      <a:pt x="74" y="283"/>
                      <a:pt x="74" y="283"/>
                      <a:pt x="74" y="283"/>
                    </a:cubicBezTo>
                    <a:cubicBezTo>
                      <a:pt x="62" y="283"/>
                      <a:pt x="62" y="283"/>
                      <a:pt x="62" y="283"/>
                    </a:cubicBezTo>
                    <a:cubicBezTo>
                      <a:pt x="25" y="283"/>
                      <a:pt x="25" y="283"/>
                      <a:pt x="25" y="283"/>
                    </a:cubicBezTo>
                    <a:cubicBezTo>
                      <a:pt x="20" y="283"/>
                      <a:pt x="16" y="277"/>
                      <a:pt x="16" y="270"/>
                    </a:cubicBezTo>
                    <a:cubicBezTo>
                      <a:pt x="16" y="242"/>
                      <a:pt x="16" y="242"/>
                      <a:pt x="16" y="242"/>
                    </a:cubicBezTo>
                    <a:cubicBezTo>
                      <a:pt x="16" y="235"/>
                      <a:pt x="20" y="229"/>
                      <a:pt x="25" y="229"/>
                    </a:cubicBezTo>
                    <a:cubicBezTo>
                      <a:pt x="62" y="229"/>
                      <a:pt x="62" y="229"/>
                      <a:pt x="62" y="229"/>
                    </a:cubicBezTo>
                    <a:cubicBezTo>
                      <a:pt x="74" y="229"/>
                      <a:pt x="74" y="229"/>
                      <a:pt x="74" y="229"/>
                    </a:cubicBezTo>
                    <a:cubicBezTo>
                      <a:pt x="77" y="217"/>
                      <a:pt x="77" y="217"/>
                      <a:pt x="77" y="217"/>
                    </a:cubicBezTo>
                    <a:cubicBezTo>
                      <a:pt x="82" y="196"/>
                      <a:pt x="90" y="176"/>
                      <a:pt x="102" y="157"/>
                    </a:cubicBezTo>
                    <a:cubicBezTo>
                      <a:pt x="109" y="146"/>
                      <a:pt x="109" y="146"/>
                      <a:pt x="109" y="146"/>
                    </a:cubicBezTo>
                    <a:cubicBezTo>
                      <a:pt x="100" y="137"/>
                      <a:pt x="100" y="137"/>
                      <a:pt x="100" y="137"/>
                    </a:cubicBezTo>
                    <a:cubicBezTo>
                      <a:pt x="74" y="112"/>
                      <a:pt x="74" y="112"/>
                      <a:pt x="74" y="112"/>
                    </a:cubicBezTo>
                    <a:cubicBezTo>
                      <a:pt x="72" y="110"/>
                      <a:pt x="72" y="108"/>
                      <a:pt x="72" y="106"/>
                    </a:cubicBezTo>
                    <a:cubicBezTo>
                      <a:pt x="72" y="103"/>
                      <a:pt x="73" y="99"/>
                      <a:pt x="76" y="96"/>
                    </a:cubicBezTo>
                    <a:cubicBezTo>
                      <a:pt x="96" y="76"/>
                      <a:pt x="96" y="76"/>
                      <a:pt x="96" y="76"/>
                    </a:cubicBezTo>
                    <a:cubicBezTo>
                      <a:pt x="99" y="73"/>
                      <a:pt x="103" y="72"/>
                      <a:pt x="106" y="72"/>
                    </a:cubicBezTo>
                    <a:cubicBezTo>
                      <a:pt x="108" y="72"/>
                      <a:pt x="110" y="72"/>
                      <a:pt x="112" y="74"/>
                    </a:cubicBezTo>
                    <a:cubicBezTo>
                      <a:pt x="137" y="100"/>
                      <a:pt x="137" y="100"/>
                      <a:pt x="137" y="100"/>
                    </a:cubicBezTo>
                    <a:cubicBezTo>
                      <a:pt x="146" y="109"/>
                      <a:pt x="146" y="109"/>
                      <a:pt x="146" y="109"/>
                    </a:cubicBezTo>
                    <a:cubicBezTo>
                      <a:pt x="157" y="102"/>
                      <a:pt x="157" y="102"/>
                      <a:pt x="157" y="102"/>
                    </a:cubicBezTo>
                    <a:cubicBezTo>
                      <a:pt x="176" y="90"/>
                      <a:pt x="196" y="82"/>
                      <a:pt x="217" y="77"/>
                    </a:cubicBezTo>
                    <a:cubicBezTo>
                      <a:pt x="229" y="74"/>
                      <a:pt x="229" y="74"/>
                      <a:pt x="229" y="74"/>
                    </a:cubicBezTo>
                    <a:cubicBezTo>
                      <a:pt x="229" y="62"/>
                      <a:pt x="229" y="62"/>
                      <a:pt x="229" y="62"/>
                    </a:cubicBezTo>
                    <a:cubicBezTo>
                      <a:pt x="229" y="25"/>
                      <a:pt x="229" y="25"/>
                      <a:pt x="229" y="25"/>
                    </a:cubicBezTo>
                    <a:cubicBezTo>
                      <a:pt x="229" y="20"/>
                      <a:pt x="235" y="16"/>
                      <a:pt x="242" y="16"/>
                    </a:cubicBezTo>
                    <a:cubicBezTo>
                      <a:pt x="270" y="16"/>
                      <a:pt x="270" y="16"/>
                      <a:pt x="270" y="16"/>
                    </a:cubicBezTo>
                    <a:cubicBezTo>
                      <a:pt x="277" y="16"/>
                      <a:pt x="283" y="20"/>
                      <a:pt x="283" y="25"/>
                    </a:cubicBezTo>
                    <a:cubicBezTo>
                      <a:pt x="283" y="62"/>
                      <a:pt x="283" y="62"/>
                      <a:pt x="283" y="62"/>
                    </a:cubicBezTo>
                    <a:cubicBezTo>
                      <a:pt x="283" y="74"/>
                      <a:pt x="283" y="74"/>
                      <a:pt x="283" y="74"/>
                    </a:cubicBezTo>
                    <a:cubicBezTo>
                      <a:pt x="295" y="77"/>
                      <a:pt x="295" y="77"/>
                      <a:pt x="295" y="77"/>
                    </a:cubicBezTo>
                    <a:cubicBezTo>
                      <a:pt x="316" y="82"/>
                      <a:pt x="336" y="90"/>
                      <a:pt x="355" y="102"/>
                    </a:cubicBezTo>
                    <a:cubicBezTo>
                      <a:pt x="366" y="109"/>
                      <a:pt x="366" y="109"/>
                      <a:pt x="366" y="109"/>
                    </a:cubicBezTo>
                    <a:cubicBezTo>
                      <a:pt x="375" y="100"/>
                      <a:pt x="375" y="100"/>
                      <a:pt x="375" y="100"/>
                    </a:cubicBezTo>
                    <a:cubicBezTo>
                      <a:pt x="400" y="74"/>
                      <a:pt x="400" y="74"/>
                      <a:pt x="400" y="74"/>
                    </a:cubicBezTo>
                    <a:cubicBezTo>
                      <a:pt x="402" y="72"/>
                      <a:pt x="404" y="72"/>
                      <a:pt x="406" y="72"/>
                    </a:cubicBezTo>
                    <a:cubicBezTo>
                      <a:pt x="409" y="72"/>
                      <a:pt x="413" y="73"/>
                      <a:pt x="416" y="76"/>
                    </a:cubicBezTo>
                    <a:cubicBezTo>
                      <a:pt x="436" y="96"/>
                      <a:pt x="436" y="96"/>
                      <a:pt x="436" y="96"/>
                    </a:cubicBezTo>
                    <a:cubicBezTo>
                      <a:pt x="438" y="99"/>
                      <a:pt x="440" y="102"/>
                      <a:pt x="440" y="105"/>
                    </a:cubicBezTo>
                    <a:cubicBezTo>
                      <a:pt x="440" y="107"/>
                      <a:pt x="440" y="110"/>
                      <a:pt x="438" y="112"/>
                    </a:cubicBezTo>
                    <a:cubicBezTo>
                      <a:pt x="418" y="132"/>
                      <a:pt x="418" y="132"/>
                      <a:pt x="418" y="132"/>
                    </a:cubicBezTo>
                    <a:cubicBezTo>
                      <a:pt x="456" y="105"/>
                      <a:pt x="456" y="105"/>
                      <a:pt x="456" y="105"/>
                    </a:cubicBezTo>
                    <a:cubicBezTo>
                      <a:pt x="456" y="98"/>
                      <a:pt x="453" y="91"/>
                      <a:pt x="447" y="85"/>
                    </a:cubicBezTo>
                    <a:cubicBezTo>
                      <a:pt x="427" y="65"/>
                      <a:pt x="427" y="65"/>
                      <a:pt x="427" y="65"/>
                    </a:cubicBezTo>
                    <a:cubicBezTo>
                      <a:pt x="421" y="59"/>
                      <a:pt x="413" y="56"/>
                      <a:pt x="406" y="56"/>
                    </a:cubicBezTo>
                    <a:cubicBezTo>
                      <a:pt x="400" y="56"/>
                      <a:pt x="394" y="58"/>
                      <a:pt x="389" y="63"/>
                    </a:cubicBezTo>
                    <a:cubicBezTo>
                      <a:pt x="363" y="88"/>
                      <a:pt x="363" y="88"/>
                      <a:pt x="363" y="88"/>
                    </a:cubicBezTo>
                    <a:cubicBezTo>
                      <a:pt x="344" y="76"/>
                      <a:pt x="322" y="67"/>
                      <a:pt x="299" y="62"/>
                    </a:cubicBezTo>
                    <a:cubicBezTo>
                      <a:pt x="299" y="25"/>
                      <a:pt x="299" y="25"/>
                      <a:pt x="299" y="25"/>
                    </a:cubicBezTo>
                    <a:cubicBezTo>
                      <a:pt x="299" y="11"/>
                      <a:pt x="286" y="0"/>
                      <a:pt x="270" y="0"/>
                    </a:cubicBezTo>
                    <a:cubicBezTo>
                      <a:pt x="242" y="0"/>
                      <a:pt x="242" y="0"/>
                      <a:pt x="242" y="0"/>
                    </a:cubicBezTo>
                    <a:cubicBezTo>
                      <a:pt x="226" y="0"/>
                      <a:pt x="213" y="11"/>
                      <a:pt x="213" y="25"/>
                    </a:cubicBezTo>
                    <a:cubicBezTo>
                      <a:pt x="213" y="62"/>
                      <a:pt x="213" y="62"/>
                      <a:pt x="213" y="62"/>
                    </a:cubicBezTo>
                    <a:cubicBezTo>
                      <a:pt x="190" y="67"/>
                      <a:pt x="168" y="76"/>
                      <a:pt x="149" y="88"/>
                    </a:cubicBezTo>
                    <a:cubicBezTo>
                      <a:pt x="123" y="63"/>
                      <a:pt x="123" y="63"/>
                      <a:pt x="123" y="63"/>
                    </a:cubicBezTo>
                    <a:cubicBezTo>
                      <a:pt x="118" y="58"/>
                      <a:pt x="112" y="56"/>
                      <a:pt x="106" y="56"/>
                    </a:cubicBezTo>
                    <a:cubicBezTo>
                      <a:pt x="99" y="56"/>
                      <a:pt x="91" y="59"/>
                      <a:pt x="85" y="65"/>
                    </a:cubicBezTo>
                    <a:cubicBezTo>
                      <a:pt x="65" y="85"/>
                      <a:pt x="65" y="85"/>
                      <a:pt x="65" y="85"/>
                    </a:cubicBezTo>
                    <a:cubicBezTo>
                      <a:pt x="54" y="96"/>
                      <a:pt x="53" y="113"/>
                      <a:pt x="63" y="123"/>
                    </a:cubicBezTo>
                    <a:cubicBezTo>
                      <a:pt x="88" y="149"/>
                      <a:pt x="88" y="149"/>
                      <a:pt x="88" y="149"/>
                    </a:cubicBezTo>
                    <a:cubicBezTo>
                      <a:pt x="76" y="168"/>
                      <a:pt x="67" y="190"/>
                      <a:pt x="62" y="213"/>
                    </a:cubicBezTo>
                    <a:cubicBezTo>
                      <a:pt x="25" y="213"/>
                      <a:pt x="25" y="213"/>
                      <a:pt x="25" y="213"/>
                    </a:cubicBezTo>
                    <a:cubicBezTo>
                      <a:pt x="11" y="213"/>
                      <a:pt x="0" y="226"/>
                      <a:pt x="0" y="242"/>
                    </a:cubicBezTo>
                    <a:cubicBezTo>
                      <a:pt x="0" y="270"/>
                      <a:pt x="0" y="270"/>
                      <a:pt x="0" y="270"/>
                    </a:cubicBezTo>
                    <a:cubicBezTo>
                      <a:pt x="0" y="286"/>
                      <a:pt x="11" y="299"/>
                      <a:pt x="25" y="299"/>
                    </a:cubicBezTo>
                    <a:cubicBezTo>
                      <a:pt x="62" y="299"/>
                      <a:pt x="62" y="299"/>
                      <a:pt x="62" y="299"/>
                    </a:cubicBezTo>
                    <a:cubicBezTo>
                      <a:pt x="67" y="322"/>
                      <a:pt x="76" y="344"/>
                      <a:pt x="88" y="363"/>
                    </a:cubicBezTo>
                    <a:cubicBezTo>
                      <a:pt x="63" y="389"/>
                      <a:pt x="63" y="389"/>
                      <a:pt x="63" y="389"/>
                    </a:cubicBezTo>
                    <a:cubicBezTo>
                      <a:pt x="53" y="399"/>
                      <a:pt x="54" y="416"/>
                      <a:pt x="65" y="427"/>
                    </a:cubicBezTo>
                    <a:cubicBezTo>
                      <a:pt x="85" y="447"/>
                      <a:pt x="85" y="447"/>
                      <a:pt x="85" y="447"/>
                    </a:cubicBezTo>
                    <a:cubicBezTo>
                      <a:pt x="91" y="453"/>
                      <a:pt x="99" y="456"/>
                      <a:pt x="106" y="456"/>
                    </a:cubicBezTo>
                    <a:cubicBezTo>
                      <a:pt x="112" y="456"/>
                      <a:pt x="118" y="454"/>
                      <a:pt x="123" y="449"/>
                    </a:cubicBezTo>
                    <a:cubicBezTo>
                      <a:pt x="149" y="424"/>
                      <a:pt x="149" y="424"/>
                      <a:pt x="149" y="424"/>
                    </a:cubicBezTo>
                    <a:cubicBezTo>
                      <a:pt x="168" y="436"/>
                      <a:pt x="190" y="445"/>
                      <a:pt x="213" y="450"/>
                    </a:cubicBezTo>
                    <a:cubicBezTo>
                      <a:pt x="213" y="487"/>
                      <a:pt x="213" y="487"/>
                      <a:pt x="213" y="487"/>
                    </a:cubicBezTo>
                    <a:cubicBezTo>
                      <a:pt x="213" y="501"/>
                      <a:pt x="226" y="512"/>
                      <a:pt x="242" y="512"/>
                    </a:cubicBezTo>
                    <a:cubicBezTo>
                      <a:pt x="270" y="512"/>
                      <a:pt x="270" y="512"/>
                      <a:pt x="270" y="512"/>
                    </a:cubicBezTo>
                    <a:cubicBezTo>
                      <a:pt x="286" y="512"/>
                      <a:pt x="299" y="501"/>
                      <a:pt x="299" y="487"/>
                    </a:cubicBezTo>
                    <a:cubicBezTo>
                      <a:pt x="299" y="450"/>
                      <a:pt x="299" y="450"/>
                      <a:pt x="299" y="450"/>
                    </a:cubicBezTo>
                    <a:cubicBezTo>
                      <a:pt x="322" y="445"/>
                      <a:pt x="344" y="436"/>
                      <a:pt x="363" y="424"/>
                    </a:cubicBezTo>
                    <a:cubicBezTo>
                      <a:pt x="389" y="449"/>
                      <a:pt x="389" y="449"/>
                      <a:pt x="389" y="449"/>
                    </a:cubicBezTo>
                    <a:cubicBezTo>
                      <a:pt x="394" y="454"/>
                      <a:pt x="400" y="456"/>
                      <a:pt x="406" y="456"/>
                    </a:cubicBezTo>
                    <a:cubicBezTo>
                      <a:pt x="413" y="456"/>
                      <a:pt x="421" y="453"/>
                      <a:pt x="427" y="447"/>
                    </a:cubicBezTo>
                    <a:cubicBezTo>
                      <a:pt x="447" y="427"/>
                      <a:pt x="447" y="427"/>
                      <a:pt x="447" y="427"/>
                    </a:cubicBezTo>
                    <a:cubicBezTo>
                      <a:pt x="458" y="416"/>
                      <a:pt x="459" y="399"/>
                      <a:pt x="449" y="389"/>
                    </a:cubicBezTo>
                    <a:cubicBezTo>
                      <a:pt x="424" y="363"/>
                      <a:pt x="424" y="363"/>
                      <a:pt x="424" y="363"/>
                    </a:cubicBezTo>
                    <a:cubicBezTo>
                      <a:pt x="436" y="344"/>
                      <a:pt x="445" y="322"/>
                      <a:pt x="450" y="299"/>
                    </a:cubicBezTo>
                    <a:cubicBezTo>
                      <a:pt x="487" y="299"/>
                      <a:pt x="487" y="299"/>
                      <a:pt x="487" y="299"/>
                    </a:cubicBezTo>
                    <a:cubicBezTo>
                      <a:pt x="501" y="299"/>
                      <a:pt x="512" y="286"/>
                      <a:pt x="512" y="270"/>
                    </a:cubicBezTo>
                    <a:cubicBezTo>
                      <a:pt x="512" y="242"/>
                      <a:pt x="512" y="242"/>
                      <a:pt x="512" y="242"/>
                    </a:cubicBezTo>
                    <a:cubicBezTo>
                      <a:pt x="512" y="226"/>
                      <a:pt x="501" y="213"/>
                      <a:pt x="487"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28F128C1-E3E4-4782-8CE0-CB88EF63AA02}"/>
                  </a:ext>
                </a:extLst>
              </p:cNvPr>
              <p:cNvSpPr>
                <a:spLocks noEditPoints="1"/>
              </p:cNvSpPr>
              <p:nvPr/>
            </p:nvSpPr>
            <p:spPr bwMode="auto">
              <a:xfrm>
                <a:off x="14036676" y="3963988"/>
                <a:ext cx="598488" cy="396875"/>
              </a:xfrm>
              <a:custGeom>
                <a:avLst/>
                <a:gdLst>
                  <a:gd name="T0" fmla="*/ 88 w 326"/>
                  <a:gd name="T1" fmla="*/ 139 h 216"/>
                  <a:gd name="T2" fmla="*/ 88 w 326"/>
                  <a:gd name="T3" fmla="*/ 137 h 216"/>
                  <a:gd name="T4" fmla="*/ 56 w 326"/>
                  <a:gd name="T5" fmla="*/ 95 h 216"/>
                  <a:gd name="T6" fmla="*/ 39 w 326"/>
                  <a:gd name="T7" fmla="*/ 86 h 216"/>
                  <a:gd name="T8" fmla="*/ 26 w 326"/>
                  <a:gd name="T9" fmla="*/ 90 h 216"/>
                  <a:gd name="T10" fmla="*/ 12 w 326"/>
                  <a:gd name="T11" fmla="*/ 100 h 216"/>
                  <a:gd name="T12" fmla="*/ 7 w 326"/>
                  <a:gd name="T13" fmla="*/ 130 h 216"/>
                  <a:gd name="T14" fmla="*/ 63 w 326"/>
                  <a:gd name="T15" fmla="*/ 208 h 216"/>
                  <a:gd name="T16" fmla="*/ 79 w 326"/>
                  <a:gd name="T17" fmla="*/ 216 h 216"/>
                  <a:gd name="T18" fmla="*/ 79 w 326"/>
                  <a:gd name="T19" fmla="*/ 216 h 216"/>
                  <a:gd name="T20" fmla="*/ 90 w 326"/>
                  <a:gd name="T21" fmla="*/ 212 h 216"/>
                  <a:gd name="T22" fmla="*/ 314 w 326"/>
                  <a:gd name="T23" fmla="*/ 54 h 216"/>
                  <a:gd name="T24" fmla="*/ 319 w 326"/>
                  <a:gd name="T25" fmla="*/ 23 h 216"/>
                  <a:gd name="T26" fmla="*/ 309 w 326"/>
                  <a:gd name="T27" fmla="*/ 9 h 216"/>
                  <a:gd name="T28" fmla="*/ 291 w 326"/>
                  <a:gd name="T29" fmla="*/ 0 h 216"/>
                  <a:gd name="T30" fmla="*/ 279 w 326"/>
                  <a:gd name="T31" fmla="*/ 4 h 216"/>
                  <a:gd name="T32" fmla="*/ 93 w 326"/>
                  <a:gd name="T33" fmla="*/ 135 h 216"/>
                  <a:gd name="T34" fmla="*/ 88 w 326"/>
                  <a:gd name="T35" fmla="*/ 139 h 216"/>
                  <a:gd name="T36" fmla="*/ 288 w 326"/>
                  <a:gd name="T37" fmla="*/ 17 h 216"/>
                  <a:gd name="T38" fmla="*/ 296 w 326"/>
                  <a:gd name="T39" fmla="*/ 18 h 216"/>
                  <a:gd name="T40" fmla="*/ 306 w 326"/>
                  <a:gd name="T41" fmla="*/ 33 h 216"/>
                  <a:gd name="T42" fmla="*/ 305 w 326"/>
                  <a:gd name="T43" fmla="*/ 41 h 216"/>
                  <a:gd name="T44" fmla="*/ 81 w 326"/>
                  <a:gd name="T45" fmla="*/ 199 h 216"/>
                  <a:gd name="T46" fmla="*/ 79 w 326"/>
                  <a:gd name="T47" fmla="*/ 200 h 216"/>
                  <a:gd name="T48" fmla="*/ 76 w 326"/>
                  <a:gd name="T49" fmla="*/ 199 h 216"/>
                  <a:gd name="T50" fmla="*/ 20 w 326"/>
                  <a:gd name="T51" fmla="*/ 121 h 216"/>
                  <a:gd name="T52" fmla="*/ 21 w 326"/>
                  <a:gd name="T53" fmla="*/ 113 h 216"/>
                  <a:gd name="T54" fmla="*/ 35 w 326"/>
                  <a:gd name="T55" fmla="*/ 103 h 216"/>
                  <a:gd name="T56" fmla="*/ 39 w 326"/>
                  <a:gd name="T57" fmla="*/ 102 h 216"/>
                  <a:gd name="T58" fmla="*/ 43 w 326"/>
                  <a:gd name="T59" fmla="*/ 104 h 216"/>
                  <a:gd name="T60" fmla="*/ 74 w 326"/>
                  <a:gd name="T61" fmla="*/ 146 h 216"/>
                  <a:gd name="T62" fmla="*/ 81 w 326"/>
                  <a:gd name="T63" fmla="*/ 154 h 216"/>
                  <a:gd name="T64" fmla="*/ 87 w 326"/>
                  <a:gd name="T65" fmla="*/ 156 h 216"/>
                  <a:gd name="T66" fmla="*/ 103 w 326"/>
                  <a:gd name="T67" fmla="*/ 148 h 216"/>
                  <a:gd name="T68" fmla="*/ 288 w 326"/>
                  <a:gd name="T69"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216">
                    <a:moveTo>
                      <a:pt x="88" y="139"/>
                    </a:moveTo>
                    <a:cubicBezTo>
                      <a:pt x="88" y="138"/>
                      <a:pt x="88" y="138"/>
                      <a:pt x="88" y="137"/>
                    </a:cubicBezTo>
                    <a:cubicBezTo>
                      <a:pt x="56" y="95"/>
                      <a:pt x="56" y="95"/>
                      <a:pt x="56" y="95"/>
                    </a:cubicBezTo>
                    <a:cubicBezTo>
                      <a:pt x="52" y="89"/>
                      <a:pt x="46" y="86"/>
                      <a:pt x="39" y="86"/>
                    </a:cubicBezTo>
                    <a:cubicBezTo>
                      <a:pt x="34" y="86"/>
                      <a:pt x="30" y="87"/>
                      <a:pt x="26" y="90"/>
                    </a:cubicBezTo>
                    <a:cubicBezTo>
                      <a:pt x="12" y="100"/>
                      <a:pt x="12" y="100"/>
                      <a:pt x="12" y="100"/>
                    </a:cubicBezTo>
                    <a:cubicBezTo>
                      <a:pt x="2" y="107"/>
                      <a:pt x="0" y="121"/>
                      <a:pt x="7" y="130"/>
                    </a:cubicBezTo>
                    <a:cubicBezTo>
                      <a:pt x="8" y="131"/>
                      <a:pt x="46" y="184"/>
                      <a:pt x="63" y="208"/>
                    </a:cubicBezTo>
                    <a:cubicBezTo>
                      <a:pt x="67" y="213"/>
                      <a:pt x="73" y="216"/>
                      <a:pt x="79" y="216"/>
                    </a:cubicBezTo>
                    <a:cubicBezTo>
                      <a:pt x="79" y="216"/>
                      <a:pt x="79" y="216"/>
                      <a:pt x="79" y="216"/>
                    </a:cubicBezTo>
                    <a:cubicBezTo>
                      <a:pt x="83" y="216"/>
                      <a:pt x="87" y="215"/>
                      <a:pt x="90" y="212"/>
                    </a:cubicBezTo>
                    <a:cubicBezTo>
                      <a:pt x="134" y="181"/>
                      <a:pt x="314" y="54"/>
                      <a:pt x="314" y="54"/>
                    </a:cubicBezTo>
                    <a:cubicBezTo>
                      <a:pt x="324" y="47"/>
                      <a:pt x="326" y="33"/>
                      <a:pt x="319" y="23"/>
                    </a:cubicBezTo>
                    <a:cubicBezTo>
                      <a:pt x="309" y="9"/>
                      <a:pt x="309" y="9"/>
                      <a:pt x="309" y="9"/>
                    </a:cubicBezTo>
                    <a:cubicBezTo>
                      <a:pt x="305" y="3"/>
                      <a:pt x="298" y="0"/>
                      <a:pt x="291" y="0"/>
                    </a:cubicBezTo>
                    <a:cubicBezTo>
                      <a:pt x="287" y="0"/>
                      <a:pt x="282" y="1"/>
                      <a:pt x="279" y="4"/>
                    </a:cubicBezTo>
                    <a:cubicBezTo>
                      <a:pt x="93" y="135"/>
                      <a:pt x="93" y="135"/>
                      <a:pt x="93" y="135"/>
                    </a:cubicBezTo>
                    <a:cubicBezTo>
                      <a:pt x="92" y="136"/>
                      <a:pt x="90" y="138"/>
                      <a:pt x="88" y="139"/>
                    </a:cubicBezTo>
                    <a:close/>
                    <a:moveTo>
                      <a:pt x="288" y="17"/>
                    </a:moveTo>
                    <a:cubicBezTo>
                      <a:pt x="291" y="15"/>
                      <a:pt x="294" y="16"/>
                      <a:pt x="296" y="18"/>
                    </a:cubicBezTo>
                    <a:cubicBezTo>
                      <a:pt x="306" y="33"/>
                      <a:pt x="306" y="33"/>
                      <a:pt x="306" y="33"/>
                    </a:cubicBezTo>
                    <a:cubicBezTo>
                      <a:pt x="308" y="35"/>
                      <a:pt x="307" y="39"/>
                      <a:pt x="305" y="41"/>
                    </a:cubicBezTo>
                    <a:cubicBezTo>
                      <a:pt x="305" y="41"/>
                      <a:pt x="125" y="168"/>
                      <a:pt x="81" y="199"/>
                    </a:cubicBezTo>
                    <a:cubicBezTo>
                      <a:pt x="80" y="200"/>
                      <a:pt x="80" y="200"/>
                      <a:pt x="79" y="200"/>
                    </a:cubicBezTo>
                    <a:cubicBezTo>
                      <a:pt x="78" y="200"/>
                      <a:pt x="77" y="199"/>
                      <a:pt x="76" y="199"/>
                    </a:cubicBezTo>
                    <a:cubicBezTo>
                      <a:pt x="59" y="175"/>
                      <a:pt x="20" y="122"/>
                      <a:pt x="20" y="121"/>
                    </a:cubicBezTo>
                    <a:cubicBezTo>
                      <a:pt x="18" y="118"/>
                      <a:pt x="19" y="115"/>
                      <a:pt x="21" y="113"/>
                    </a:cubicBezTo>
                    <a:cubicBezTo>
                      <a:pt x="35" y="103"/>
                      <a:pt x="35" y="103"/>
                      <a:pt x="35" y="103"/>
                    </a:cubicBezTo>
                    <a:cubicBezTo>
                      <a:pt x="36" y="102"/>
                      <a:pt x="37" y="102"/>
                      <a:pt x="39" y="102"/>
                    </a:cubicBezTo>
                    <a:cubicBezTo>
                      <a:pt x="40" y="102"/>
                      <a:pt x="42" y="102"/>
                      <a:pt x="43" y="104"/>
                    </a:cubicBezTo>
                    <a:cubicBezTo>
                      <a:pt x="74" y="146"/>
                      <a:pt x="74" y="146"/>
                      <a:pt x="74" y="146"/>
                    </a:cubicBezTo>
                    <a:cubicBezTo>
                      <a:pt x="76" y="148"/>
                      <a:pt x="78" y="152"/>
                      <a:pt x="81" y="154"/>
                    </a:cubicBezTo>
                    <a:cubicBezTo>
                      <a:pt x="82" y="155"/>
                      <a:pt x="84" y="156"/>
                      <a:pt x="87" y="156"/>
                    </a:cubicBezTo>
                    <a:cubicBezTo>
                      <a:pt x="92" y="156"/>
                      <a:pt x="99" y="151"/>
                      <a:pt x="103" y="148"/>
                    </a:cubicBezTo>
                    <a:lnTo>
                      <a:pt x="288"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C97FD433-F8C2-4A27-B8E8-36F826899698}"/>
              </a:ext>
            </a:extLst>
          </p:cNvPr>
          <p:cNvGrpSpPr/>
          <p:nvPr/>
        </p:nvGrpSpPr>
        <p:grpSpPr>
          <a:xfrm>
            <a:off x="458128" y="4526532"/>
            <a:ext cx="647132" cy="647130"/>
            <a:chOff x="-1335929" y="979949"/>
            <a:chExt cx="647132" cy="647130"/>
          </a:xfrm>
        </p:grpSpPr>
        <p:sp>
          <p:nvSpPr>
            <p:cNvPr id="60" name="Oval 59">
              <a:extLst>
                <a:ext uri="{FF2B5EF4-FFF2-40B4-BE49-F238E27FC236}">
                  <a16:creationId xmlns:a16="http://schemas.microsoft.com/office/drawing/2014/main" id="{E4836B10-3C7D-4157-82D1-844E7DE6E0DE}"/>
                </a:ext>
              </a:extLst>
            </p:cNvPr>
            <p:cNvSpPr/>
            <p:nvPr/>
          </p:nvSpPr>
          <p:spPr bwMode="auto">
            <a:xfrm>
              <a:off x="-1335929" y="9799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DAE6944-163E-4A79-8A34-300614F00E4B}"/>
                </a:ext>
              </a:extLst>
            </p:cNvPr>
            <p:cNvGrpSpPr/>
            <p:nvPr/>
          </p:nvGrpSpPr>
          <p:grpSpPr>
            <a:xfrm>
              <a:off x="-1159434" y="1113805"/>
              <a:ext cx="294176" cy="379411"/>
              <a:chOff x="13893800" y="1820863"/>
              <a:chExt cx="898525" cy="1158875"/>
            </a:xfrm>
            <a:solidFill>
              <a:schemeClr val="accent1"/>
            </a:solidFill>
          </p:grpSpPr>
          <p:sp>
            <p:nvSpPr>
              <p:cNvPr id="68" name="Freeform 5">
                <a:extLst>
                  <a:ext uri="{FF2B5EF4-FFF2-40B4-BE49-F238E27FC236}">
                    <a16:creationId xmlns:a16="http://schemas.microsoft.com/office/drawing/2014/main" id="{85975254-1E54-4C04-800B-E5528F7AE464}"/>
                  </a:ext>
                </a:extLst>
              </p:cNvPr>
              <p:cNvSpPr>
                <a:spLocks noEditPoints="1"/>
              </p:cNvSpPr>
              <p:nvPr/>
            </p:nvSpPr>
            <p:spPr bwMode="auto">
              <a:xfrm>
                <a:off x="14424025" y="2632076"/>
                <a:ext cx="236538" cy="246063"/>
              </a:xfrm>
              <a:custGeom>
                <a:avLst/>
                <a:gdLst>
                  <a:gd name="T0" fmla="*/ 1 w 65"/>
                  <a:gd name="T1" fmla="*/ 16 h 68"/>
                  <a:gd name="T2" fmla="*/ 10 w 65"/>
                  <a:gd name="T3" fmla="*/ 33 h 68"/>
                  <a:gd name="T4" fmla="*/ 0 w 65"/>
                  <a:gd name="T5" fmla="*/ 50 h 68"/>
                  <a:gd name="T6" fmla="*/ 1 w 65"/>
                  <a:gd name="T7" fmla="*/ 54 h 68"/>
                  <a:gd name="T8" fmla="*/ 4 w 65"/>
                  <a:gd name="T9" fmla="*/ 56 h 68"/>
                  <a:gd name="T10" fmla="*/ 23 w 65"/>
                  <a:gd name="T11" fmla="*/ 53 h 68"/>
                  <a:gd name="T12" fmla="*/ 36 w 65"/>
                  <a:gd name="T13" fmla="*/ 67 h 68"/>
                  <a:gd name="T14" fmla="*/ 39 w 65"/>
                  <a:gd name="T15" fmla="*/ 68 h 68"/>
                  <a:gd name="T16" fmla="*/ 40 w 65"/>
                  <a:gd name="T17" fmla="*/ 68 h 68"/>
                  <a:gd name="T18" fmla="*/ 43 w 65"/>
                  <a:gd name="T19" fmla="*/ 65 h 68"/>
                  <a:gd name="T20" fmla="*/ 46 w 65"/>
                  <a:gd name="T21" fmla="*/ 47 h 68"/>
                  <a:gd name="T22" fmla="*/ 63 w 65"/>
                  <a:gd name="T23" fmla="*/ 39 h 68"/>
                  <a:gd name="T24" fmla="*/ 65 w 65"/>
                  <a:gd name="T25" fmla="*/ 35 h 68"/>
                  <a:gd name="T26" fmla="*/ 63 w 65"/>
                  <a:gd name="T27" fmla="*/ 32 h 68"/>
                  <a:gd name="T28" fmla="*/ 47 w 65"/>
                  <a:gd name="T29" fmla="*/ 23 h 68"/>
                  <a:gd name="T30" fmla="*/ 45 w 65"/>
                  <a:gd name="T31" fmla="*/ 4 h 68"/>
                  <a:gd name="T32" fmla="*/ 42 w 65"/>
                  <a:gd name="T33" fmla="*/ 1 h 68"/>
                  <a:gd name="T34" fmla="*/ 38 w 65"/>
                  <a:gd name="T35" fmla="*/ 2 h 68"/>
                  <a:gd name="T36" fmla="*/ 24 w 65"/>
                  <a:gd name="T37" fmla="*/ 15 h 68"/>
                  <a:gd name="T38" fmla="*/ 6 w 65"/>
                  <a:gd name="T39" fmla="*/ 11 h 68"/>
                  <a:gd name="T40" fmla="*/ 2 w 65"/>
                  <a:gd name="T41" fmla="*/ 12 h 68"/>
                  <a:gd name="T42" fmla="*/ 1 w 65"/>
                  <a:gd name="T43" fmla="*/ 16 h 68"/>
                  <a:gd name="T44" fmla="*/ 18 w 65"/>
                  <a:gd name="T45" fmla="*/ 32 h 68"/>
                  <a:gd name="T46" fmla="*/ 12 w 65"/>
                  <a:gd name="T47" fmla="*/ 20 h 68"/>
                  <a:gd name="T48" fmla="*/ 25 w 65"/>
                  <a:gd name="T49" fmla="*/ 23 h 68"/>
                  <a:gd name="T50" fmla="*/ 28 w 65"/>
                  <a:gd name="T51" fmla="*/ 22 h 68"/>
                  <a:gd name="T52" fmla="*/ 38 w 65"/>
                  <a:gd name="T53" fmla="*/ 13 h 68"/>
                  <a:gd name="T54" fmla="*/ 39 w 65"/>
                  <a:gd name="T55" fmla="*/ 26 h 68"/>
                  <a:gd name="T56" fmla="*/ 41 w 65"/>
                  <a:gd name="T57" fmla="*/ 29 h 68"/>
                  <a:gd name="T58" fmla="*/ 52 w 65"/>
                  <a:gd name="T59" fmla="*/ 35 h 68"/>
                  <a:gd name="T60" fmla="*/ 41 w 65"/>
                  <a:gd name="T61" fmla="*/ 40 h 68"/>
                  <a:gd name="T62" fmla="*/ 38 w 65"/>
                  <a:gd name="T63" fmla="*/ 43 h 68"/>
                  <a:gd name="T64" fmla="*/ 36 w 65"/>
                  <a:gd name="T65" fmla="*/ 56 h 68"/>
                  <a:gd name="T66" fmla="*/ 28 w 65"/>
                  <a:gd name="T67" fmla="*/ 46 h 68"/>
                  <a:gd name="T68" fmla="*/ 25 w 65"/>
                  <a:gd name="T69" fmla="*/ 45 h 68"/>
                  <a:gd name="T70" fmla="*/ 24 w 65"/>
                  <a:gd name="T71" fmla="*/ 45 h 68"/>
                  <a:gd name="T72" fmla="*/ 11 w 65"/>
                  <a:gd name="T73" fmla="*/ 47 h 68"/>
                  <a:gd name="T74" fmla="*/ 18 w 65"/>
                  <a:gd name="T75" fmla="*/ 36 h 68"/>
                  <a:gd name="T76" fmla="*/ 18 w 65"/>
                  <a:gd name="T7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68">
                    <a:moveTo>
                      <a:pt x="1" y="16"/>
                    </a:moveTo>
                    <a:cubicBezTo>
                      <a:pt x="10" y="33"/>
                      <a:pt x="10" y="33"/>
                      <a:pt x="10" y="33"/>
                    </a:cubicBezTo>
                    <a:cubicBezTo>
                      <a:pt x="0" y="50"/>
                      <a:pt x="0" y="50"/>
                      <a:pt x="0" y="50"/>
                    </a:cubicBezTo>
                    <a:cubicBezTo>
                      <a:pt x="0" y="51"/>
                      <a:pt x="0" y="53"/>
                      <a:pt x="1" y="54"/>
                    </a:cubicBezTo>
                    <a:cubicBezTo>
                      <a:pt x="1" y="55"/>
                      <a:pt x="3" y="56"/>
                      <a:pt x="4" y="56"/>
                    </a:cubicBezTo>
                    <a:cubicBezTo>
                      <a:pt x="23" y="53"/>
                      <a:pt x="23" y="53"/>
                      <a:pt x="23" y="53"/>
                    </a:cubicBezTo>
                    <a:cubicBezTo>
                      <a:pt x="36" y="67"/>
                      <a:pt x="36" y="67"/>
                      <a:pt x="36" y="67"/>
                    </a:cubicBezTo>
                    <a:cubicBezTo>
                      <a:pt x="36" y="68"/>
                      <a:pt x="38" y="68"/>
                      <a:pt x="39" y="68"/>
                    </a:cubicBezTo>
                    <a:cubicBezTo>
                      <a:pt x="39" y="68"/>
                      <a:pt x="39" y="68"/>
                      <a:pt x="40" y="68"/>
                    </a:cubicBezTo>
                    <a:cubicBezTo>
                      <a:pt x="41" y="68"/>
                      <a:pt x="42" y="67"/>
                      <a:pt x="43" y="65"/>
                    </a:cubicBezTo>
                    <a:cubicBezTo>
                      <a:pt x="46" y="47"/>
                      <a:pt x="46" y="47"/>
                      <a:pt x="46" y="47"/>
                    </a:cubicBezTo>
                    <a:cubicBezTo>
                      <a:pt x="63" y="39"/>
                      <a:pt x="63" y="39"/>
                      <a:pt x="63" y="39"/>
                    </a:cubicBezTo>
                    <a:cubicBezTo>
                      <a:pt x="64" y="38"/>
                      <a:pt x="65" y="37"/>
                      <a:pt x="65" y="35"/>
                    </a:cubicBezTo>
                    <a:cubicBezTo>
                      <a:pt x="65" y="34"/>
                      <a:pt x="65" y="32"/>
                      <a:pt x="63" y="32"/>
                    </a:cubicBezTo>
                    <a:cubicBezTo>
                      <a:pt x="47" y="23"/>
                      <a:pt x="47" y="23"/>
                      <a:pt x="47" y="23"/>
                    </a:cubicBezTo>
                    <a:cubicBezTo>
                      <a:pt x="45" y="4"/>
                      <a:pt x="45" y="4"/>
                      <a:pt x="45" y="4"/>
                    </a:cubicBezTo>
                    <a:cubicBezTo>
                      <a:pt x="44" y="2"/>
                      <a:pt x="43" y="1"/>
                      <a:pt x="42" y="1"/>
                    </a:cubicBezTo>
                    <a:cubicBezTo>
                      <a:pt x="41" y="0"/>
                      <a:pt x="39" y="1"/>
                      <a:pt x="38" y="2"/>
                    </a:cubicBezTo>
                    <a:cubicBezTo>
                      <a:pt x="24" y="15"/>
                      <a:pt x="24" y="15"/>
                      <a:pt x="24" y="15"/>
                    </a:cubicBezTo>
                    <a:cubicBezTo>
                      <a:pt x="6" y="11"/>
                      <a:pt x="6" y="11"/>
                      <a:pt x="6" y="11"/>
                    </a:cubicBezTo>
                    <a:cubicBezTo>
                      <a:pt x="4" y="11"/>
                      <a:pt x="3" y="11"/>
                      <a:pt x="2" y="12"/>
                    </a:cubicBezTo>
                    <a:cubicBezTo>
                      <a:pt x="1" y="13"/>
                      <a:pt x="1" y="15"/>
                      <a:pt x="1" y="16"/>
                    </a:cubicBezTo>
                    <a:close/>
                    <a:moveTo>
                      <a:pt x="18" y="32"/>
                    </a:moveTo>
                    <a:cubicBezTo>
                      <a:pt x="12" y="20"/>
                      <a:pt x="12" y="20"/>
                      <a:pt x="12" y="20"/>
                    </a:cubicBezTo>
                    <a:cubicBezTo>
                      <a:pt x="25" y="23"/>
                      <a:pt x="25" y="23"/>
                      <a:pt x="25" y="23"/>
                    </a:cubicBezTo>
                    <a:cubicBezTo>
                      <a:pt x="26" y="23"/>
                      <a:pt x="27" y="23"/>
                      <a:pt x="28" y="22"/>
                    </a:cubicBezTo>
                    <a:cubicBezTo>
                      <a:pt x="38" y="13"/>
                      <a:pt x="38" y="13"/>
                      <a:pt x="38" y="13"/>
                    </a:cubicBezTo>
                    <a:cubicBezTo>
                      <a:pt x="39" y="26"/>
                      <a:pt x="39" y="26"/>
                      <a:pt x="39" y="26"/>
                    </a:cubicBezTo>
                    <a:cubicBezTo>
                      <a:pt x="39" y="27"/>
                      <a:pt x="40" y="28"/>
                      <a:pt x="41" y="29"/>
                    </a:cubicBezTo>
                    <a:cubicBezTo>
                      <a:pt x="52" y="35"/>
                      <a:pt x="52" y="35"/>
                      <a:pt x="52" y="35"/>
                    </a:cubicBezTo>
                    <a:cubicBezTo>
                      <a:pt x="41" y="40"/>
                      <a:pt x="41" y="40"/>
                      <a:pt x="41" y="40"/>
                    </a:cubicBezTo>
                    <a:cubicBezTo>
                      <a:pt x="40" y="41"/>
                      <a:pt x="39" y="42"/>
                      <a:pt x="38" y="43"/>
                    </a:cubicBezTo>
                    <a:cubicBezTo>
                      <a:pt x="36" y="56"/>
                      <a:pt x="36" y="56"/>
                      <a:pt x="36" y="56"/>
                    </a:cubicBezTo>
                    <a:cubicBezTo>
                      <a:pt x="28" y="46"/>
                      <a:pt x="28" y="46"/>
                      <a:pt x="28" y="46"/>
                    </a:cubicBezTo>
                    <a:cubicBezTo>
                      <a:pt x="27" y="45"/>
                      <a:pt x="26" y="45"/>
                      <a:pt x="25" y="45"/>
                    </a:cubicBezTo>
                    <a:cubicBezTo>
                      <a:pt x="24" y="45"/>
                      <a:pt x="24" y="45"/>
                      <a:pt x="24" y="45"/>
                    </a:cubicBezTo>
                    <a:cubicBezTo>
                      <a:pt x="11" y="47"/>
                      <a:pt x="11" y="47"/>
                      <a:pt x="11" y="47"/>
                    </a:cubicBezTo>
                    <a:cubicBezTo>
                      <a:pt x="18" y="36"/>
                      <a:pt x="18" y="36"/>
                      <a:pt x="18" y="36"/>
                    </a:cubicBezTo>
                    <a:cubicBezTo>
                      <a:pt x="18" y="34"/>
                      <a:pt x="18" y="33"/>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FC557A73-975F-4A0C-B00B-F519BB7F7823}"/>
                  </a:ext>
                </a:extLst>
              </p:cNvPr>
              <p:cNvSpPr>
                <a:spLocks/>
              </p:cNvSpPr>
              <p:nvPr/>
            </p:nvSpPr>
            <p:spPr bwMode="auto">
              <a:xfrm>
                <a:off x="14038263" y="1968501"/>
                <a:ext cx="390525" cy="30163"/>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D121F370-8F56-43A6-984B-6BB12FD19B54}"/>
                  </a:ext>
                </a:extLst>
              </p:cNvPr>
              <p:cNvSpPr>
                <a:spLocks/>
              </p:cNvSpPr>
              <p:nvPr/>
            </p:nvSpPr>
            <p:spPr bwMode="auto">
              <a:xfrm>
                <a:off x="14038263" y="20812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D99747-A9BC-4333-96EB-609F40AD010A}"/>
                  </a:ext>
                </a:extLst>
              </p:cNvPr>
              <p:cNvSpPr>
                <a:spLocks noEditPoints="1"/>
              </p:cNvSpPr>
              <p:nvPr/>
            </p:nvSpPr>
            <p:spPr bwMode="auto">
              <a:xfrm>
                <a:off x="13893800" y="1820863"/>
                <a:ext cx="898525" cy="1158875"/>
              </a:xfrm>
              <a:custGeom>
                <a:avLst/>
                <a:gdLst>
                  <a:gd name="T0" fmla="*/ 243 w 247"/>
                  <a:gd name="T1" fmla="*/ 0 h 320"/>
                  <a:gd name="T2" fmla="*/ 4 w 247"/>
                  <a:gd name="T3" fmla="*/ 0 h 320"/>
                  <a:gd name="T4" fmla="*/ 0 w 247"/>
                  <a:gd name="T5" fmla="*/ 4 h 320"/>
                  <a:gd name="T6" fmla="*/ 0 w 247"/>
                  <a:gd name="T7" fmla="*/ 316 h 320"/>
                  <a:gd name="T8" fmla="*/ 4 w 247"/>
                  <a:gd name="T9" fmla="*/ 320 h 320"/>
                  <a:gd name="T10" fmla="*/ 243 w 247"/>
                  <a:gd name="T11" fmla="*/ 320 h 320"/>
                  <a:gd name="T12" fmla="*/ 247 w 247"/>
                  <a:gd name="T13" fmla="*/ 316 h 320"/>
                  <a:gd name="T14" fmla="*/ 247 w 247"/>
                  <a:gd name="T15" fmla="*/ 4 h 320"/>
                  <a:gd name="T16" fmla="*/ 243 w 247"/>
                  <a:gd name="T17" fmla="*/ 0 h 320"/>
                  <a:gd name="T18" fmla="*/ 8 w 247"/>
                  <a:gd name="T19" fmla="*/ 273 h 320"/>
                  <a:gd name="T20" fmla="*/ 47 w 247"/>
                  <a:gd name="T21" fmla="*/ 312 h 320"/>
                  <a:gd name="T22" fmla="*/ 8 w 247"/>
                  <a:gd name="T23" fmla="*/ 312 h 320"/>
                  <a:gd name="T24" fmla="*/ 8 w 247"/>
                  <a:gd name="T25" fmla="*/ 273 h 320"/>
                  <a:gd name="T26" fmla="*/ 51 w 247"/>
                  <a:gd name="T27" fmla="*/ 305 h 320"/>
                  <a:gd name="T28" fmla="*/ 15 w 247"/>
                  <a:gd name="T29" fmla="*/ 269 h 320"/>
                  <a:gd name="T30" fmla="*/ 51 w 247"/>
                  <a:gd name="T31" fmla="*/ 269 h 320"/>
                  <a:gd name="T32" fmla="*/ 51 w 247"/>
                  <a:gd name="T33" fmla="*/ 305 h 320"/>
                  <a:gd name="T34" fmla="*/ 239 w 247"/>
                  <a:gd name="T35" fmla="*/ 312 h 320"/>
                  <a:gd name="T36" fmla="*/ 59 w 247"/>
                  <a:gd name="T37" fmla="*/ 312 h 320"/>
                  <a:gd name="T38" fmla="*/ 59 w 247"/>
                  <a:gd name="T39" fmla="*/ 265 h 320"/>
                  <a:gd name="T40" fmla="*/ 55 w 247"/>
                  <a:gd name="T41" fmla="*/ 261 h 320"/>
                  <a:gd name="T42" fmla="*/ 8 w 247"/>
                  <a:gd name="T43" fmla="*/ 261 h 320"/>
                  <a:gd name="T44" fmla="*/ 8 w 247"/>
                  <a:gd name="T45" fmla="*/ 8 h 320"/>
                  <a:gd name="T46" fmla="*/ 239 w 247"/>
                  <a:gd name="T47" fmla="*/ 8 h 320"/>
                  <a:gd name="T48" fmla="*/ 239 w 247"/>
                  <a:gd name="T49" fmla="*/ 3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20">
                    <a:moveTo>
                      <a:pt x="243" y="0"/>
                    </a:moveTo>
                    <a:cubicBezTo>
                      <a:pt x="4" y="0"/>
                      <a:pt x="4" y="0"/>
                      <a:pt x="4" y="0"/>
                    </a:cubicBezTo>
                    <a:cubicBezTo>
                      <a:pt x="2" y="0"/>
                      <a:pt x="0" y="2"/>
                      <a:pt x="0" y="4"/>
                    </a:cubicBezTo>
                    <a:cubicBezTo>
                      <a:pt x="0" y="316"/>
                      <a:pt x="0" y="316"/>
                      <a:pt x="0" y="316"/>
                    </a:cubicBezTo>
                    <a:cubicBezTo>
                      <a:pt x="0" y="318"/>
                      <a:pt x="2" y="320"/>
                      <a:pt x="4" y="320"/>
                    </a:cubicBezTo>
                    <a:cubicBezTo>
                      <a:pt x="243" y="320"/>
                      <a:pt x="243" y="320"/>
                      <a:pt x="243" y="320"/>
                    </a:cubicBezTo>
                    <a:cubicBezTo>
                      <a:pt x="245" y="320"/>
                      <a:pt x="247" y="318"/>
                      <a:pt x="247" y="316"/>
                    </a:cubicBezTo>
                    <a:cubicBezTo>
                      <a:pt x="247" y="4"/>
                      <a:pt x="247" y="4"/>
                      <a:pt x="247" y="4"/>
                    </a:cubicBezTo>
                    <a:cubicBezTo>
                      <a:pt x="247" y="2"/>
                      <a:pt x="245" y="0"/>
                      <a:pt x="243" y="0"/>
                    </a:cubicBezTo>
                    <a:close/>
                    <a:moveTo>
                      <a:pt x="8" y="273"/>
                    </a:moveTo>
                    <a:cubicBezTo>
                      <a:pt x="47" y="312"/>
                      <a:pt x="47" y="312"/>
                      <a:pt x="47" y="312"/>
                    </a:cubicBezTo>
                    <a:cubicBezTo>
                      <a:pt x="8" y="312"/>
                      <a:pt x="8" y="312"/>
                      <a:pt x="8" y="312"/>
                    </a:cubicBezTo>
                    <a:lnTo>
                      <a:pt x="8" y="273"/>
                    </a:lnTo>
                    <a:close/>
                    <a:moveTo>
                      <a:pt x="51" y="305"/>
                    </a:moveTo>
                    <a:cubicBezTo>
                      <a:pt x="15" y="269"/>
                      <a:pt x="15" y="269"/>
                      <a:pt x="15" y="269"/>
                    </a:cubicBezTo>
                    <a:cubicBezTo>
                      <a:pt x="51" y="269"/>
                      <a:pt x="51" y="269"/>
                      <a:pt x="51" y="269"/>
                    </a:cubicBezTo>
                    <a:lnTo>
                      <a:pt x="51" y="305"/>
                    </a:lnTo>
                    <a:close/>
                    <a:moveTo>
                      <a:pt x="239" y="312"/>
                    </a:moveTo>
                    <a:cubicBezTo>
                      <a:pt x="59" y="312"/>
                      <a:pt x="59" y="312"/>
                      <a:pt x="59" y="312"/>
                    </a:cubicBezTo>
                    <a:cubicBezTo>
                      <a:pt x="59" y="265"/>
                      <a:pt x="59" y="265"/>
                      <a:pt x="59" y="265"/>
                    </a:cubicBezTo>
                    <a:cubicBezTo>
                      <a:pt x="59" y="263"/>
                      <a:pt x="58" y="261"/>
                      <a:pt x="55" y="261"/>
                    </a:cubicBezTo>
                    <a:cubicBezTo>
                      <a:pt x="8" y="261"/>
                      <a:pt x="8" y="261"/>
                      <a:pt x="8" y="261"/>
                    </a:cubicBezTo>
                    <a:cubicBezTo>
                      <a:pt x="8" y="8"/>
                      <a:pt x="8" y="8"/>
                      <a:pt x="8" y="8"/>
                    </a:cubicBezTo>
                    <a:cubicBezTo>
                      <a:pt x="239" y="8"/>
                      <a:pt x="239" y="8"/>
                      <a:pt x="239" y="8"/>
                    </a:cubicBezTo>
                    <a:lnTo>
                      <a:pt x="2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E9089C82-0F31-4BEF-AC5D-6A0EABCE32A4}"/>
                  </a:ext>
                </a:extLst>
              </p:cNvPr>
              <p:cNvSpPr>
                <a:spLocks noEditPoints="1"/>
              </p:cNvSpPr>
              <p:nvPr/>
            </p:nvSpPr>
            <p:spPr bwMode="auto">
              <a:xfrm>
                <a:off x="14501813" y="19685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2"/>
                      <a:pt x="37" y="0"/>
                      <a:pt x="35" y="0"/>
                    </a:cubicBezTo>
                    <a:cubicBezTo>
                      <a:pt x="4" y="0"/>
                      <a:pt x="4" y="0"/>
                      <a:pt x="4" y="0"/>
                    </a:cubicBezTo>
                    <a:cubicBezTo>
                      <a:pt x="1" y="0"/>
                      <a:pt x="0" y="2"/>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FB55817A-8B1E-45C9-B8B8-5AE45D30B75F}"/>
                  </a:ext>
                </a:extLst>
              </p:cNvPr>
              <p:cNvSpPr>
                <a:spLocks/>
              </p:cNvSpPr>
              <p:nvPr/>
            </p:nvSpPr>
            <p:spPr bwMode="auto">
              <a:xfrm>
                <a:off x="14038263" y="21828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BD31764D-30E2-41BD-8435-0E90A562EF0B}"/>
                  </a:ext>
                </a:extLst>
              </p:cNvPr>
              <p:cNvSpPr>
                <a:spLocks/>
              </p:cNvSpPr>
              <p:nvPr/>
            </p:nvSpPr>
            <p:spPr bwMode="auto">
              <a:xfrm>
                <a:off x="14038263" y="22987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
                <a:extLst>
                  <a:ext uri="{FF2B5EF4-FFF2-40B4-BE49-F238E27FC236}">
                    <a16:creationId xmlns:a16="http://schemas.microsoft.com/office/drawing/2014/main" id="{61B38C9A-E6B4-442B-8F57-3ADC3370C17B}"/>
                  </a:ext>
                </a:extLst>
              </p:cNvPr>
              <p:cNvSpPr>
                <a:spLocks noEditPoints="1"/>
              </p:cNvSpPr>
              <p:nvPr/>
            </p:nvSpPr>
            <p:spPr bwMode="auto">
              <a:xfrm>
                <a:off x="14501813" y="2182813"/>
                <a:ext cx="141288" cy="144463"/>
              </a:xfrm>
              <a:custGeom>
                <a:avLst/>
                <a:gdLst>
                  <a:gd name="T0" fmla="*/ 4 w 39"/>
                  <a:gd name="T1" fmla="*/ 40 h 40"/>
                  <a:gd name="T2" fmla="*/ 35 w 39"/>
                  <a:gd name="T3" fmla="*/ 40 h 40"/>
                  <a:gd name="T4" fmla="*/ 39 w 39"/>
                  <a:gd name="T5" fmla="*/ 36 h 40"/>
                  <a:gd name="T6" fmla="*/ 39 w 39"/>
                  <a:gd name="T7" fmla="*/ 4 h 40"/>
                  <a:gd name="T8" fmla="*/ 35 w 39"/>
                  <a:gd name="T9" fmla="*/ 0 h 40"/>
                  <a:gd name="T10" fmla="*/ 4 w 39"/>
                  <a:gd name="T11" fmla="*/ 0 h 40"/>
                  <a:gd name="T12" fmla="*/ 0 w 39"/>
                  <a:gd name="T13" fmla="*/ 4 h 40"/>
                  <a:gd name="T14" fmla="*/ 0 w 39"/>
                  <a:gd name="T15" fmla="*/ 36 h 40"/>
                  <a:gd name="T16" fmla="*/ 4 w 39"/>
                  <a:gd name="T17" fmla="*/ 40 h 40"/>
                  <a:gd name="T18" fmla="*/ 8 w 39"/>
                  <a:gd name="T19" fmla="*/ 8 h 40"/>
                  <a:gd name="T20" fmla="*/ 31 w 39"/>
                  <a:gd name="T21" fmla="*/ 8 h 40"/>
                  <a:gd name="T22" fmla="*/ 31 w 39"/>
                  <a:gd name="T23" fmla="*/ 32 h 40"/>
                  <a:gd name="T24" fmla="*/ 8 w 39"/>
                  <a:gd name="T25" fmla="*/ 32 h 40"/>
                  <a:gd name="T26" fmla="*/ 8 w 39"/>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0">
                    <a:moveTo>
                      <a:pt x="4" y="40"/>
                    </a:moveTo>
                    <a:cubicBezTo>
                      <a:pt x="35" y="40"/>
                      <a:pt x="35" y="40"/>
                      <a:pt x="35" y="40"/>
                    </a:cubicBezTo>
                    <a:cubicBezTo>
                      <a:pt x="37" y="40"/>
                      <a:pt x="39" y="38"/>
                      <a:pt x="39" y="36"/>
                    </a:cubicBezTo>
                    <a:cubicBezTo>
                      <a:pt x="39" y="4"/>
                      <a:pt x="39" y="4"/>
                      <a:pt x="39" y="4"/>
                    </a:cubicBezTo>
                    <a:cubicBezTo>
                      <a:pt x="39" y="2"/>
                      <a:pt x="37" y="0"/>
                      <a:pt x="35" y="0"/>
                    </a:cubicBezTo>
                    <a:cubicBezTo>
                      <a:pt x="4" y="0"/>
                      <a:pt x="4" y="0"/>
                      <a:pt x="4" y="0"/>
                    </a:cubicBezTo>
                    <a:cubicBezTo>
                      <a:pt x="1" y="0"/>
                      <a:pt x="0" y="2"/>
                      <a:pt x="0" y="4"/>
                    </a:cubicBezTo>
                    <a:cubicBezTo>
                      <a:pt x="0" y="36"/>
                      <a:pt x="0" y="36"/>
                      <a:pt x="0" y="36"/>
                    </a:cubicBezTo>
                    <a:cubicBezTo>
                      <a:pt x="0" y="38"/>
                      <a:pt x="1" y="40"/>
                      <a:pt x="4" y="40"/>
                    </a:cubicBezTo>
                    <a:close/>
                    <a:moveTo>
                      <a:pt x="8" y="8"/>
                    </a:moveTo>
                    <a:cubicBezTo>
                      <a:pt x="31" y="8"/>
                      <a:pt x="31" y="8"/>
                      <a:pt x="31" y="8"/>
                    </a:cubicBezTo>
                    <a:cubicBezTo>
                      <a:pt x="31" y="32"/>
                      <a:pt x="31" y="32"/>
                      <a:pt x="31" y="32"/>
                    </a:cubicBezTo>
                    <a:cubicBezTo>
                      <a:pt x="8" y="32"/>
                      <a:pt x="8" y="32"/>
                      <a:pt x="8" y="3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DE99EAF1-F5A4-41AF-A7B2-C9CCF8C1530E}"/>
                  </a:ext>
                </a:extLst>
              </p:cNvPr>
              <p:cNvSpPr>
                <a:spLocks/>
              </p:cNvSpPr>
              <p:nvPr/>
            </p:nvSpPr>
            <p:spPr bwMode="auto">
              <a:xfrm>
                <a:off x="14038263" y="24003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4B8F3CC-AB8C-4B01-865B-14160C696260}"/>
                  </a:ext>
                </a:extLst>
              </p:cNvPr>
              <p:cNvSpPr>
                <a:spLocks/>
              </p:cNvSpPr>
              <p:nvPr/>
            </p:nvSpPr>
            <p:spPr bwMode="auto">
              <a:xfrm>
                <a:off x="14038263" y="25130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5">
                <a:extLst>
                  <a:ext uri="{FF2B5EF4-FFF2-40B4-BE49-F238E27FC236}">
                    <a16:creationId xmlns:a16="http://schemas.microsoft.com/office/drawing/2014/main" id="{A8B6B3C3-600C-4190-B60D-5E008E803068}"/>
                  </a:ext>
                </a:extLst>
              </p:cNvPr>
              <p:cNvSpPr>
                <a:spLocks noEditPoints="1"/>
              </p:cNvSpPr>
              <p:nvPr/>
            </p:nvSpPr>
            <p:spPr bwMode="auto">
              <a:xfrm>
                <a:off x="14501813" y="24003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1"/>
                      <a:pt x="37" y="0"/>
                      <a:pt x="35" y="0"/>
                    </a:cubicBezTo>
                    <a:cubicBezTo>
                      <a:pt x="4" y="0"/>
                      <a:pt x="4" y="0"/>
                      <a:pt x="4" y="0"/>
                    </a:cubicBezTo>
                    <a:cubicBezTo>
                      <a:pt x="1" y="0"/>
                      <a:pt x="0" y="1"/>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4F8F9612-D051-4954-839F-C9FF448969FE}"/>
              </a:ext>
            </a:extLst>
          </p:cNvPr>
          <p:cNvGrpSpPr/>
          <p:nvPr/>
        </p:nvGrpSpPr>
        <p:grpSpPr>
          <a:xfrm>
            <a:off x="8807748" y="4526532"/>
            <a:ext cx="647132" cy="647130"/>
            <a:chOff x="-1335929" y="4066049"/>
            <a:chExt cx="647132" cy="647130"/>
          </a:xfrm>
        </p:grpSpPr>
        <p:sp>
          <p:nvSpPr>
            <p:cNvPr id="66" name="Oval 65">
              <a:extLst>
                <a:ext uri="{FF2B5EF4-FFF2-40B4-BE49-F238E27FC236}">
                  <a16:creationId xmlns:a16="http://schemas.microsoft.com/office/drawing/2014/main" id="{336CE2B7-0B44-4B3B-BAD2-8DD4B07F28B1}"/>
                </a:ext>
              </a:extLst>
            </p:cNvPr>
            <p:cNvSpPr/>
            <p:nvPr/>
          </p:nvSpPr>
          <p:spPr bwMode="auto">
            <a:xfrm>
              <a:off x="-1335929" y="40660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79746C62-F1B1-4850-8D07-BEB9D203DA87}"/>
                </a:ext>
              </a:extLst>
            </p:cNvPr>
            <p:cNvGrpSpPr/>
            <p:nvPr/>
          </p:nvGrpSpPr>
          <p:grpSpPr>
            <a:xfrm>
              <a:off x="-1118738" y="4242744"/>
              <a:ext cx="228600" cy="300695"/>
              <a:chOff x="7494588" y="4694238"/>
              <a:chExt cx="206375" cy="271462"/>
            </a:xfrm>
            <a:solidFill>
              <a:schemeClr val="accent1"/>
            </a:solidFill>
          </p:grpSpPr>
          <p:sp>
            <p:nvSpPr>
              <p:cNvPr id="98" name="Freeform 39">
                <a:extLst>
                  <a:ext uri="{FF2B5EF4-FFF2-40B4-BE49-F238E27FC236}">
                    <a16:creationId xmlns:a16="http://schemas.microsoft.com/office/drawing/2014/main" id="{416D21D2-0653-45B5-B657-2C47010B7DFE}"/>
                  </a:ext>
                </a:extLst>
              </p:cNvPr>
              <p:cNvSpPr>
                <a:spLocks/>
              </p:cNvSpPr>
              <p:nvPr/>
            </p:nvSpPr>
            <p:spPr bwMode="auto">
              <a:xfrm>
                <a:off x="7532688" y="4803775"/>
                <a:ext cx="131763" cy="103188"/>
              </a:xfrm>
              <a:custGeom>
                <a:avLst/>
                <a:gdLst>
                  <a:gd name="T0" fmla="*/ 41 w 83"/>
                  <a:gd name="T1" fmla="*/ 65 h 65"/>
                  <a:gd name="T2" fmla="*/ 0 w 83"/>
                  <a:gd name="T3" fmla="*/ 12 h 65"/>
                  <a:gd name="T4" fmla="*/ 16 w 83"/>
                  <a:gd name="T5" fmla="*/ 0 h 65"/>
                  <a:gd name="T6" fmla="*/ 41 w 83"/>
                  <a:gd name="T7" fmla="*/ 35 h 65"/>
                  <a:gd name="T8" fmla="*/ 67 w 83"/>
                  <a:gd name="T9" fmla="*/ 0 h 65"/>
                  <a:gd name="T10" fmla="*/ 83 w 83"/>
                  <a:gd name="T11" fmla="*/ 12 h 65"/>
                  <a:gd name="T12" fmla="*/ 41 w 8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83" h="65">
                    <a:moveTo>
                      <a:pt x="41" y="65"/>
                    </a:moveTo>
                    <a:lnTo>
                      <a:pt x="0" y="12"/>
                    </a:lnTo>
                    <a:lnTo>
                      <a:pt x="16" y="0"/>
                    </a:lnTo>
                    <a:lnTo>
                      <a:pt x="41" y="35"/>
                    </a:lnTo>
                    <a:lnTo>
                      <a:pt x="67" y="0"/>
                    </a:lnTo>
                    <a:lnTo>
                      <a:pt x="83" y="12"/>
                    </a:lnTo>
                    <a:lnTo>
                      <a:pt x="4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0">
                <a:extLst>
                  <a:ext uri="{FF2B5EF4-FFF2-40B4-BE49-F238E27FC236}">
                    <a16:creationId xmlns:a16="http://schemas.microsoft.com/office/drawing/2014/main" id="{FE95A0D6-BEB3-4616-8FBC-D76292F7692F}"/>
                  </a:ext>
                </a:extLst>
              </p:cNvPr>
              <p:cNvSpPr>
                <a:spLocks noChangeArrowheads="1"/>
              </p:cNvSpPr>
              <p:nvPr/>
            </p:nvSpPr>
            <p:spPr bwMode="auto">
              <a:xfrm>
                <a:off x="7583488" y="4694238"/>
                <a:ext cx="30163" cy="187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41">
                <a:extLst>
                  <a:ext uri="{FF2B5EF4-FFF2-40B4-BE49-F238E27FC236}">
                    <a16:creationId xmlns:a16="http://schemas.microsoft.com/office/drawing/2014/main" id="{909AB2D0-E131-4A7F-892F-D5A9DC09A6C4}"/>
                  </a:ext>
                </a:extLst>
              </p:cNvPr>
              <p:cNvSpPr>
                <a:spLocks noChangeArrowheads="1"/>
              </p:cNvSpPr>
              <p:nvPr/>
            </p:nvSpPr>
            <p:spPr bwMode="auto">
              <a:xfrm>
                <a:off x="7494588" y="4937125"/>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3638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dirty="0">
                <a:solidFill>
                  <a:schemeClr val="tx2"/>
                </a:solidFill>
              </a:rPr>
              <a:t>Azure confidential computing links</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125200" cy="498700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Azure confidential computing solution page: </a:t>
            </a:r>
            <a:br>
              <a:rPr lang="en-US" sz="1600" dirty="0">
                <a:solidFill>
                  <a:schemeClr val="tx2"/>
                </a:solidFill>
              </a:rPr>
            </a:br>
            <a:r>
              <a:rPr lang="en-US" sz="1600" dirty="0">
                <a:solidFill>
                  <a:schemeClr val="tx2"/>
                </a:solidFill>
                <a:hlinkClick r:id="rId3"/>
              </a:rPr>
              <a:t>https://azure.microsoft.com/en-us/solutions/confidential-compute/</a:t>
            </a:r>
            <a:endParaRPr lang="en-US" sz="1600" dirty="0">
              <a:solidFill>
                <a:schemeClr val="tx2"/>
              </a:solidFill>
            </a:endParaRPr>
          </a:p>
          <a:p>
            <a:pPr>
              <a:spcBef>
                <a:spcPts val="1428"/>
              </a:spcBef>
            </a:pPr>
            <a:r>
              <a:rPr lang="en-US" sz="1600" dirty="0">
                <a:solidFill>
                  <a:srgbClr val="000000"/>
                </a:solidFill>
              </a:rPr>
              <a:t>Ignite Mechanics Video with Mark Russinovich:</a:t>
            </a:r>
            <a:br>
              <a:rPr lang="en-US" sz="1600" dirty="0">
                <a:solidFill>
                  <a:schemeClr val="tx2"/>
                </a:solidFill>
              </a:rPr>
            </a:br>
            <a:r>
              <a:rPr lang="en-US" sz="1600" dirty="0">
                <a:hlinkClick r:id="rId4"/>
              </a:rPr>
              <a:t>https://youtu.be/Qu6sP0XDMU8</a:t>
            </a:r>
            <a:r>
              <a:rPr lang="en-US" sz="1600" dirty="0"/>
              <a:t> </a:t>
            </a:r>
            <a:endParaRPr lang="en-US" sz="1600" dirty="0">
              <a:solidFill>
                <a:schemeClr val="tx2"/>
              </a:solidFill>
            </a:endParaRPr>
          </a:p>
          <a:p>
            <a:pPr>
              <a:spcBef>
                <a:spcPts val="1428"/>
              </a:spcBef>
            </a:pPr>
            <a:r>
              <a:rPr lang="en-US" sz="1600" dirty="0">
                <a:solidFill>
                  <a:srgbClr val="000000"/>
                </a:solidFill>
              </a:rPr>
              <a:t>Confidential Computing DC-Series VM [Preview]: </a:t>
            </a:r>
            <a:r>
              <a:rPr lang="en-US" sz="1600" dirty="0">
                <a:solidFill>
                  <a:schemeClr val="tx2"/>
                </a:solidFill>
                <a:hlinkClick r:id="rId5"/>
              </a:rPr>
              <a:t>http://aka.ms/ccvm</a:t>
            </a:r>
            <a:r>
              <a:rPr lang="en-US" sz="1600" dirty="0">
                <a:solidFill>
                  <a:schemeClr val="tx2"/>
                </a:solidFill>
              </a:rPr>
              <a:t> </a:t>
            </a:r>
          </a:p>
          <a:p>
            <a:pPr>
              <a:spcBef>
                <a:spcPts val="1428"/>
              </a:spcBef>
            </a:pPr>
            <a:r>
              <a:rPr lang="en-US" sz="1600" dirty="0">
                <a:solidFill>
                  <a:srgbClr val="000000"/>
                </a:solidFill>
              </a:rPr>
              <a:t>Azure Confidential Compute (Virtual Machine):</a:t>
            </a:r>
          </a:p>
          <a:p>
            <a:pPr>
              <a:spcBef>
                <a:spcPts val="0"/>
              </a:spcBef>
            </a:pPr>
            <a:r>
              <a:rPr lang="fr-FR" sz="1600" dirty="0">
                <a:hlinkClick r:id="rId6"/>
              </a:rPr>
              <a:t>https://azuremarketplace.microsoft.com/en-us/marketplace/apps/microsoft-azure-compute.acc-virtual-machine-v2?tab=Overview</a:t>
            </a:r>
            <a:endParaRPr lang="en-US" sz="1600" dirty="0">
              <a:solidFill>
                <a:srgbClr val="000000"/>
              </a:solidFill>
            </a:endParaRPr>
          </a:p>
          <a:p>
            <a:pPr>
              <a:spcBef>
                <a:spcPts val="1428"/>
              </a:spcBef>
            </a:pPr>
            <a:r>
              <a:rPr lang="en-US" sz="1600" dirty="0">
                <a:solidFill>
                  <a:srgbClr val="000000"/>
                </a:solidFill>
              </a:rPr>
              <a:t>Open Enclave SDK page:</a:t>
            </a:r>
            <a:br>
              <a:rPr lang="en-US" sz="1600" dirty="0">
                <a:solidFill>
                  <a:schemeClr val="tx2"/>
                </a:solidFill>
              </a:rPr>
            </a:br>
            <a:r>
              <a:rPr lang="en-US" sz="1600" dirty="0">
                <a:solidFill>
                  <a:schemeClr val="tx2"/>
                </a:solidFill>
                <a:hlinkClick r:id="rId7"/>
              </a:rPr>
              <a:t>https://openenclave.io/sdk/</a:t>
            </a:r>
            <a:endParaRPr lang="en-US" sz="1600" dirty="0">
              <a:solidFill>
                <a:schemeClr val="tx2"/>
              </a:solidFill>
            </a:endParaRPr>
          </a:p>
          <a:p>
            <a:pPr>
              <a:spcBef>
                <a:spcPts val="1428"/>
              </a:spcBef>
            </a:pPr>
            <a:r>
              <a:rPr lang="en-US" sz="1600" dirty="0">
                <a:solidFill>
                  <a:srgbClr val="000000"/>
                </a:solidFill>
              </a:rPr>
              <a:t>Open Enclave GitHub repository:</a:t>
            </a:r>
            <a:br>
              <a:rPr lang="en-US" sz="1600" dirty="0">
                <a:solidFill>
                  <a:schemeClr val="tx2"/>
                </a:solidFill>
              </a:rPr>
            </a:br>
            <a:r>
              <a:rPr lang="en-US" sz="1600" dirty="0">
                <a:solidFill>
                  <a:schemeClr val="tx2"/>
                </a:solidFill>
                <a:hlinkClick r:id="rId8"/>
              </a:rPr>
              <a:t>https://aka.ms/OESDKGitHubRepo</a:t>
            </a:r>
            <a:endParaRPr lang="en-US" sz="1600" dirty="0">
              <a:solidFill>
                <a:schemeClr val="tx2"/>
              </a:solidFill>
            </a:endParaRPr>
          </a:p>
          <a:p>
            <a:pPr>
              <a:spcBef>
                <a:spcPts val="1428"/>
              </a:spcBef>
            </a:pPr>
            <a:r>
              <a:rPr lang="en-US" sz="1600" dirty="0">
                <a:solidFill>
                  <a:srgbClr val="000000"/>
                </a:solidFill>
              </a:rPr>
              <a:t>Confidential Consortium Framework page:</a:t>
            </a:r>
            <a:br>
              <a:rPr lang="en-US" sz="1600" dirty="0">
                <a:solidFill>
                  <a:schemeClr val="tx2"/>
                </a:solidFill>
              </a:rPr>
            </a:br>
            <a:r>
              <a:rPr lang="en-US" sz="1600" dirty="0">
                <a:hlinkClick r:id="rId9"/>
              </a:rPr>
              <a:t>https://aka.ms/ccf/</a:t>
            </a:r>
            <a:endParaRPr lang="en-US" sz="1600" dirty="0"/>
          </a:p>
          <a:p>
            <a:pPr>
              <a:spcBef>
                <a:spcPts val="1428"/>
              </a:spcBef>
            </a:pPr>
            <a:r>
              <a:rPr lang="en-US" sz="1600" dirty="0">
                <a:solidFill>
                  <a:srgbClr val="000000"/>
                </a:solidFill>
              </a:rPr>
              <a:t>Confidential Consortium Framework GitHub repo:</a:t>
            </a:r>
            <a:br>
              <a:rPr lang="en-US" sz="1600" dirty="0">
                <a:solidFill>
                  <a:schemeClr val="tx2"/>
                </a:solidFill>
              </a:rPr>
            </a:br>
            <a:r>
              <a:rPr lang="en-US" sz="1600" dirty="0">
                <a:solidFill>
                  <a:schemeClr val="tx2"/>
                </a:solidFill>
                <a:hlinkClick r:id="rId10"/>
              </a:rPr>
              <a:t>https://github.com/Microsoft/CCF</a:t>
            </a:r>
            <a:r>
              <a:rPr lang="en-US" sz="1600" dirty="0">
                <a:solidFill>
                  <a:schemeClr val="tx2"/>
                </a:solidFill>
              </a:rPr>
              <a:t> </a:t>
            </a:r>
          </a:p>
        </p:txBody>
      </p:sp>
    </p:spTree>
    <p:extLst>
      <p:ext uri="{BB962C8B-B14F-4D97-AF65-F5344CB8AC3E}">
        <p14:creationId xmlns:p14="http://schemas.microsoft.com/office/powerpoint/2010/main" val="2340467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A5D65-069E-4C85-9A2D-C222A1D85CB5}"/>
              </a:ext>
            </a:extLst>
          </p:cNvPr>
          <p:cNvSpPr>
            <a:spLocks noGrp="1"/>
          </p:cNvSpPr>
          <p:nvPr>
            <p:ph type="title"/>
          </p:nvPr>
        </p:nvSpPr>
        <p:spPr/>
        <p:txBody>
          <a:bodyPr/>
          <a:lstStyle/>
          <a:p>
            <a:r>
              <a:rPr lang="en-US" dirty="0"/>
              <a:t>Data breaches need to be taken seriously</a:t>
            </a:r>
          </a:p>
        </p:txBody>
      </p:sp>
      <p:grpSp>
        <p:nvGrpSpPr>
          <p:cNvPr id="22" name="Group 21">
            <a:extLst>
              <a:ext uri="{FF2B5EF4-FFF2-40B4-BE49-F238E27FC236}">
                <a16:creationId xmlns:a16="http://schemas.microsoft.com/office/drawing/2014/main" id="{E280D7F3-7B6C-42C9-9376-18B7CAF04E42}"/>
              </a:ext>
            </a:extLst>
          </p:cNvPr>
          <p:cNvGrpSpPr/>
          <p:nvPr/>
        </p:nvGrpSpPr>
        <p:grpSpPr>
          <a:xfrm>
            <a:off x="8275637" y="1439862"/>
            <a:ext cx="3754677" cy="4591050"/>
            <a:chOff x="8254761" y="1382713"/>
            <a:chExt cx="3754677" cy="4591050"/>
          </a:xfrm>
        </p:grpSpPr>
        <p:sp>
          <p:nvSpPr>
            <p:cNvPr id="23" name="Rectangle 22">
              <a:extLst>
                <a:ext uri="{FF2B5EF4-FFF2-40B4-BE49-F238E27FC236}">
                  <a16:creationId xmlns:a16="http://schemas.microsoft.com/office/drawing/2014/main" id="{C14C28D0-6190-43F5-BB22-FE8137294B83}"/>
                </a:ext>
              </a:extLst>
            </p:cNvPr>
            <p:cNvSpPr/>
            <p:nvPr/>
          </p:nvSpPr>
          <p:spPr bwMode="auto">
            <a:xfrm>
              <a:off x="8254765" y="1382713"/>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41EF6FC1-AC3C-4AB1-A0DA-F88FD33B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6889" r="5849"/>
            <a:stretch/>
          </p:blipFill>
          <p:spPr>
            <a:xfrm>
              <a:off x="8254761" y="2667180"/>
              <a:ext cx="3754677" cy="2113205"/>
            </a:xfrm>
            <a:prstGeom prst="rect">
              <a:avLst/>
            </a:prstGeom>
          </p:spPr>
        </p:pic>
        <p:sp>
          <p:nvSpPr>
            <p:cNvPr id="25" name="Text Placeholder 10">
              <a:extLst>
                <a:ext uri="{FF2B5EF4-FFF2-40B4-BE49-F238E27FC236}">
                  <a16:creationId xmlns:a16="http://schemas.microsoft.com/office/drawing/2014/main" id="{CD1D9E46-D155-421C-9F18-57B62A0525CE}"/>
                </a:ext>
              </a:extLst>
            </p:cNvPr>
            <p:cNvSpPr txBox="1">
              <a:spLocks/>
            </p:cNvSpPr>
            <p:nvPr/>
          </p:nvSpPr>
          <p:spPr>
            <a:xfrm>
              <a:off x="8456433"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Anthem is warning consumers about its huge data breach.</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Here’s a translation. </a:t>
              </a:r>
            </a:p>
          </p:txBody>
        </p:sp>
        <p:sp>
          <p:nvSpPr>
            <p:cNvPr id="26" name="Rectangle 25">
              <a:extLst>
                <a:ext uri="{FF2B5EF4-FFF2-40B4-BE49-F238E27FC236}">
                  <a16:creationId xmlns:a16="http://schemas.microsoft.com/office/drawing/2014/main" id="{16F04050-6B55-4FD1-93E3-7DD775B42376}"/>
                </a:ext>
              </a:extLst>
            </p:cNvPr>
            <p:cNvSpPr/>
            <p:nvPr/>
          </p:nvSpPr>
          <p:spPr>
            <a:xfrm>
              <a:off x="8392126"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“The indications are that they gained access to Anthem's data by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stealing the network credentials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of at least five employees with high-level IT access.”</a:t>
              </a:r>
            </a:p>
          </p:txBody>
        </p:sp>
        <p:sp>
          <p:nvSpPr>
            <p:cNvPr id="27" name="Rectangle 26">
              <a:extLst>
                <a:ext uri="{FF2B5EF4-FFF2-40B4-BE49-F238E27FC236}">
                  <a16:creationId xmlns:a16="http://schemas.microsoft.com/office/drawing/2014/main" id="{9E39C2B5-A554-4402-B890-A75D3789E6E2}"/>
                </a:ext>
              </a:extLst>
            </p:cNvPr>
            <p:cNvSpPr/>
            <p:nvPr/>
          </p:nvSpPr>
          <p:spPr>
            <a:xfrm>
              <a:off x="8456433"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March 6, 2015</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28" name="Group 27">
            <a:extLst>
              <a:ext uri="{FF2B5EF4-FFF2-40B4-BE49-F238E27FC236}">
                <a16:creationId xmlns:a16="http://schemas.microsoft.com/office/drawing/2014/main" id="{44CAE64E-0B62-43C9-BC58-79155FFD9D2E}"/>
              </a:ext>
            </a:extLst>
          </p:cNvPr>
          <p:cNvGrpSpPr/>
          <p:nvPr/>
        </p:nvGrpSpPr>
        <p:grpSpPr>
          <a:xfrm>
            <a:off x="4361778" y="1439863"/>
            <a:ext cx="3754668" cy="4591050"/>
            <a:chOff x="4340902" y="1382714"/>
            <a:chExt cx="3754668" cy="4591050"/>
          </a:xfrm>
        </p:grpSpPr>
        <p:sp>
          <p:nvSpPr>
            <p:cNvPr id="29" name="Rectangle 28">
              <a:extLst>
                <a:ext uri="{FF2B5EF4-FFF2-40B4-BE49-F238E27FC236}">
                  <a16:creationId xmlns:a16="http://schemas.microsoft.com/office/drawing/2014/main" id="{E45CACC7-17FD-4D6E-9519-976BBF3A57E1}"/>
                </a:ext>
              </a:extLst>
            </p:cNvPr>
            <p:cNvSpPr/>
            <p:nvPr/>
          </p:nvSpPr>
          <p:spPr bwMode="auto">
            <a:xfrm>
              <a:off x="4340902" y="1382714"/>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CF1A1E0A-4E64-4B33-A0E7-4045321F94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6" t="27345" r="3964" b="2839"/>
            <a:stretch/>
          </p:blipFill>
          <p:spPr>
            <a:xfrm>
              <a:off x="4340903" y="2667181"/>
              <a:ext cx="3754667" cy="2113205"/>
            </a:xfrm>
            <a:prstGeom prst="rect">
              <a:avLst/>
            </a:prstGeom>
          </p:spPr>
        </p:pic>
        <p:sp>
          <p:nvSpPr>
            <p:cNvPr id="31" name="Text Placeholder 10">
              <a:extLst>
                <a:ext uri="{FF2B5EF4-FFF2-40B4-BE49-F238E27FC236}">
                  <a16:creationId xmlns:a16="http://schemas.microsoft.com/office/drawing/2014/main" id="{7DB9DAA5-5487-45D6-8EBC-8DEFA7A698DE}"/>
                </a:ext>
              </a:extLst>
            </p:cNvPr>
            <p:cNvSpPr txBox="1">
              <a:spLocks/>
            </p:cNvSpPr>
            <p:nvPr/>
          </p:nvSpPr>
          <p:spPr>
            <a:xfrm>
              <a:off x="4542570"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Canada’s Desjardins reports</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costs of $53M related to</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data breach</a:t>
              </a:r>
            </a:p>
          </p:txBody>
        </p:sp>
        <p:sp>
          <p:nvSpPr>
            <p:cNvPr id="32" name="Rectangle 31">
              <a:extLst>
                <a:ext uri="{FF2B5EF4-FFF2-40B4-BE49-F238E27FC236}">
                  <a16:creationId xmlns:a16="http://schemas.microsoft.com/office/drawing/2014/main" id="{76B5F792-E348-4B66-B99F-EC956A233B9A}"/>
                </a:ext>
              </a:extLst>
            </p:cNvPr>
            <p:cNvSpPr/>
            <p:nvPr/>
          </p:nvSpPr>
          <p:spPr>
            <a:xfrm>
              <a:off x="4478266" y="4993439"/>
              <a:ext cx="3417894"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“Unauthorized use of internal data by an employee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led to breach of personal information including social insurance number, address and details of banking habits.”</a:t>
              </a:r>
            </a:p>
          </p:txBody>
        </p:sp>
        <p:sp>
          <p:nvSpPr>
            <p:cNvPr id="33" name="Rectangle 32">
              <a:extLst>
                <a:ext uri="{FF2B5EF4-FFF2-40B4-BE49-F238E27FC236}">
                  <a16:creationId xmlns:a16="http://schemas.microsoft.com/office/drawing/2014/main" id="{CC70BDF3-99BC-42D4-8ECC-4742803049BC}"/>
                </a:ext>
              </a:extLst>
            </p:cNvPr>
            <p:cNvSpPr/>
            <p:nvPr/>
          </p:nvSpPr>
          <p:spPr>
            <a:xfrm>
              <a:off x="4540312"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August 13,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34" name="Group 33">
            <a:extLst>
              <a:ext uri="{FF2B5EF4-FFF2-40B4-BE49-F238E27FC236}">
                <a16:creationId xmlns:a16="http://schemas.microsoft.com/office/drawing/2014/main" id="{DCD6A9D8-04C9-46C8-8655-BC537CCD5814}"/>
              </a:ext>
            </a:extLst>
          </p:cNvPr>
          <p:cNvGrpSpPr/>
          <p:nvPr/>
        </p:nvGrpSpPr>
        <p:grpSpPr>
          <a:xfrm>
            <a:off x="447912" y="1439864"/>
            <a:ext cx="3754669" cy="4591050"/>
            <a:chOff x="427036" y="1382715"/>
            <a:chExt cx="3754669" cy="4591050"/>
          </a:xfrm>
        </p:grpSpPr>
        <p:sp>
          <p:nvSpPr>
            <p:cNvPr id="35" name="Rectangle 34">
              <a:extLst>
                <a:ext uri="{FF2B5EF4-FFF2-40B4-BE49-F238E27FC236}">
                  <a16:creationId xmlns:a16="http://schemas.microsoft.com/office/drawing/2014/main" id="{44102754-0C33-46D1-9351-4B945CF85E51}"/>
                </a:ext>
              </a:extLst>
            </p:cNvPr>
            <p:cNvSpPr/>
            <p:nvPr/>
          </p:nvSpPr>
          <p:spPr bwMode="auto">
            <a:xfrm>
              <a:off x="427036" y="1382715"/>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2">
              <a:extLst>
                <a:ext uri="{FF2B5EF4-FFF2-40B4-BE49-F238E27FC236}">
                  <a16:creationId xmlns:a16="http://schemas.microsoft.com/office/drawing/2014/main" id="{FDBE2A43-9723-406B-A84B-2C3306BB661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038" y="2667182"/>
              <a:ext cx="3754667" cy="21132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5AD21033-61F2-4FE6-A84D-8CE5C13F2472}"/>
                </a:ext>
              </a:extLst>
            </p:cNvPr>
            <p:cNvSpPr txBox="1">
              <a:spLocks/>
            </p:cNvSpPr>
            <p:nvPr/>
          </p:nvSpPr>
          <p:spPr>
            <a:xfrm>
              <a:off x="628704"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err="1">
                  <a:ln>
                    <a:noFill/>
                  </a:ln>
                  <a:solidFill>
                    <a:schemeClr val="tx1"/>
                  </a:solidFill>
                  <a:effectLst/>
                  <a:uLnTx/>
                  <a:uFillTx/>
                  <a:latin typeface="Segoe UI Semibold"/>
                  <a:ea typeface="+mn-ea"/>
                  <a:cs typeface="Times New Roman" panose="02020603050405020304" pitchFamily="18" charset="0"/>
                </a:rPr>
                <a:t>LifeLabs</a:t>
              </a: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 cyberattack one of ‘several wake-up calls’ for e-health security and privacy</a:t>
              </a:r>
            </a:p>
          </p:txBody>
        </p:sp>
        <p:sp>
          <p:nvSpPr>
            <p:cNvPr id="38" name="Rectangle 37">
              <a:extLst>
                <a:ext uri="{FF2B5EF4-FFF2-40B4-BE49-F238E27FC236}">
                  <a16:creationId xmlns:a16="http://schemas.microsoft.com/office/drawing/2014/main" id="{481FE748-D288-4EAE-93FA-E6891C1F297F}"/>
                </a:ext>
              </a:extLst>
            </p:cNvPr>
            <p:cNvSpPr/>
            <p:nvPr/>
          </p:nvSpPr>
          <p:spPr>
            <a:xfrm>
              <a:off x="564397"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“What's interesting about the large push for electronic patient health-care information that you put online is that a lot of these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organizations are not designed to withstand attacks.”</a:t>
              </a:r>
            </a:p>
          </p:txBody>
        </p:sp>
        <p:sp>
          <p:nvSpPr>
            <p:cNvPr id="39" name="Rectangle 38">
              <a:extLst>
                <a:ext uri="{FF2B5EF4-FFF2-40B4-BE49-F238E27FC236}">
                  <a16:creationId xmlns:a16="http://schemas.microsoft.com/office/drawing/2014/main" id="{E0A00484-84FD-452A-A513-F0A512B067B4}"/>
                </a:ext>
              </a:extLst>
            </p:cNvPr>
            <p:cNvSpPr/>
            <p:nvPr/>
          </p:nvSpPr>
          <p:spPr>
            <a:xfrm>
              <a:off x="626448"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December 19,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364773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500"/>
                                  </p:stCondLst>
                                  <p:childTnLst>
                                    <p:animMotion origin="layout" path="M 2.28746E-6 -4.48479E-6 L 2.28746E-6 0.05947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750"/>
                                  </p:stCondLst>
                                  <p:childTnLst>
                                    <p:animMotion origin="layout" path="M 5.6676E-7 -4.48479E-6 L 5.6676E-7 0.05947 " pathEditMode="relative" rAng="0" ptsTypes="AA">
                                      <p:cBhvr>
                                        <p:cTn id="14" dur="750" spd="-100000" fill="hold"/>
                                        <p:tgtEl>
                                          <p:spTgt spid="28"/>
                                        </p:tgtEl>
                                        <p:attrNameLst>
                                          <p:attrName>ppt_x</p:attrName>
                                          <p:attrName>ppt_y</p:attrName>
                                        </p:attrNameLst>
                                      </p:cBhvr>
                                      <p:rCtr x="0" y="2973"/>
                                    </p:animMotion>
                                  </p:childTnLst>
                                </p:cTn>
                              </p:par>
                              <p:par>
                                <p:cTn id="15" presetID="10"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1000"/>
                                  </p:stCondLst>
                                  <p:childTnLst>
                                    <p:animMotion origin="layout" path="M -3.50523E-6 -4.48479E-6 L -3.50523E-6 0.05947 " pathEditMode="relative" rAng="0" ptsTypes="AA">
                                      <p:cBhvr>
                                        <p:cTn id="19" dur="750" spd="-100000" fill="hold"/>
                                        <p:tgtEl>
                                          <p:spTgt spid="22"/>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on Intel SGX use</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35199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Blockchain with Coco </a:t>
            </a:r>
            <a:r>
              <a:rPr lang="en-US" sz="1600" dirty="0" err="1">
                <a:solidFill>
                  <a:srgbClr val="000000"/>
                </a:solidFill>
              </a:rPr>
              <a:t>Fx</a:t>
            </a:r>
            <a:r>
              <a:rPr lang="en-US" sz="1600" dirty="0">
                <a:solidFill>
                  <a:srgbClr val="000000"/>
                </a:solidFill>
              </a:rPr>
              <a:t>: </a:t>
            </a:r>
            <a:r>
              <a:rPr lang="en-US" sz="1600" dirty="0">
                <a:solidFill>
                  <a:schemeClr val="tx2"/>
                </a:solidFill>
                <a:hlinkClick r:id="rId3"/>
              </a:rPr>
              <a:t>http://aka.ms/cocopaper</a:t>
            </a:r>
            <a:r>
              <a:rPr lang="en-US" sz="1600" dirty="0">
                <a:solidFill>
                  <a:schemeClr val="tx2"/>
                </a:solidFill>
              </a:rPr>
              <a:t>   </a:t>
            </a:r>
          </a:p>
          <a:p>
            <a:pPr>
              <a:spcBef>
                <a:spcPts val="1428"/>
              </a:spcBef>
            </a:pPr>
            <a:r>
              <a:rPr lang="en-US" sz="1600" dirty="0">
                <a:solidFill>
                  <a:srgbClr val="000000"/>
                </a:solidFill>
              </a:rPr>
              <a:t>Multi-party machine learning: </a:t>
            </a:r>
            <a:br>
              <a:rPr lang="en-US" sz="1600" dirty="0">
                <a:solidFill>
                  <a:srgbClr val="000000"/>
                </a:solidFill>
              </a:rPr>
            </a:br>
            <a:r>
              <a:rPr lang="en-US" sz="1600" dirty="0">
                <a:solidFill>
                  <a:schemeClr val="tx2"/>
                </a:solidFill>
                <a:hlinkClick r:id="rId4"/>
              </a:rPr>
              <a:t>https://www.microsoft.com/en-us/research/wp-content/uploads/2016/07/paper.pdf</a:t>
            </a:r>
            <a:r>
              <a:rPr lang="en-US" sz="1600" dirty="0">
                <a:solidFill>
                  <a:schemeClr val="tx2"/>
                </a:solidFill>
              </a:rPr>
              <a:t>  </a:t>
            </a:r>
          </a:p>
          <a:p>
            <a:pPr>
              <a:spcBef>
                <a:spcPts val="1428"/>
              </a:spcBef>
            </a:pPr>
            <a:r>
              <a:rPr lang="en-US" sz="1600" dirty="0">
                <a:solidFill>
                  <a:srgbClr val="000000"/>
                </a:solidFill>
              </a:rPr>
              <a:t>SQL Server with Haven: </a:t>
            </a:r>
            <a:br>
              <a:rPr lang="en-US" sz="1600" dirty="0">
                <a:solidFill>
                  <a:srgbClr val="000000"/>
                </a:solidFill>
              </a:rPr>
            </a:br>
            <a:r>
              <a:rPr lang="en-US" sz="1600" dirty="0">
                <a:solidFill>
                  <a:schemeClr val="tx2"/>
                </a:solidFill>
                <a:hlinkClick r:id="rId5"/>
              </a:rPr>
              <a:t>https://www.microsoft.com/en-us/research/wp-content/uploads/2016/02/osdi2014-haven.pdf</a:t>
            </a:r>
            <a:r>
              <a:rPr lang="en-US" sz="1600" dirty="0">
                <a:solidFill>
                  <a:schemeClr val="tx2"/>
                </a:solidFill>
              </a:rPr>
              <a:t>   ​</a:t>
            </a:r>
          </a:p>
          <a:p>
            <a:pPr>
              <a:spcBef>
                <a:spcPts val="1428"/>
              </a:spcBef>
            </a:pPr>
            <a:r>
              <a:rPr lang="en-US" sz="1600" dirty="0">
                <a:solidFill>
                  <a:srgbClr val="000000"/>
                </a:solidFill>
              </a:rPr>
              <a:t>Map/reduce with VC3: </a:t>
            </a:r>
            <a:br>
              <a:rPr lang="en-US" sz="1600" dirty="0">
                <a:solidFill>
                  <a:srgbClr val="000000"/>
                </a:solidFill>
              </a:rPr>
            </a:br>
            <a:r>
              <a:rPr lang="en-US" sz="1600" dirty="0">
                <a:solidFill>
                  <a:schemeClr val="tx2"/>
                </a:solidFill>
                <a:hlinkClick r:id="rId6"/>
              </a:rPr>
              <a:t>https://www.microsoft.com/en-us/research/wp-content/uploads/2016/02/vc3-oakland2015.pdf</a:t>
            </a:r>
            <a:r>
              <a:rPr lang="en-US" sz="1600" dirty="0">
                <a:solidFill>
                  <a:schemeClr val="tx2"/>
                </a:solidFill>
              </a:rPr>
              <a:t>  ​</a:t>
            </a:r>
          </a:p>
          <a:p>
            <a:pPr>
              <a:spcBef>
                <a:spcPts val="1428"/>
              </a:spcBef>
            </a:pPr>
            <a:r>
              <a:rPr lang="en-US" sz="1600" dirty="0">
                <a:solidFill>
                  <a:srgbClr val="000000"/>
                </a:solidFill>
              </a:rPr>
              <a:t>Preventing enclave information leaks:</a:t>
            </a:r>
            <a:br>
              <a:rPr lang="en-US" sz="1600" dirty="0">
                <a:solidFill>
                  <a:srgbClr val="000000"/>
                </a:solidFill>
              </a:rPr>
            </a:br>
            <a:r>
              <a:rPr lang="en-US" sz="1600" dirty="0">
                <a:solidFill>
                  <a:schemeClr val="tx2"/>
                </a:solidFill>
                <a:hlinkClick r:id="rId7"/>
              </a:rPr>
              <a:t>https://people.eecs.berkeley.edu/~rsinha/research/pubs/pldi2016.pdf</a:t>
            </a:r>
            <a:r>
              <a:rPr lang="en-US" sz="1600" dirty="0">
                <a:solidFill>
                  <a:schemeClr val="tx2"/>
                </a:solidFill>
              </a:rPr>
              <a:t>  </a:t>
            </a:r>
            <a:r>
              <a:rPr lang="en-US" sz="1600" dirty="0">
                <a:solidFill>
                  <a:srgbClr val="000000"/>
                </a:solidFill>
              </a:rPr>
              <a:t> ​</a:t>
            </a:r>
          </a:p>
          <a:p>
            <a:pPr>
              <a:spcBef>
                <a:spcPts val="1428"/>
              </a:spcBef>
            </a:pPr>
            <a:r>
              <a:rPr lang="en-US" sz="1600" dirty="0">
                <a:solidFill>
                  <a:srgbClr val="000000"/>
                </a:solidFill>
              </a:rPr>
              <a:t>Using side-channel page faults to extract JPG images: </a:t>
            </a:r>
            <a:br>
              <a:rPr lang="en-US" sz="1600" dirty="0">
                <a:solidFill>
                  <a:srgbClr val="000000"/>
                </a:solidFill>
              </a:rPr>
            </a:br>
            <a:r>
              <a:rPr lang="en-US" sz="1600" dirty="0">
                <a:solidFill>
                  <a:schemeClr val="tx2"/>
                </a:solidFill>
                <a:hlinkClick r:id="rId8"/>
              </a:rPr>
              <a:t>https://www.microsoft.com/en-us/research/wp-content/uploads/2017/06/atc17-final230.pdf</a:t>
            </a:r>
            <a:r>
              <a:rPr lang="en-US" sz="1600" dirty="0">
                <a:solidFill>
                  <a:schemeClr val="tx2"/>
                </a:solidFill>
              </a:rPr>
              <a:t>   ​</a:t>
            </a:r>
          </a:p>
        </p:txBody>
      </p:sp>
    </p:spTree>
    <p:extLst>
      <p:ext uri="{BB962C8B-B14F-4D97-AF65-F5344CB8AC3E}">
        <p14:creationId xmlns:p14="http://schemas.microsoft.com/office/powerpoint/2010/main" val="2080644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dirty="0"/>
              <a:t>A series of guides on Confidential Computing, and Trusted Execution Environments (TEEs) to get started and share</a:t>
            </a:r>
            <a:endParaRPr lang="en-US" dirty="0"/>
          </a:p>
          <a:p>
            <a:pPr lvl="1"/>
            <a:r>
              <a:rPr lang="fr-FR" sz="1840" dirty="0">
                <a:hlinkClick r:id="rId3"/>
              </a:rPr>
              <a:t>https://aka.ms/CCDevGuides</a:t>
            </a:r>
            <a:r>
              <a:rPr lang="fr-FR" sz="1840" dirty="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dirty="0">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Coming soon</a:t>
            </a:r>
            <a:r>
              <a:rPr lang="fr-FR" sz="2400" dirty="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743FDE-478A-440A-BC61-4D519C993D29}"/>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F0B9BDED-698F-40FD-AEB2-7D360495906E}"/>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BD2B0608-FDC4-4469-B797-102300DD624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7A26D27-7D6A-4439-8375-C3D6A3ECF2B0}"/>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C4586967-2D28-433F-A2BC-11BB4912D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BAAC64A-A8F1-4219-8E98-EDFCDF92BBA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3F3B5889-8EC4-403C-8699-A4089B4DF130}"/>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02760075-8E88-4369-A8CF-D4A59D47B06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Homomorphic Encryption (HE)</a:t>
            </a:r>
          </a:p>
        </p:txBody>
      </p:sp>
      <p:sp>
        <p:nvSpPr>
          <p:cNvPr id="6" name="Text Placeholder 2">
            <a:extLst>
              <a:ext uri="{FF2B5EF4-FFF2-40B4-BE49-F238E27FC236}">
                <a16:creationId xmlns:a16="http://schemas.microsoft.com/office/drawing/2014/main" id="{42DC7F2C-2E4D-4BE9-BA11-5F633FE1C690}"/>
              </a:ext>
            </a:extLst>
          </p:cNvPr>
          <p:cNvSpPr txBox="1">
            <a:spLocks/>
          </p:cNvSpPr>
          <p:nvPr/>
        </p:nvSpPr>
        <p:spPr>
          <a:xfrm>
            <a:off x="287265" y="457203"/>
            <a:ext cx="10426772" cy="418627"/>
          </a:xfrm>
          <a:prstGeom prst="rect">
            <a:avLst/>
          </a:prstGeom>
        </p:spPr>
        <p:txBody>
          <a:bodyPr vert="horz" wrap="square" lIns="156098" tIns="97561" rIns="156098" bIns="97561" rtlCol="0">
            <a:spAutoFit/>
          </a:bodyPr>
          <a:lstStyle>
            <a:lvl1pPr marL="0" indent="0" algn="l" defTabSz="913505" rtl="0" fontAlgn="base">
              <a:lnSpc>
                <a:spcPct val="90000"/>
              </a:lnSpc>
              <a:spcBef>
                <a:spcPct val="20000"/>
              </a:spcBef>
              <a:spcAft>
                <a:spcPct val="0"/>
              </a:spcAft>
              <a:buSzPct val="90000"/>
              <a:buFont typeface="Arial" charset="0"/>
              <a:buNone/>
              <a:defRPr sz="1800" b="1"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fr-FR" sz="1600" cap="all" dirty="0">
                <a:solidFill>
                  <a:prstClr val="white">
                    <a:lumMod val="65000"/>
                  </a:prstClr>
                </a:solidFill>
                <a:latin typeface="Arial"/>
              </a:rPr>
              <a:t>Protéger nos données lors de l’exécution </a:t>
            </a:r>
            <a:endParaRPr kumimoji="0" lang="en-US" sz="1600" i="0" u="none" strike="noStrike" kern="1200" cap="all" spc="0" normalizeH="0" dirty="0">
              <a:ln>
                <a:noFill/>
              </a:ln>
              <a:solidFill>
                <a:prstClr val="white">
                  <a:lumMod val="65000"/>
                </a:prstClr>
              </a:solidFill>
              <a:effectLst/>
              <a:uLnTx/>
              <a:uFillTx/>
              <a:latin typeface="Arial"/>
              <a:ea typeface="ＭＳ Ｐゴシック" charset="0"/>
            </a:endParaRPr>
          </a:p>
        </p:txBody>
      </p:sp>
    </p:spTree>
    <p:extLst>
      <p:ext uri="{BB962C8B-B14F-4D97-AF65-F5344CB8AC3E}">
        <p14:creationId xmlns:p14="http://schemas.microsoft.com/office/powerpoint/2010/main" val="20633195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BBEE-2B3D-48F2-80D1-06A565C7A301}"/>
              </a:ext>
            </a:extLst>
          </p:cNvPr>
          <p:cNvSpPr>
            <a:spLocks noGrp="1"/>
          </p:cNvSpPr>
          <p:nvPr>
            <p:ph type="title"/>
          </p:nvPr>
        </p:nvSpPr>
        <p:spPr>
          <a:xfrm>
            <a:off x="274639" y="352425"/>
            <a:ext cx="11889564" cy="860424"/>
          </a:xfrm>
        </p:spPr>
        <p:txBody>
          <a:bodyPr/>
          <a:lstStyle/>
          <a:p>
            <a:r>
              <a:rPr lang="en-US" dirty="0"/>
              <a:t>Homomorphic Encryption (HE)</a:t>
            </a:r>
          </a:p>
        </p:txBody>
      </p:sp>
      <p:sp>
        <p:nvSpPr>
          <p:cNvPr id="6" name="Text Placeholder 5">
            <a:extLst>
              <a:ext uri="{FF2B5EF4-FFF2-40B4-BE49-F238E27FC236}">
                <a16:creationId xmlns:a16="http://schemas.microsoft.com/office/drawing/2014/main" id="{5429B263-4029-4B45-BC42-B26CFFDC2886}"/>
              </a:ext>
            </a:extLst>
          </p:cNvPr>
          <p:cNvSpPr>
            <a:spLocks noGrp="1"/>
          </p:cNvSpPr>
          <p:nvPr>
            <p:ph type="body" sz="quarter" idx="10"/>
          </p:nvPr>
        </p:nvSpPr>
        <p:spPr>
          <a:xfrm>
            <a:off x="274638" y="1212850"/>
            <a:ext cx="6248399" cy="2828467"/>
          </a:xfrm>
        </p:spPr>
        <p:txBody>
          <a:bodyPr/>
          <a:lstStyle/>
          <a:p>
            <a:r>
              <a:rPr lang="fr-FR" sz="2400" kern="0" dirty="0">
                <a:solidFill>
                  <a:srgbClr val="0078D3"/>
                </a:solidFill>
                <a:latin typeface="Segoe UI Semibold"/>
                <a:cs typeface="Segoe UI Semilight" panose="020B0402040204020203" pitchFamily="34" charset="0"/>
              </a:rPr>
              <a:t>New type of </a:t>
            </a:r>
            <a:r>
              <a:rPr lang="en-US" sz="2400" kern="0" dirty="0">
                <a:solidFill>
                  <a:srgbClr val="0078D3"/>
                </a:solidFill>
                <a:latin typeface="Segoe UI Semibold"/>
                <a:cs typeface="Segoe UI Semilight" panose="020B0402040204020203" pitchFamily="34" charset="0"/>
              </a:rPr>
              <a:t>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Allows (un)limited computation on encrypted data</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Enables outsourcing of data storage/processing, i.e. data enters / changes / leaves untrusted networks – always encrypted</a:t>
            </a:r>
            <a:endPar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endParaRP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No information about the data is revealed to the untrusted network</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Results can only be revealed by data owner</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gradFill>
                  <a:gsLst>
                    <a:gs pos="1250">
                      <a:srgbClr val="3C3C41"/>
                    </a:gs>
                    <a:gs pos="100000">
                      <a:srgbClr val="3C3C41"/>
                    </a:gs>
                  </a:gsLst>
                  <a:lin ang="5400000" scaled="0"/>
                </a:gradFill>
                <a:latin typeface="Segoe UI"/>
                <a:sym typeface="Arial"/>
              </a:rPr>
              <a:t>Think persistent cloud storage with computation (in Azure) : statistical computations, ML inference, secure search</a:t>
            </a:r>
            <a:endParaRPr lang="en-US" sz="1600" dirty="0">
              <a:solidFill>
                <a:srgbClr val="3C3C41"/>
              </a:solidFill>
              <a:latin typeface="Segoe UI" panose="020B0502040204020203" pitchFamily="34" charset="0"/>
              <a:cs typeface="Segoe UI" panose="020B0502040204020203" pitchFamily="34" charset="0"/>
              <a:sym typeface="Aria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Can be either public-key of private-key encryption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Post-quantum secure</a:t>
            </a:r>
          </a:p>
        </p:txBody>
      </p:sp>
      <p:sp>
        <p:nvSpPr>
          <p:cNvPr id="7" name="Rectangle 6">
            <a:extLst>
              <a:ext uri="{FF2B5EF4-FFF2-40B4-BE49-F238E27FC236}">
                <a16:creationId xmlns:a16="http://schemas.microsoft.com/office/drawing/2014/main" id="{1E1E9F3B-E100-4A12-8307-4ACD95987242}"/>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94053-FDFB-41F3-9F10-A9CA4A2698F1}"/>
                  </a:ext>
                </a:extLst>
              </p:cNvPr>
              <p:cNvSpPr/>
              <p:nvPr/>
            </p:nvSpPr>
            <p:spPr bwMode="auto">
              <a:xfrm>
                <a:off x="483367" y="4759956"/>
                <a:ext cx="4090264" cy="977677"/>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“Full homomorphic” encryption</a:t>
                </a: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p:txBody>
          </p:sp>
        </mc:Choice>
        <mc:Fallback xmlns="">
          <p:sp>
            <p:nvSpPr>
              <p:cNvPr id="8" name="Rectangle 7">
                <a:extLst>
                  <a:ext uri="{FF2B5EF4-FFF2-40B4-BE49-F238E27FC236}">
                    <a16:creationId xmlns:a16="http://schemas.microsoft.com/office/drawing/2014/main" id="{6DC94053-FDFB-41F3-9F10-A9CA4A2698F1}"/>
                  </a:ext>
                </a:extLst>
              </p:cNvPr>
              <p:cNvSpPr>
                <a:spLocks noRot="1" noChangeAspect="1" noMove="1" noResize="1" noEditPoints="1" noAdjustHandles="1" noChangeArrowheads="1" noChangeShapeType="1" noTextEdit="1"/>
              </p:cNvSpPr>
              <p:nvPr/>
            </p:nvSpPr>
            <p:spPr bwMode="auto">
              <a:xfrm>
                <a:off x="483367" y="4759956"/>
                <a:ext cx="4090264" cy="977677"/>
              </a:xfrm>
              <a:prstGeom prst="rect">
                <a:avLst/>
              </a:prstGeom>
              <a:blipFill>
                <a:blip r:embed="rId3"/>
                <a:stretch>
                  <a:fillRect l="-745" t="-625" b="-1875"/>
                </a:stretch>
              </a:blipFill>
              <a:ln>
                <a:noFill/>
                <a:headEnd type="none" w="med" len="med"/>
                <a:tailEnd type="none" w="med" len="med"/>
              </a:ln>
            </p:spPr>
            <p:txBody>
              <a:bodyPr/>
              <a:lstStyle/>
              <a:p>
                <a:r>
                  <a:rPr lang="fr-FR">
                    <a:noFill/>
                  </a:rPr>
                  <a:t> </a:t>
                </a:r>
              </a:p>
            </p:txBody>
          </p:sp>
        </mc:Fallback>
      </mc:AlternateContent>
      <p:sp>
        <p:nvSpPr>
          <p:cNvPr id="9" name="Rectangle 8">
            <a:extLst>
              <a:ext uri="{FF2B5EF4-FFF2-40B4-BE49-F238E27FC236}">
                <a16:creationId xmlns:a16="http://schemas.microsoft.com/office/drawing/2014/main" id="{1ED6304E-F193-46C4-92AD-FFCCCC1954CA}"/>
              </a:ext>
            </a:extLst>
          </p:cNvPr>
          <p:cNvSpPr/>
          <p:nvPr/>
        </p:nvSpPr>
        <p:spPr bwMode="auto">
          <a:xfrm>
            <a:off x="8485998" y="4716170"/>
            <a:ext cx="3220905" cy="1711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Invented in 2009 by Craig Gentry, @ Stanford university</a:t>
            </a:r>
          </a:p>
          <a:p>
            <a:pPr defTabSz="913841">
              <a:lnSpc>
                <a:spcPct val="90000"/>
              </a:lnSpc>
              <a:spcBef>
                <a:spcPts val="1200"/>
              </a:spcBef>
              <a:defRPr/>
            </a:pPr>
            <a:r>
              <a:rPr lang="en-US" sz="1400" spc="-20" dirty="0">
                <a:solidFill>
                  <a:srgbClr val="000000"/>
                </a:solidFill>
              </a:rPr>
              <a:t>Originally, 100 trillion times slower to make calculations on encrypted data than on unencrypted data</a:t>
            </a:r>
          </a:p>
          <a:p>
            <a:pPr defTabSz="913841">
              <a:lnSpc>
                <a:spcPct val="90000"/>
              </a:lnSpc>
              <a:spcBef>
                <a:spcPts val="1200"/>
              </a:spcBef>
              <a:defRPr/>
            </a:pPr>
            <a:r>
              <a:rPr lang="en-US" sz="1400" spc="-20" dirty="0">
                <a:solidFill>
                  <a:srgbClr val="000000"/>
                </a:solidFill>
              </a:rPr>
              <a:t>2 million times faster in 2013</a:t>
            </a:r>
            <a:r>
              <a:rPr lang="fr-FR" sz="1400" spc="-20" dirty="0">
                <a:solidFill>
                  <a:srgbClr val="000000"/>
                </a:solidFill>
              </a:rPr>
              <a:t> </a:t>
            </a: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C47BD1D-330C-47AA-B633-E316FC780520}"/>
              </a:ext>
            </a:extLst>
          </p:cNvPr>
          <p:cNvSpPr/>
          <p:nvPr/>
        </p:nvSpPr>
        <p:spPr bwMode="auto">
          <a:xfrm>
            <a:off x="4356407" y="4716170"/>
            <a:ext cx="3361051" cy="19051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pc="-20" dirty="0">
                <a:solidFill>
                  <a:srgbClr val="0078D3"/>
                </a:solidFill>
                <a:latin typeface="Segoe UI Semibold"/>
              </a:rPr>
              <a:t>Some benefits</a:t>
            </a:r>
          </a:p>
          <a:p>
            <a:pPr marL="0" lvl="2" defTabSz="913841">
              <a:lnSpc>
                <a:spcPct val="90000"/>
              </a:lnSpc>
              <a:spcBef>
                <a:spcPts val="1200"/>
              </a:spcBef>
              <a:defRPr/>
            </a:pPr>
            <a:r>
              <a:rPr lang="en-US" sz="1400" spc="-20" dirty="0">
                <a:solidFill>
                  <a:srgbClr val="000000"/>
                </a:solidFill>
              </a:rPr>
              <a:t>There is no hardware element in the TCB (so you don't have to trust hardware)</a:t>
            </a:r>
          </a:p>
          <a:p>
            <a:pPr marL="0" lvl="2" defTabSz="913841">
              <a:lnSpc>
                <a:spcPct val="90000"/>
              </a:lnSpc>
              <a:spcBef>
                <a:spcPts val="1200"/>
              </a:spcBef>
              <a:defRPr/>
            </a:pPr>
            <a:r>
              <a:rPr lang="en-US" sz="1400" spc="-20" dirty="0">
                <a:solidFill>
                  <a:srgbClr val="000000"/>
                </a:solidFill>
              </a:rPr>
              <a:t>This type of encryption is applicable for some applications, but... its extra cost is still intolerable for general-purpose treatments</a:t>
            </a:r>
          </a:p>
        </p:txBody>
      </p:sp>
      <p:pic>
        <p:nvPicPr>
          <p:cNvPr id="12" name="Picture 11">
            <a:extLst>
              <a:ext uri="{FF2B5EF4-FFF2-40B4-BE49-F238E27FC236}">
                <a16:creationId xmlns:a16="http://schemas.microsoft.com/office/drawing/2014/main" id="{719A0E4B-FBD3-4F35-A912-84FD8547702E}"/>
              </a:ext>
            </a:extLst>
          </p:cNvPr>
          <p:cNvPicPr>
            <a:picLocks noChangeAspect="1"/>
          </p:cNvPicPr>
          <p:nvPr/>
        </p:nvPicPr>
        <p:blipFill>
          <a:blip r:embed="rId4"/>
          <a:stretch>
            <a:fillRect/>
          </a:stretch>
        </p:blipFill>
        <p:spPr>
          <a:xfrm>
            <a:off x="6449690" y="1039101"/>
            <a:ext cx="5787860" cy="2987021"/>
          </a:xfrm>
          <a:prstGeom prst="rect">
            <a:avLst/>
          </a:prstGeom>
        </p:spPr>
      </p:pic>
    </p:spTree>
    <p:extLst>
      <p:ext uri="{BB962C8B-B14F-4D97-AF65-F5344CB8AC3E}">
        <p14:creationId xmlns:p14="http://schemas.microsoft.com/office/powerpoint/2010/main" val="41855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plaintext</a:t>
            </a:r>
            <a:endParaRPr lang="en-US" dirty="0">
              <a:solidFill>
                <a:srgbClr val="0070C0"/>
              </a:solidFill>
              <a:latin typeface="Segoe UI" panose="020B0502040204020203" pitchFamily="34" charset="0"/>
              <a:cs typeface="Segoe UI" panose="020B0502040204020203" pitchFamily="34" charset="0"/>
            </a:endParaRPr>
          </a:p>
        </p:txBody>
      </p:sp>
      <p:sp>
        <p:nvSpPr>
          <p:cNvPr id="44" name="Text Placeholder 2">
            <a:extLst>
              <a:ext uri="{FF2B5EF4-FFF2-40B4-BE49-F238E27FC236}">
                <a16:creationId xmlns:a16="http://schemas.microsoft.com/office/drawing/2014/main" id="{97B2DF69-6842-4C58-B1E3-F714B1FE5ADE}"/>
              </a:ext>
            </a:extLst>
          </p:cNvPr>
          <p:cNvSpPr txBox="1">
            <a:spLocks/>
          </p:cNvSpPr>
          <p:nvPr/>
        </p:nvSpPr>
        <p:spPr>
          <a:xfrm>
            <a:off x="427038" y="1668462"/>
            <a:ext cx="6019799" cy="483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rgbClr val="000000"/>
              </a:buClr>
              <a:buSzPts val="1800"/>
            </a:pPr>
            <a:r>
              <a:rPr lang="en-US" sz="2000" dirty="0"/>
              <a:t>Plaintexts are </a:t>
            </a:r>
            <a:r>
              <a:rPr lang="en-US" sz="2000" b="1" dirty="0"/>
              <a:t>vectors</a:t>
            </a:r>
            <a:r>
              <a:rPr lang="en-US" sz="2000" dirty="0"/>
              <a:t> by nature</a:t>
            </a:r>
          </a:p>
          <a:p>
            <a:pPr>
              <a:lnSpc>
                <a:spcPct val="115000"/>
              </a:lnSpc>
              <a:spcBef>
                <a:spcPts val="1200"/>
              </a:spcBef>
              <a:buClr>
                <a:srgbClr val="000000"/>
              </a:buClr>
              <a:buSzPts val="1800"/>
            </a:pPr>
            <a:r>
              <a:rPr lang="en-US" sz="2000" dirty="0"/>
              <a:t>Vector dimension typically several thousands (huge!)</a:t>
            </a:r>
          </a:p>
          <a:p>
            <a:pPr>
              <a:lnSpc>
                <a:spcPct val="115000"/>
              </a:lnSpc>
              <a:spcBef>
                <a:spcPts val="1200"/>
              </a:spcBef>
              <a:buClr>
                <a:srgbClr val="000000"/>
              </a:buClr>
              <a:buSzPts val="1800"/>
            </a:pPr>
            <a:r>
              <a:rPr lang="en-US" sz="2000" dirty="0"/>
              <a:t>Vector elements can be e.g. integers mod prime or fixed-precision real or complex numbers</a:t>
            </a:r>
          </a:p>
          <a:p>
            <a:pPr>
              <a:lnSpc>
                <a:spcPct val="115000"/>
              </a:lnSpc>
              <a:spcBef>
                <a:spcPts val="1200"/>
              </a:spcBef>
              <a:buClr>
                <a:srgbClr val="000000"/>
              </a:buClr>
              <a:buSzPts val="1800"/>
            </a:pPr>
            <a:r>
              <a:rPr lang="en-US" sz="2000" dirty="0"/>
              <a:t>Computation operates on all vector elements simultaneously</a:t>
            </a:r>
          </a:p>
          <a:p>
            <a:pPr>
              <a:lnSpc>
                <a:spcPct val="115000"/>
              </a:lnSpc>
              <a:spcBef>
                <a:spcPts val="1200"/>
              </a:spcBef>
              <a:buClr>
                <a:srgbClr val="000000"/>
              </a:buClr>
              <a:buSzPts val="1800"/>
            </a:pPr>
            <a:r>
              <a:rPr lang="en-US" sz="2000" dirty="0"/>
              <a:t>Vectorization: use it or lose it (better use it!)</a:t>
            </a:r>
          </a:p>
          <a:p>
            <a:pPr>
              <a:lnSpc>
                <a:spcPct val="115000"/>
              </a:lnSpc>
              <a:spcBef>
                <a:spcPts val="1200"/>
              </a:spcBef>
              <a:buClr>
                <a:srgbClr val="000000"/>
              </a:buClr>
              <a:buSzPts val="1800"/>
            </a:pPr>
            <a:r>
              <a:rPr lang="en-US" sz="2000" dirty="0"/>
              <a:t>Homomorphic encryption is suitable for vectorizable computations</a:t>
            </a:r>
          </a:p>
          <a:p>
            <a:endParaRPr lang="en-US" sz="2000" dirty="0"/>
          </a:p>
        </p:txBody>
      </p:sp>
      <p:grpSp>
        <p:nvGrpSpPr>
          <p:cNvPr id="19" name="Group 18">
            <a:extLst>
              <a:ext uri="{FF2B5EF4-FFF2-40B4-BE49-F238E27FC236}">
                <a16:creationId xmlns:a16="http://schemas.microsoft.com/office/drawing/2014/main" id="{961093C2-EB7C-466C-B075-CE55CFD2DAAB}"/>
              </a:ext>
            </a:extLst>
          </p:cNvPr>
          <p:cNvGrpSpPr/>
          <p:nvPr/>
        </p:nvGrpSpPr>
        <p:grpSpPr>
          <a:xfrm>
            <a:off x="6753310" y="677862"/>
            <a:ext cx="5288309" cy="5790801"/>
            <a:chOff x="6753310" y="677862"/>
            <a:chExt cx="5288309" cy="5790801"/>
          </a:xfrm>
        </p:grpSpPr>
        <p:sp>
          <p:nvSpPr>
            <p:cNvPr id="7" name="cloud">
              <a:extLst>
                <a:ext uri="{FF2B5EF4-FFF2-40B4-BE49-F238E27FC236}">
                  <a16:creationId xmlns:a16="http://schemas.microsoft.com/office/drawing/2014/main" id="{51524999-2BCD-47FC-AF2F-987276352EA9}"/>
                </a:ext>
              </a:extLst>
            </p:cNvPr>
            <p:cNvSpPr>
              <a:spLocks noChangeAspect="1"/>
            </p:cNvSpPr>
            <p:nvPr/>
          </p:nvSpPr>
          <p:spPr bwMode="auto">
            <a:xfrm>
              <a:off x="7742237" y="677862"/>
              <a:ext cx="3588510" cy="22862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 name="Group 3">
              <a:extLst>
                <a:ext uri="{FF2B5EF4-FFF2-40B4-BE49-F238E27FC236}">
                  <a16:creationId xmlns:a16="http://schemas.microsoft.com/office/drawing/2014/main" id="{C124CC48-4D06-490A-884F-BF182D4A7926}"/>
                </a:ext>
              </a:extLst>
            </p:cNvPr>
            <p:cNvGrpSpPr/>
            <p:nvPr/>
          </p:nvGrpSpPr>
          <p:grpSpPr>
            <a:xfrm>
              <a:off x="6753310" y="1276296"/>
              <a:ext cx="5288309" cy="5192367"/>
              <a:chOff x="6753310" y="1276296"/>
              <a:chExt cx="5288309" cy="5192367"/>
            </a:xfrm>
          </p:grpSpPr>
          <p:sp>
            <p:nvSpPr>
              <p:cNvPr id="61" name="TextBox 60">
                <a:extLst>
                  <a:ext uri="{FF2B5EF4-FFF2-40B4-BE49-F238E27FC236}">
                    <a16:creationId xmlns:a16="http://schemas.microsoft.com/office/drawing/2014/main" id="{6FA60BE5-18CF-4C41-9626-4BEFB0918E69}"/>
                  </a:ext>
                </a:extLst>
              </p:cNvPr>
              <p:cNvSpPr txBox="1"/>
              <p:nvPr/>
            </p:nvSpPr>
            <p:spPr>
              <a:xfrm>
                <a:off x="8658310" y="1276296"/>
                <a:ext cx="1686502" cy="584775"/>
              </a:xfrm>
              <a:prstGeom prst="rect">
                <a:avLst/>
              </a:prstGeom>
              <a:noFill/>
              <a:ln w="19050" cap="flat" cmpd="sng" algn="ctr">
                <a:noFill/>
                <a:prstDash val="solid"/>
                <a:headEnd type="none"/>
                <a:tailEnd type="arrow"/>
              </a:ln>
              <a:effectLst/>
            </p:spPr>
            <p:txBody>
              <a:bodyPr wrap="square" rtlCol="0">
                <a:spAutoFit/>
              </a:bodyPr>
              <a:lstStyle/>
              <a:p>
                <a:pPr algn="ctr"/>
                <a:r>
                  <a:rPr lang="en-US" sz="1600" dirty="0">
                    <a:latin typeface="Segoe UI Semibold" panose="020B0702040204020203" pitchFamily="34" charset="0"/>
                    <a:cs typeface="Segoe UI Semibold" panose="020B0702040204020203" pitchFamily="34" charset="0"/>
                  </a:rPr>
                  <a:t>Homomorphic computation</a:t>
                </a:r>
              </a:p>
            </p:txBody>
          </p:sp>
          <p:sp>
            <p:nvSpPr>
              <p:cNvPr id="99" name="TextBox 98">
                <a:extLst>
                  <a:ext uri="{FF2B5EF4-FFF2-40B4-BE49-F238E27FC236}">
                    <a16:creationId xmlns:a16="http://schemas.microsoft.com/office/drawing/2014/main" id="{0CC645D5-AB75-4A3B-9E85-8555CC41AD7C}"/>
                  </a:ext>
                </a:extLst>
              </p:cNvPr>
              <p:cNvSpPr txBox="1"/>
              <p:nvPr/>
            </p:nvSpPr>
            <p:spPr>
              <a:xfrm>
                <a:off x="8956274" y="1938221"/>
                <a:ext cx="1225603" cy="646331"/>
              </a:xfrm>
              <a:prstGeom prst="rect">
                <a:avLst/>
              </a:prstGeom>
              <a:noFill/>
              <a:ln w="19050" cap="flat" cmpd="sng" algn="ctr">
                <a:noFill/>
                <a:prstDash val="solid"/>
                <a:headEnd type="none"/>
                <a:tailEnd type="arrow"/>
              </a:ln>
              <a:effectLst/>
            </p:spPr>
            <p:txBody>
              <a:bodyPr wrap="square" rtlCol="0">
                <a:spAutoFit/>
              </a:bodyPr>
              <a:lstStyle/>
              <a:p>
                <a:pPr algn="ctr"/>
                <a:r>
                  <a:rPr lang="en-US" sz="1200" b="1" dirty="0" err="1">
                    <a:latin typeface="Segoe UI" panose="020B0502040204020203" pitchFamily="34" charset="0"/>
                    <a:cs typeface="Segoe UI" panose="020B0502040204020203" pitchFamily="34" charset="0"/>
                  </a:rPr>
                  <a:t>pt-ct</a:t>
                </a:r>
                <a:r>
                  <a:rPr lang="en-US" sz="1200" b="1" dirty="0">
                    <a:latin typeface="Segoe UI" panose="020B0502040204020203" pitchFamily="34" charset="0"/>
                    <a:cs typeface="Segoe UI" panose="020B0502040204020203" pitchFamily="34" charset="0"/>
                  </a:rPr>
                  <a:t>/</a:t>
                </a:r>
                <a:r>
                  <a:rPr lang="en-US" sz="1200" b="1" dirty="0" err="1">
                    <a:latin typeface="Segoe UI" panose="020B0502040204020203" pitchFamily="34" charset="0"/>
                    <a:cs typeface="Segoe UI" panose="020B0502040204020203" pitchFamily="34" charset="0"/>
                  </a:rPr>
                  <a:t>ct-ct</a:t>
                </a:r>
                <a:endParaRPr lang="en-US" sz="1200" b="1" dirty="0">
                  <a:latin typeface="Segoe UI" panose="020B0502040204020203" pitchFamily="34" charset="0"/>
                  <a:cs typeface="Segoe UI" panose="020B0502040204020203" pitchFamily="34" charset="0"/>
                </a:endParaRPr>
              </a:p>
              <a:p>
                <a:pPr algn="ctr"/>
                <a:r>
                  <a:rPr lang="en-US" sz="1200" dirty="0">
                    <a:latin typeface="Segoe UI" panose="020B0502040204020203" pitchFamily="34" charset="0"/>
                    <a:cs typeface="Segoe UI" panose="020B0502040204020203" pitchFamily="34" charset="0"/>
                  </a:rPr>
                  <a:t>add, </a:t>
                </a:r>
                <a:r>
                  <a:rPr lang="en-US" sz="1200" dirty="0" err="1">
                    <a:latin typeface="Segoe UI" panose="020B0502040204020203" pitchFamily="34" charset="0"/>
                    <a:cs typeface="Segoe UI" panose="020B0502040204020203" pitchFamily="34" charset="0"/>
                  </a:rPr>
                  <a:t>mult</a:t>
                </a:r>
                <a:r>
                  <a:rPr lang="en-US" sz="1200" dirty="0">
                    <a:latin typeface="Segoe UI" panose="020B0502040204020203" pitchFamily="34" charset="0"/>
                    <a:cs typeface="Segoe UI" panose="020B0502040204020203" pitchFamily="34" charset="0"/>
                  </a:rPr>
                  <a:t>, rotation, etc.</a:t>
                </a:r>
              </a:p>
            </p:txBody>
          </p:sp>
          <p:cxnSp>
            <p:nvCxnSpPr>
              <p:cNvPr id="10" name="Straight Arrow Connector 9">
                <a:extLst>
                  <a:ext uri="{FF2B5EF4-FFF2-40B4-BE49-F238E27FC236}">
                    <a16:creationId xmlns:a16="http://schemas.microsoft.com/office/drawing/2014/main" id="{222E0C2A-559E-4D44-AC58-9119CEC856ED}"/>
                  </a:ext>
                </a:extLst>
              </p:cNvPr>
              <p:cNvCxnSpPr>
                <a:cxnSpLocks/>
              </p:cNvCxnSpPr>
              <p:nvPr/>
            </p:nvCxnSpPr>
            <p:spPr>
              <a:xfrm>
                <a:off x="10593817" y="4957569"/>
                <a:ext cx="2" cy="864000"/>
              </a:xfrm>
              <a:prstGeom prst="straightConnector1">
                <a:avLst/>
              </a:prstGeom>
              <a:noFill/>
              <a:ln w="28575" cap="flat" cmpd="sng" algn="ctr">
                <a:solidFill>
                  <a:srgbClr val="000000"/>
                </a:solidFill>
                <a:prstDash val="solid"/>
                <a:headEnd type="none"/>
                <a:tailEnd type="arrow"/>
              </a:ln>
              <a:effectLst/>
            </p:spPr>
          </p:cxnSp>
          <p:sp>
            <p:nvSpPr>
              <p:cNvPr id="53" name="Rectangle 52">
                <a:extLst>
                  <a:ext uri="{FF2B5EF4-FFF2-40B4-BE49-F238E27FC236}">
                    <a16:creationId xmlns:a16="http://schemas.microsoft.com/office/drawing/2014/main" id="{8CA7BC64-4393-4B49-B2F6-ABCF8EC2BB67}"/>
                  </a:ext>
                </a:extLst>
              </p:cNvPr>
              <p:cNvSpPr/>
              <p:nvPr/>
            </p:nvSpPr>
            <p:spPr bwMode="auto">
              <a:xfrm>
                <a:off x="6753310" y="4128663"/>
                <a:ext cx="5288309" cy="2340000"/>
              </a:xfrm>
              <a:prstGeom prst="rect">
                <a:avLst/>
              </a:prstGeom>
              <a:noFill/>
              <a:ln w="38100" cap="flat" cmpd="sng" algn="ctr">
                <a:solidFill>
                  <a:srgbClr val="0070C0"/>
                </a:solidFill>
                <a:prstDash val="solid"/>
                <a:headEnd type="none"/>
                <a:tailEnd type="arrow"/>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cxnSp>
            <p:nvCxnSpPr>
              <p:cNvPr id="55" name="Straight Arrow Connector 54">
                <a:extLst>
                  <a:ext uri="{FF2B5EF4-FFF2-40B4-BE49-F238E27FC236}">
                    <a16:creationId xmlns:a16="http://schemas.microsoft.com/office/drawing/2014/main" id="{8D7444B3-CCB7-4E2E-B333-2F96BF9425A3}"/>
                  </a:ext>
                </a:extLst>
              </p:cNvPr>
              <p:cNvCxnSpPr>
                <a:cxnSpLocks/>
              </p:cNvCxnSpPr>
              <p:nvPr/>
            </p:nvCxnSpPr>
            <p:spPr>
              <a:xfrm flipH="1" flipV="1">
                <a:off x="8658310" y="4966864"/>
                <a:ext cx="0" cy="864000"/>
              </a:xfrm>
              <a:prstGeom prst="straightConnector1">
                <a:avLst/>
              </a:prstGeom>
              <a:noFill/>
              <a:ln w="28575" cap="flat" cmpd="sng" algn="ctr">
                <a:solidFill>
                  <a:srgbClr val="000000"/>
                </a:solidFill>
                <a:prstDash val="solid"/>
                <a:headEnd type="none"/>
                <a:tailEnd type="arrow"/>
              </a:ln>
              <a:effectLst/>
            </p:spPr>
          </p:cxnSp>
          <p:cxnSp>
            <p:nvCxnSpPr>
              <p:cNvPr id="74" name="Straight Arrow Connector 73">
                <a:extLst>
                  <a:ext uri="{FF2B5EF4-FFF2-40B4-BE49-F238E27FC236}">
                    <a16:creationId xmlns:a16="http://schemas.microsoft.com/office/drawing/2014/main" id="{46638A79-EF54-41E8-BBFD-302D2C80A65C}"/>
                  </a:ext>
                </a:extLst>
              </p:cNvPr>
              <p:cNvCxnSpPr>
                <a:cxnSpLocks/>
              </p:cNvCxnSpPr>
              <p:nvPr/>
            </p:nvCxnSpPr>
            <p:spPr>
              <a:xfrm>
                <a:off x="10563308" y="3045360"/>
                <a:ext cx="2" cy="1080000"/>
              </a:xfrm>
              <a:prstGeom prst="straightConnector1">
                <a:avLst/>
              </a:prstGeom>
              <a:noFill/>
              <a:ln w="28575" cap="flat" cmpd="sng" algn="ctr">
                <a:solidFill>
                  <a:srgbClr val="0070C0"/>
                </a:solidFill>
                <a:prstDash val="solid"/>
                <a:headEnd type="none"/>
                <a:tailEnd type="arrow"/>
              </a:ln>
              <a:effectLst/>
            </p:spPr>
          </p:cxnSp>
          <p:cxnSp>
            <p:nvCxnSpPr>
              <p:cNvPr id="76" name="Straight Arrow Connector 75">
                <a:extLst>
                  <a:ext uri="{FF2B5EF4-FFF2-40B4-BE49-F238E27FC236}">
                    <a16:creationId xmlns:a16="http://schemas.microsoft.com/office/drawing/2014/main" id="{E284019A-E77D-4D7A-8113-CF1CF5A5A2FC}"/>
                  </a:ext>
                </a:extLst>
              </p:cNvPr>
              <p:cNvCxnSpPr>
                <a:cxnSpLocks/>
              </p:cNvCxnSpPr>
              <p:nvPr/>
            </p:nvCxnSpPr>
            <p:spPr>
              <a:xfrm flipH="1" flipV="1">
                <a:off x="8658310" y="3032160"/>
                <a:ext cx="0" cy="1080000"/>
              </a:xfrm>
              <a:prstGeom prst="straightConnector1">
                <a:avLst/>
              </a:prstGeom>
              <a:noFill/>
              <a:ln w="28575" cap="flat" cmpd="sng" algn="ctr">
                <a:solidFill>
                  <a:srgbClr val="0070C0"/>
                </a:solidFill>
                <a:prstDash val="solid"/>
                <a:headEnd type="none"/>
                <a:tailEnd type="arrow"/>
              </a:ln>
              <a:effectLst/>
            </p:spPr>
          </p:cxnSp>
          <p:sp>
            <p:nvSpPr>
              <p:cNvPr id="79" name="TextBox 78">
                <a:extLst>
                  <a:ext uri="{FF2B5EF4-FFF2-40B4-BE49-F238E27FC236}">
                    <a16:creationId xmlns:a16="http://schemas.microsoft.com/office/drawing/2014/main" id="{5864616D-3E76-46DB-86E9-502A7265ABE0}"/>
                  </a:ext>
                </a:extLst>
              </p:cNvPr>
              <p:cNvSpPr txBox="1"/>
              <p:nvPr/>
            </p:nvSpPr>
            <p:spPr>
              <a:xfrm>
                <a:off x="8734510" y="5062728"/>
                <a:ext cx="1162920" cy="769441"/>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Encrypt</a:t>
                </a:r>
                <a:endParaRPr lang="en-US"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(+encode)</a:t>
                </a:r>
              </a:p>
              <a:p>
                <a:r>
                  <a:rPr lang="en-US" sz="1400" dirty="0">
                    <a:latin typeface="Segoe UI" panose="020B0502040204020203" pitchFamily="34" charset="0"/>
                    <a:cs typeface="Segoe UI" panose="020B0502040204020203" pitchFamily="34" charset="0"/>
                  </a:rPr>
                  <a:t>(+vectorize)</a:t>
                </a:r>
                <a:endParaRPr lang="en-US" sz="1200"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4E101A8-EEC2-45D0-84F8-8BBDF4443B48}"/>
                  </a:ext>
                </a:extLst>
              </p:cNvPr>
              <p:cNvSpPr txBox="1"/>
              <p:nvPr/>
            </p:nvSpPr>
            <p:spPr>
              <a:xfrm>
                <a:off x="10645433" y="5062755"/>
                <a:ext cx="1162920" cy="553998"/>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Decrypt</a:t>
                </a:r>
                <a:endParaRPr lang="en-US" sz="1400"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(+decode)</a:t>
                </a:r>
              </a:p>
            </p:txBody>
          </p:sp>
          <p:cxnSp>
            <p:nvCxnSpPr>
              <p:cNvPr id="101" name="Straight Arrow Connector 100">
                <a:extLst>
                  <a:ext uri="{FF2B5EF4-FFF2-40B4-BE49-F238E27FC236}">
                    <a16:creationId xmlns:a16="http://schemas.microsoft.com/office/drawing/2014/main" id="{43500B82-A281-4D61-BF1D-C439DA442E3C}"/>
                  </a:ext>
                </a:extLst>
              </p:cNvPr>
              <p:cNvCxnSpPr>
                <a:cxnSpLocks/>
              </p:cNvCxnSpPr>
              <p:nvPr/>
            </p:nvCxnSpPr>
            <p:spPr>
              <a:xfrm flipV="1">
                <a:off x="9101152" y="2656878"/>
                <a:ext cx="1037385" cy="2376"/>
              </a:xfrm>
              <a:prstGeom prst="straightConnector1">
                <a:avLst/>
              </a:prstGeom>
              <a:noFill/>
              <a:ln w="28575" cap="flat" cmpd="sng" algn="ctr">
                <a:solidFill>
                  <a:srgbClr val="000000"/>
                </a:solidFill>
                <a:prstDash val="solid"/>
                <a:headEnd type="none"/>
                <a:tailEnd type="arrow"/>
              </a:ln>
              <a:effectLst/>
            </p:spPr>
          </p:cxnSp>
        </p:grpSp>
      </p:gr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6722804" y="5321712"/>
            <a:ext cx="1225603" cy="443519"/>
          </a:xfrm>
        </p:spPr>
        <p:txBody>
          <a:bodyPr/>
          <a:lstStyle/>
          <a:p>
            <a:pPr marR="0" lvl="0" algn="ctr" rtl="0">
              <a:lnSpc>
                <a:spcPct val="115000"/>
              </a:lnSpc>
              <a:spcBef>
                <a:spcPts val="1200"/>
              </a:spcBef>
              <a:spcAft>
                <a:spcPts val="0"/>
              </a:spcAft>
              <a:buClr>
                <a:srgbClr val="000000"/>
              </a:buClr>
              <a:buSzPts val="1800"/>
            </a:pPr>
            <a:r>
              <a:rPr lang="en-US" sz="1600" dirty="0">
                <a:solidFill>
                  <a:schemeClr val="tx1"/>
                </a:solidFill>
              </a:rPr>
              <a:t>Client</a:t>
            </a:r>
            <a:endParaRPr lang="en-US" sz="1400" dirty="0">
              <a:solidFill>
                <a:schemeClr val="tx1"/>
              </a:solidFill>
            </a:endParaRPr>
          </a:p>
        </p:txBody>
      </p:sp>
      <p:pic>
        <p:nvPicPr>
          <p:cNvPr id="8" name="Picture 7">
            <a:extLst>
              <a:ext uri="{FF2B5EF4-FFF2-40B4-BE49-F238E27FC236}">
                <a16:creationId xmlns:a16="http://schemas.microsoft.com/office/drawing/2014/main" id="{3942C20E-98C4-4913-B74B-51D815DAE47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6320" y="4655293"/>
            <a:ext cx="662607" cy="662607"/>
          </a:xfrm>
          <a:prstGeom prst="rect">
            <a:avLst/>
          </a:prstGeom>
        </p:spPr>
      </p:pic>
      <p:grpSp>
        <p:nvGrpSpPr>
          <p:cNvPr id="5" name="Group 4">
            <a:extLst>
              <a:ext uri="{FF2B5EF4-FFF2-40B4-BE49-F238E27FC236}">
                <a16:creationId xmlns:a16="http://schemas.microsoft.com/office/drawing/2014/main" id="{150B7938-0BDD-4274-B04A-47D0C30982E7}"/>
              </a:ext>
            </a:extLst>
          </p:cNvPr>
          <p:cNvGrpSpPr/>
          <p:nvPr/>
        </p:nvGrpSpPr>
        <p:grpSpPr>
          <a:xfrm>
            <a:off x="7365561" y="5747763"/>
            <a:ext cx="191055" cy="346755"/>
            <a:chOff x="7365561" y="5747763"/>
            <a:chExt cx="191055" cy="346755"/>
          </a:xfrm>
        </p:grpSpPr>
        <p:sp>
          <p:nvSpPr>
            <p:cNvPr id="59" name="Freeform: Shape 58">
              <a:extLst>
                <a:ext uri="{FF2B5EF4-FFF2-40B4-BE49-F238E27FC236}">
                  <a16:creationId xmlns:a16="http://schemas.microsoft.com/office/drawing/2014/main" id="{8D84DAC6-D880-4369-AF4A-CC78D0513083}"/>
                </a:ext>
              </a:extLst>
            </p:cNvPr>
            <p:cNvSpPr/>
            <p:nvPr/>
          </p:nvSpPr>
          <p:spPr bwMode="auto">
            <a:xfrm rot="18901731">
              <a:off x="7374348" y="5747763"/>
              <a:ext cx="182268" cy="346755"/>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60" name="Oval 59">
              <a:extLst>
                <a:ext uri="{FF2B5EF4-FFF2-40B4-BE49-F238E27FC236}">
                  <a16:creationId xmlns:a16="http://schemas.microsoft.com/office/drawing/2014/main" id="{8A233636-F709-447B-9B02-CDDDF78ABD37}"/>
                </a:ext>
              </a:extLst>
            </p:cNvPr>
            <p:cNvSpPr/>
            <p:nvPr/>
          </p:nvSpPr>
          <p:spPr bwMode="auto">
            <a:xfrm>
              <a:off x="7365561" y="5818127"/>
              <a:ext cx="31254" cy="31387"/>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1" name="Group 10">
            <a:extLst>
              <a:ext uri="{FF2B5EF4-FFF2-40B4-BE49-F238E27FC236}">
                <a16:creationId xmlns:a16="http://schemas.microsoft.com/office/drawing/2014/main" id="{644AF8BA-26F8-43C5-B27D-BEA0B675AF05}"/>
              </a:ext>
            </a:extLst>
          </p:cNvPr>
          <p:cNvGrpSpPr/>
          <p:nvPr/>
        </p:nvGrpSpPr>
        <p:grpSpPr>
          <a:xfrm>
            <a:off x="8349697" y="2314645"/>
            <a:ext cx="606576" cy="573945"/>
            <a:chOff x="8349697" y="2314645"/>
            <a:chExt cx="606576" cy="573945"/>
          </a:xfrm>
        </p:grpSpPr>
        <p:sp>
          <p:nvSpPr>
            <p:cNvPr id="68" name="Flowchart: Multidocument 67">
              <a:extLst>
                <a:ext uri="{FF2B5EF4-FFF2-40B4-BE49-F238E27FC236}">
                  <a16:creationId xmlns:a16="http://schemas.microsoft.com/office/drawing/2014/main" id="{753B6861-325F-4796-AB64-2E0795F5725E}"/>
                </a:ext>
              </a:extLst>
            </p:cNvPr>
            <p:cNvSpPr/>
            <p:nvPr/>
          </p:nvSpPr>
          <p:spPr>
            <a:xfrm>
              <a:off x="8349697" y="2314645"/>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668953AA-46C8-48CF-87A3-38452AA46128}"/>
                </a:ext>
              </a:extLst>
            </p:cNvPr>
            <p:cNvGrpSpPr/>
            <p:nvPr/>
          </p:nvGrpSpPr>
          <p:grpSpPr>
            <a:xfrm>
              <a:off x="8583231" y="2515548"/>
              <a:ext cx="373042" cy="373042"/>
              <a:chOff x="7157065" y="4679849"/>
              <a:chExt cx="373042" cy="373042"/>
            </a:xfrm>
          </p:grpSpPr>
          <p:sp>
            <p:nvSpPr>
              <p:cNvPr id="13" name="Oval 12">
                <a:extLst>
                  <a:ext uri="{FF2B5EF4-FFF2-40B4-BE49-F238E27FC236}">
                    <a16:creationId xmlns:a16="http://schemas.microsoft.com/office/drawing/2014/main" id="{6DF45EF9-2946-4995-88D2-BA57BF067961}"/>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 name="lock">
                <a:extLst>
                  <a:ext uri="{FF2B5EF4-FFF2-40B4-BE49-F238E27FC236}">
                    <a16:creationId xmlns:a16="http://schemas.microsoft.com/office/drawing/2014/main" id="{2902E525-A2BB-4D52-A712-E82573BD99ED}"/>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6" name="Rectangle 15">
                <a:extLst>
                  <a:ext uri="{FF2B5EF4-FFF2-40B4-BE49-F238E27FC236}">
                    <a16:creationId xmlns:a16="http://schemas.microsoft.com/office/drawing/2014/main" id="{F95EA655-EA0A-48B1-B8FE-3C7BE92F33A1}"/>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18" name="Flowchart: Multidocument 17">
            <a:extLst>
              <a:ext uri="{FF2B5EF4-FFF2-40B4-BE49-F238E27FC236}">
                <a16:creationId xmlns:a16="http://schemas.microsoft.com/office/drawing/2014/main" id="{6592E92D-7CF3-47C0-BD12-B5491AC66BAE}"/>
              </a:ext>
            </a:extLst>
          </p:cNvPr>
          <p:cNvSpPr/>
          <p:nvPr/>
        </p:nvSpPr>
        <p:spPr>
          <a:xfrm>
            <a:off x="8381123" y="5936676"/>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D76B2D1-B3A0-4CE0-A863-74F29F044174}"/>
              </a:ext>
            </a:extLst>
          </p:cNvPr>
          <p:cNvGrpSpPr/>
          <p:nvPr/>
        </p:nvGrpSpPr>
        <p:grpSpPr>
          <a:xfrm>
            <a:off x="10270669" y="2246983"/>
            <a:ext cx="672642" cy="596416"/>
            <a:chOff x="10270669" y="2246983"/>
            <a:chExt cx="672642" cy="596416"/>
          </a:xfrm>
        </p:grpSpPr>
        <p:sp>
          <p:nvSpPr>
            <p:cNvPr id="12" name="Flowchart: Multidocument 11">
              <a:extLst>
                <a:ext uri="{FF2B5EF4-FFF2-40B4-BE49-F238E27FC236}">
                  <a16:creationId xmlns:a16="http://schemas.microsoft.com/office/drawing/2014/main" id="{95D103DD-0E9E-4608-B862-E4D424F73C14}"/>
                </a:ext>
              </a:extLst>
            </p:cNvPr>
            <p:cNvSpPr/>
            <p:nvPr/>
          </p:nvSpPr>
          <p:spPr>
            <a:xfrm>
              <a:off x="10270669" y="2246983"/>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0BEA156-22F0-4A38-90B9-71A40FA79D1A}"/>
                </a:ext>
              </a:extLst>
            </p:cNvPr>
            <p:cNvGrpSpPr/>
            <p:nvPr/>
          </p:nvGrpSpPr>
          <p:grpSpPr>
            <a:xfrm>
              <a:off x="10570269" y="2470357"/>
              <a:ext cx="373042" cy="373042"/>
              <a:chOff x="7157065" y="4679849"/>
              <a:chExt cx="373042" cy="373042"/>
            </a:xfrm>
          </p:grpSpPr>
          <p:sp>
            <p:nvSpPr>
              <p:cNvPr id="92" name="Oval 91">
                <a:extLst>
                  <a:ext uri="{FF2B5EF4-FFF2-40B4-BE49-F238E27FC236}">
                    <a16:creationId xmlns:a16="http://schemas.microsoft.com/office/drawing/2014/main" id="{4B7EA7B7-1179-4C1C-AE9A-6C71826160A8}"/>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93" name="lock">
                <a:extLst>
                  <a:ext uri="{FF2B5EF4-FFF2-40B4-BE49-F238E27FC236}">
                    <a16:creationId xmlns:a16="http://schemas.microsoft.com/office/drawing/2014/main" id="{C9173948-6272-42C9-886F-A81061AA1CD5}"/>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4" name="Rectangle 93">
                <a:extLst>
                  <a:ext uri="{FF2B5EF4-FFF2-40B4-BE49-F238E27FC236}">
                    <a16:creationId xmlns:a16="http://schemas.microsoft.com/office/drawing/2014/main" id="{E388F999-0190-41D8-AE50-34043B2AD18F}"/>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9" name="Group 8">
            <a:extLst>
              <a:ext uri="{FF2B5EF4-FFF2-40B4-BE49-F238E27FC236}">
                <a16:creationId xmlns:a16="http://schemas.microsoft.com/office/drawing/2014/main" id="{A4E2AB81-7BD4-4FBF-9B9F-34B39C4C0D9B}"/>
              </a:ext>
            </a:extLst>
          </p:cNvPr>
          <p:cNvGrpSpPr/>
          <p:nvPr/>
        </p:nvGrpSpPr>
        <p:grpSpPr>
          <a:xfrm>
            <a:off x="8381123" y="4320493"/>
            <a:ext cx="606576" cy="573945"/>
            <a:chOff x="8381123" y="4320493"/>
            <a:chExt cx="606576" cy="573945"/>
          </a:xfrm>
        </p:grpSpPr>
        <p:sp>
          <p:nvSpPr>
            <p:cNvPr id="96" name="Flowchart: Multidocument 95">
              <a:extLst>
                <a:ext uri="{FF2B5EF4-FFF2-40B4-BE49-F238E27FC236}">
                  <a16:creationId xmlns:a16="http://schemas.microsoft.com/office/drawing/2014/main" id="{409D7C69-A795-4EBA-A59C-F84FC9E7C40D}"/>
                </a:ext>
              </a:extLst>
            </p:cNvPr>
            <p:cNvSpPr/>
            <p:nvPr/>
          </p:nvSpPr>
          <p:spPr>
            <a:xfrm>
              <a:off x="8381123" y="4320493"/>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EF390CE3-E461-4A10-BDF8-720844D9E7A9}"/>
                </a:ext>
              </a:extLst>
            </p:cNvPr>
            <p:cNvGrpSpPr/>
            <p:nvPr/>
          </p:nvGrpSpPr>
          <p:grpSpPr>
            <a:xfrm>
              <a:off x="8614657" y="4521396"/>
              <a:ext cx="373042" cy="373042"/>
              <a:chOff x="7157065" y="4679849"/>
              <a:chExt cx="373042" cy="373042"/>
            </a:xfrm>
          </p:grpSpPr>
          <p:sp>
            <p:nvSpPr>
              <p:cNvPr id="98" name="Oval 97">
                <a:extLst>
                  <a:ext uri="{FF2B5EF4-FFF2-40B4-BE49-F238E27FC236}">
                    <a16:creationId xmlns:a16="http://schemas.microsoft.com/office/drawing/2014/main" id="{36239FC3-7116-4862-B063-D75A459FBEDF}"/>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00" name="lock">
                <a:extLst>
                  <a:ext uri="{FF2B5EF4-FFF2-40B4-BE49-F238E27FC236}">
                    <a16:creationId xmlns:a16="http://schemas.microsoft.com/office/drawing/2014/main" id="{9B878393-7545-4D0A-A7DD-DA39F0A788D0}"/>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2" name="Rectangle 101">
                <a:extLst>
                  <a:ext uri="{FF2B5EF4-FFF2-40B4-BE49-F238E27FC236}">
                    <a16:creationId xmlns:a16="http://schemas.microsoft.com/office/drawing/2014/main" id="{924EFF82-C4CD-4361-A419-706B71810288}"/>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6" name="Group 5">
            <a:extLst>
              <a:ext uri="{FF2B5EF4-FFF2-40B4-BE49-F238E27FC236}">
                <a16:creationId xmlns:a16="http://schemas.microsoft.com/office/drawing/2014/main" id="{108E3AC0-7BF8-4F8F-99EC-DE3A02A51F79}"/>
              </a:ext>
            </a:extLst>
          </p:cNvPr>
          <p:cNvGrpSpPr/>
          <p:nvPr/>
        </p:nvGrpSpPr>
        <p:grpSpPr>
          <a:xfrm>
            <a:off x="10302095" y="4252831"/>
            <a:ext cx="672642" cy="596416"/>
            <a:chOff x="10302095" y="4252831"/>
            <a:chExt cx="672642" cy="596416"/>
          </a:xfrm>
        </p:grpSpPr>
        <p:sp>
          <p:nvSpPr>
            <p:cNvPr id="104" name="Flowchart: Multidocument 103">
              <a:extLst>
                <a:ext uri="{FF2B5EF4-FFF2-40B4-BE49-F238E27FC236}">
                  <a16:creationId xmlns:a16="http://schemas.microsoft.com/office/drawing/2014/main" id="{08682146-421A-4296-8154-8ABC1746ACFD}"/>
                </a:ext>
              </a:extLst>
            </p:cNvPr>
            <p:cNvSpPr/>
            <p:nvPr/>
          </p:nvSpPr>
          <p:spPr>
            <a:xfrm>
              <a:off x="10302095" y="4252831"/>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30C3AED-1D85-4825-885C-7659C0B9A024}"/>
                </a:ext>
              </a:extLst>
            </p:cNvPr>
            <p:cNvGrpSpPr/>
            <p:nvPr/>
          </p:nvGrpSpPr>
          <p:grpSpPr>
            <a:xfrm>
              <a:off x="10601695" y="4476205"/>
              <a:ext cx="373042" cy="373042"/>
              <a:chOff x="7157065" y="4679849"/>
              <a:chExt cx="373042" cy="373042"/>
            </a:xfrm>
          </p:grpSpPr>
          <p:sp>
            <p:nvSpPr>
              <p:cNvPr id="111" name="Oval 110">
                <a:extLst>
                  <a:ext uri="{FF2B5EF4-FFF2-40B4-BE49-F238E27FC236}">
                    <a16:creationId xmlns:a16="http://schemas.microsoft.com/office/drawing/2014/main" id="{94D17742-536E-4EB8-A755-668EB4082FEE}"/>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13" name="lock">
                <a:extLst>
                  <a:ext uri="{FF2B5EF4-FFF2-40B4-BE49-F238E27FC236}">
                    <a16:creationId xmlns:a16="http://schemas.microsoft.com/office/drawing/2014/main" id="{33A0E6E5-73F0-4560-9402-E6059DD0D3C4}"/>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4" name="Rectangle 113">
                <a:extLst>
                  <a:ext uri="{FF2B5EF4-FFF2-40B4-BE49-F238E27FC236}">
                    <a16:creationId xmlns:a16="http://schemas.microsoft.com/office/drawing/2014/main" id="{C89437EA-F9BA-4B76-94A7-8A03F1F222AB}"/>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27" name="Flowchart: Multidocument 26">
            <a:extLst>
              <a:ext uri="{FF2B5EF4-FFF2-40B4-BE49-F238E27FC236}">
                <a16:creationId xmlns:a16="http://schemas.microsoft.com/office/drawing/2014/main" id="{B9DB2E08-6FD0-40F1-9A49-0AFC1F151C8D}"/>
              </a:ext>
            </a:extLst>
          </p:cNvPr>
          <p:cNvSpPr/>
          <p:nvPr/>
        </p:nvSpPr>
        <p:spPr>
          <a:xfrm>
            <a:off x="10392034" y="5894990"/>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81214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The noise term is essential for homomorphic encryption schemes</a:t>
            </a:r>
          </a:p>
          <a:p>
            <a:pPr lvl="1">
              <a:lnSpc>
                <a:spcPct val="100000"/>
              </a:lnSpc>
              <a:spcBef>
                <a:spcPts val="0"/>
              </a:spcBef>
              <a:buClr>
                <a:srgbClr val="000000"/>
              </a:buClr>
              <a:buSzPts val="1800"/>
            </a:pPr>
            <a:r>
              <a:rPr lang="en-US" sz="1800" dirty="0"/>
              <a:t>N</a:t>
            </a:r>
            <a:r>
              <a:rPr lang="en-US" sz="1800" dirty="0">
                <a:sym typeface="Arial"/>
              </a:rPr>
              <a:t>ote also big message expansion</a:t>
            </a: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9505EEC0-0CF2-458E-9AA6-0FA7F9393DA4}"/>
              </a:ext>
            </a:extLst>
          </p:cNvPr>
          <p:cNvGrpSpPr/>
          <p:nvPr/>
        </p:nvGrpSpPr>
        <p:grpSpPr>
          <a:xfrm>
            <a:off x="750634" y="2735263"/>
            <a:ext cx="10935207" cy="2441098"/>
            <a:chOff x="1310156" y="3100962"/>
            <a:chExt cx="8260881" cy="1844100"/>
          </a:xfrm>
        </p:grpSpPr>
        <p:sp>
          <p:nvSpPr>
            <p:cNvPr id="4" name="Google Shape;194;p41">
              <a:extLst>
                <a:ext uri="{FF2B5EF4-FFF2-40B4-BE49-F238E27FC236}">
                  <a16:creationId xmlns:a16="http://schemas.microsoft.com/office/drawing/2014/main" id="{6325EBD2-5E1A-4015-9851-57746FB3094F}"/>
                </a:ext>
              </a:extLst>
            </p:cNvPr>
            <p:cNvSpPr/>
            <p:nvPr/>
          </p:nvSpPr>
          <p:spPr>
            <a:xfrm>
              <a:off x="7738037"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 name="Google Shape;196;p41">
              <a:extLst>
                <a:ext uri="{FF2B5EF4-FFF2-40B4-BE49-F238E27FC236}">
                  <a16:creationId xmlns:a16="http://schemas.microsoft.com/office/drawing/2014/main" id="{7DD69D92-099B-4B22-B16D-A6A175D44927}"/>
                </a:ext>
              </a:extLst>
            </p:cNvPr>
            <p:cNvSpPr/>
            <p:nvPr/>
          </p:nvSpPr>
          <p:spPr>
            <a:xfrm>
              <a:off x="1310156"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Plaintext</a:t>
              </a:r>
              <a:endParaRPr sz="2000" b="0" i="0" u="none" strike="noStrike" cap="none" dirty="0">
                <a:solidFill>
                  <a:schemeClr val="dk1"/>
                </a:solidFill>
                <a:latin typeface="Arial"/>
                <a:ea typeface="Arial"/>
                <a:cs typeface="Arial"/>
                <a:sym typeface="Arial"/>
              </a:endParaRPr>
            </a:p>
          </p:txBody>
        </p:sp>
        <p:sp>
          <p:nvSpPr>
            <p:cNvPr id="8" name="Google Shape;197;p41">
              <a:extLst>
                <a:ext uri="{FF2B5EF4-FFF2-40B4-BE49-F238E27FC236}">
                  <a16:creationId xmlns:a16="http://schemas.microsoft.com/office/drawing/2014/main" id="{A0FB0C98-5E9F-48F1-9774-72093018CF64}"/>
                </a:ext>
              </a:extLst>
            </p:cNvPr>
            <p:cNvSpPr/>
            <p:nvPr/>
          </p:nvSpPr>
          <p:spPr>
            <a:xfrm>
              <a:off x="3440428"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0" name="Google Shape;198;p41">
              <a:extLst>
                <a:ext uri="{FF2B5EF4-FFF2-40B4-BE49-F238E27FC236}">
                  <a16:creationId xmlns:a16="http://schemas.microsoft.com/office/drawing/2014/main" id="{386BC370-F5A4-4A08-B57C-F517F9A418C8}"/>
                </a:ext>
              </a:extLst>
            </p:cNvPr>
            <p:cNvSpPr/>
            <p:nvPr/>
          </p:nvSpPr>
          <p:spPr>
            <a:xfrm>
              <a:off x="5570578" y="3100963"/>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Initial Noise</a:t>
              </a:r>
              <a:endParaRPr sz="2800" dirty="0"/>
            </a:p>
          </p:txBody>
        </p:sp>
        <p:sp>
          <p:nvSpPr>
            <p:cNvPr id="12" name="Google Shape;199;p41">
              <a:extLst>
                <a:ext uri="{FF2B5EF4-FFF2-40B4-BE49-F238E27FC236}">
                  <a16:creationId xmlns:a16="http://schemas.microsoft.com/office/drawing/2014/main" id="{8AF83770-4E20-4194-9033-77EF689A10D8}"/>
                </a:ext>
              </a:extLst>
            </p:cNvPr>
            <p:cNvSpPr/>
            <p:nvPr/>
          </p:nvSpPr>
          <p:spPr>
            <a:xfrm>
              <a:off x="7738037" y="3100962"/>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4" name="Google Shape;200;p41">
              <a:extLst>
                <a:ext uri="{FF2B5EF4-FFF2-40B4-BE49-F238E27FC236}">
                  <a16:creationId xmlns:a16="http://schemas.microsoft.com/office/drawing/2014/main" id="{55D4FD4D-AE77-4DCB-9673-72F982A65A9D}"/>
                </a:ext>
              </a:extLst>
            </p:cNvPr>
            <p:cNvSpPr/>
            <p:nvPr/>
          </p:nvSpPr>
          <p:spPr>
            <a:xfrm>
              <a:off x="7738037"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23" name="Google Shape;201;p41">
              <a:extLst>
                <a:ext uri="{FF2B5EF4-FFF2-40B4-BE49-F238E27FC236}">
                  <a16:creationId xmlns:a16="http://schemas.microsoft.com/office/drawing/2014/main" id="{39FA2970-FA57-43A9-AB1A-DFFC3F5D9178}"/>
                </a:ext>
              </a:extLst>
            </p:cNvPr>
            <p:cNvSpPr/>
            <p:nvPr/>
          </p:nvSpPr>
          <p:spPr>
            <a:xfrm>
              <a:off x="3204192" y="4698609"/>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31" name="Google Shape;202;p41">
              <a:extLst>
                <a:ext uri="{FF2B5EF4-FFF2-40B4-BE49-F238E27FC236}">
                  <a16:creationId xmlns:a16="http://schemas.microsoft.com/office/drawing/2014/main" id="{87550313-3735-4925-A63E-F0F52885AD1A}"/>
                </a:ext>
              </a:extLst>
            </p:cNvPr>
            <p:cNvSpPr/>
            <p:nvPr/>
          </p:nvSpPr>
          <p:spPr>
            <a:xfrm>
              <a:off x="7464617" y="3120401"/>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33" name="Google Shape;203;p41">
              <a:extLst>
                <a:ext uri="{FF2B5EF4-FFF2-40B4-BE49-F238E27FC236}">
                  <a16:creationId xmlns:a16="http://schemas.microsoft.com/office/drawing/2014/main" id="{97ECEF07-32B6-494F-8022-2EA890F442C8}"/>
                </a:ext>
              </a:extLst>
            </p:cNvPr>
            <p:cNvSpPr/>
            <p:nvPr/>
          </p:nvSpPr>
          <p:spPr>
            <a:xfrm>
              <a:off x="5334464" y="318145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
        <p:nvSpPr>
          <p:cNvPr id="36" name="Google Shape;204;p41">
            <a:extLst>
              <a:ext uri="{FF2B5EF4-FFF2-40B4-BE49-F238E27FC236}">
                <a16:creationId xmlns:a16="http://schemas.microsoft.com/office/drawing/2014/main" id="{DBAB4827-ED96-4593-9C23-BBEEE6662E62}"/>
              </a:ext>
            </a:extLst>
          </p:cNvPr>
          <p:cNvSpPr txBox="1"/>
          <p:nvPr/>
        </p:nvSpPr>
        <p:spPr>
          <a:xfrm>
            <a:off x="915849" y="5788215"/>
            <a:ext cx="10604776" cy="1138047"/>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dirty="0">
                <a:solidFill>
                  <a:srgbClr val="3C3C41"/>
                </a:solidFill>
                <a:latin typeface="Segoe UI" panose="020B0502040204020203" pitchFamily="34" charset="0"/>
                <a:cs typeface="Segoe UI" panose="020B0502040204020203" pitchFamily="34" charset="0"/>
                <a:sym typeface="Arial"/>
              </a:rPr>
              <a:t>Initial noise (of a fresh encryption) is small in terms of coefficients’ size</a:t>
            </a:r>
            <a:endParaRPr lang="en-US" sz="1800" dirty="0"/>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Independently of the initial </a:t>
            </a:r>
            <a:r>
              <a:rPr lang="en-US" dirty="0">
                <a:solidFill>
                  <a:srgbClr val="000000"/>
                </a:solidFill>
                <a:latin typeface="Arial"/>
                <a:ea typeface="Arial"/>
                <a:cs typeface="Arial"/>
                <a:sym typeface="Arial"/>
              </a:rPr>
              <a:t>noise, there is always a</a:t>
            </a:r>
            <a:r>
              <a:rPr lang="en-US" sz="1800" b="0" i="0" u="none" strike="noStrike" cap="none" dirty="0">
                <a:solidFill>
                  <a:srgbClr val="000000"/>
                </a:solidFill>
                <a:latin typeface="Arial"/>
                <a:ea typeface="Arial"/>
                <a:cs typeface="Arial"/>
                <a:sym typeface="Arial"/>
              </a:rPr>
              <a:t> big message expansion : it is part of the security basis of this type of encryption</a:t>
            </a:r>
            <a:endParaRPr lang="fr-F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42176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after computation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After each level, noise increases</a:t>
            </a:r>
          </a:p>
          <a:p>
            <a:pPr lvl="1">
              <a:lnSpc>
                <a:spcPct val="100000"/>
              </a:lnSpc>
              <a:spcBef>
                <a:spcPts val="0"/>
              </a:spcBef>
              <a:buClr>
                <a:srgbClr val="000000"/>
              </a:buClr>
              <a:buSzPts val="1800"/>
            </a:pPr>
            <a:r>
              <a:rPr lang="en-US" sz="1800" dirty="0"/>
              <a:t>Note how message stays same size due to modular arithmetic</a:t>
            </a:r>
          </a:p>
          <a:p>
            <a:pPr marR="0" lvl="0" algn="l" rtl="0">
              <a:lnSpc>
                <a:spcPct val="115000"/>
              </a:lnSpc>
              <a:spcBef>
                <a:spcPts val="1200"/>
              </a:spcBef>
              <a:spcAft>
                <a:spcPts val="0"/>
              </a:spcAft>
              <a:buClr>
                <a:srgbClr val="000000"/>
              </a:buClr>
              <a:buSzPts val="1800"/>
            </a:pPr>
            <a:endParaRPr lang="en-US" sz="2400" dirty="0"/>
          </a:p>
        </p:txBody>
      </p:sp>
      <p:grpSp>
        <p:nvGrpSpPr>
          <p:cNvPr id="18" name="Group 17">
            <a:extLst>
              <a:ext uri="{FF2B5EF4-FFF2-40B4-BE49-F238E27FC236}">
                <a16:creationId xmlns:a16="http://schemas.microsoft.com/office/drawing/2014/main" id="{0442F9F2-C567-48D1-B468-951B6F59C4D8}"/>
              </a:ext>
            </a:extLst>
          </p:cNvPr>
          <p:cNvGrpSpPr/>
          <p:nvPr/>
        </p:nvGrpSpPr>
        <p:grpSpPr>
          <a:xfrm>
            <a:off x="750634" y="2732564"/>
            <a:ext cx="10935207" cy="2441098"/>
            <a:chOff x="750634" y="2659063"/>
            <a:chExt cx="10935207" cy="2441098"/>
          </a:xfrm>
        </p:grpSpPr>
        <p:sp>
          <p:nvSpPr>
            <p:cNvPr id="6" name="Google Shape;212;p42">
              <a:extLst>
                <a:ext uri="{FF2B5EF4-FFF2-40B4-BE49-F238E27FC236}">
                  <a16:creationId xmlns:a16="http://schemas.microsoft.com/office/drawing/2014/main" id="{4CFBAA6E-6C20-42DF-BFCC-124656BA9A3F}"/>
                </a:ext>
              </a:extLst>
            </p:cNvPr>
            <p:cNvSpPr/>
            <p:nvPr/>
          </p:nvSpPr>
          <p:spPr>
            <a:xfrm>
              <a:off x="6405957" y="2659063"/>
              <a:ext cx="2444473" cy="1627115"/>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dirty="0">
                  <a:solidFill>
                    <a:srgbClr val="C00000"/>
                  </a:solidFill>
                </a:rPr>
                <a:t>Current</a:t>
              </a:r>
              <a:r>
                <a:rPr lang="en" sz="2000" b="0" i="0" u="none" strike="noStrike" cap="none" dirty="0">
                  <a:solidFill>
                    <a:schemeClr val="dk1"/>
                  </a:solidFill>
                  <a:latin typeface="Arial"/>
                  <a:ea typeface="Arial"/>
                  <a:cs typeface="Arial"/>
                  <a:sym typeface="Arial"/>
                </a:rPr>
                <a:t> Noise</a:t>
              </a:r>
              <a:endParaRPr sz="2800" dirty="0"/>
            </a:p>
          </p:txBody>
        </p:sp>
        <p:sp>
          <p:nvSpPr>
            <p:cNvPr id="55" name="Google Shape;194;p41">
              <a:extLst>
                <a:ext uri="{FF2B5EF4-FFF2-40B4-BE49-F238E27FC236}">
                  <a16:creationId xmlns:a16="http://schemas.microsoft.com/office/drawing/2014/main" id="{E8E78619-0894-4788-8F24-F3DE5EE7CE63}"/>
                </a:ext>
              </a:extLst>
            </p:cNvPr>
            <p:cNvSpPr/>
            <p:nvPr/>
          </p:nvSpPr>
          <p:spPr>
            <a:xfrm>
              <a:off x="9259437"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6" name="Google Shape;196;p41">
              <a:extLst>
                <a:ext uri="{FF2B5EF4-FFF2-40B4-BE49-F238E27FC236}">
                  <a16:creationId xmlns:a16="http://schemas.microsoft.com/office/drawing/2014/main" id="{EF8FB723-CA0C-436F-A826-D61528C51B87}"/>
                </a:ext>
              </a:extLst>
            </p:cNvPr>
            <p:cNvSpPr/>
            <p:nvPr/>
          </p:nvSpPr>
          <p:spPr>
            <a:xfrm>
              <a:off x="750634"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357054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59" name="Google Shape;199;p41">
              <a:extLst>
                <a:ext uri="{FF2B5EF4-FFF2-40B4-BE49-F238E27FC236}">
                  <a16:creationId xmlns:a16="http://schemas.microsoft.com/office/drawing/2014/main" id="{612B8C8F-F7FA-4487-9976-5D905E61DCA8}"/>
                </a:ext>
              </a:extLst>
            </p:cNvPr>
            <p:cNvSpPr/>
            <p:nvPr/>
          </p:nvSpPr>
          <p:spPr>
            <a:xfrm>
              <a:off x="9259437" y="2659063"/>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0" name="Google Shape;200;p41">
              <a:extLst>
                <a:ext uri="{FF2B5EF4-FFF2-40B4-BE49-F238E27FC236}">
                  <a16:creationId xmlns:a16="http://schemas.microsoft.com/office/drawing/2014/main" id="{14336CEC-A5F3-4569-84D6-F9AA90FDE434}"/>
                </a:ext>
              </a:extLst>
            </p:cNvPr>
            <p:cNvSpPr/>
            <p:nvPr/>
          </p:nvSpPr>
          <p:spPr>
            <a:xfrm>
              <a:off x="925943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61" name="Google Shape;201;p41">
              <a:extLst>
                <a:ext uri="{FF2B5EF4-FFF2-40B4-BE49-F238E27FC236}">
                  <a16:creationId xmlns:a16="http://schemas.microsoft.com/office/drawing/2014/main" id="{2E450508-A4EF-4D1E-8230-2D9AC69D8673}"/>
                </a:ext>
              </a:extLst>
            </p:cNvPr>
            <p:cNvSpPr/>
            <p:nvPr/>
          </p:nvSpPr>
          <p:spPr>
            <a:xfrm>
              <a:off x="3257833" y="477392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62" name="Google Shape;202;p41">
              <a:extLst>
                <a:ext uri="{FF2B5EF4-FFF2-40B4-BE49-F238E27FC236}">
                  <a16:creationId xmlns:a16="http://schemas.microsoft.com/office/drawing/2014/main" id="{9DDB010E-0614-41E7-8CBD-93E062BC8592}"/>
                </a:ext>
              </a:extLst>
            </p:cNvPr>
            <p:cNvSpPr/>
            <p:nvPr/>
          </p:nvSpPr>
          <p:spPr>
            <a:xfrm>
              <a:off x="8897502" y="2684795"/>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3" name="Google Shape;203;p41">
              <a:extLst>
                <a:ext uri="{FF2B5EF4-FFF2-40B4-BE49-F238E27FC236}">
                  <a16:creationId xmlns:a16="http://schemas.microsoft.com/office/drawing/2014/main" id="{8E12AAFE-140A-491B-98FB-40E40BDEF578}"/>
                </a:ext>
              </a:extLst>
            </p:cNvPr>
            <p:cNvSpPr/>
            <p:nvPr/>
          </p:nvSpPr>
          <p:spPr>
            <a:xfrm>
              <a:off x="6077746" y="276561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5471683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 overflow</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86029" y="1500608"/>
            <a:ext cx="11887200" cy="1459310"/>
          </a:xfrm>
        </p:spPr>
        <p:txBody>
          <a:bodyPr/>
          <a:lstStyle/>
          <a:p>
            <a:pPr marR="0" lvl="0" algn="l" rtl="0">
              <a:lnSpc>
                <a:spcPct val="115000"/>
              </a:lnSpc>
              <a:spcBef>
                <a:spcPts val="1200"/>
              </a:spcBef>
              <a:spcAft>
                <a:spcPts val="0"/>
              </a:spcAft>
              <a:buClr>
                <a:srgbClr val="000000"/>
              </a:buClr>
              <a:buSzPts val="1800"/>
            </a:pPr>
            <a:r>
              <a:rPr lang="en-US" sz="2400" dirty="0"/>
              <a:t>At some level, noise completely destroys the message</a:t>
            </a:r>
          </a:p>
          <a:p>
            <a:pPr lvl="1">
              <a:lnSpc>
                <a:spcPct val="100000"/>
              </a:lnSpc>
              <a:spcBef>
                <a:spcPts val="0"/>
              </a:spcBef>
              <a:buClr>
                <a:srgbClr val="000000"/>
              </a:buClr>
              <a:buSzPts val="1800"/>
            </a:pPr>
            <a:r>
              <a:rPr lang="en-US" sz="1800" dirty="0"/>
              <a:t>This is why only limited computation is possible</a:t>
            </a:r>
            <a:endParaRPr lang="en-US" sz="1800" dirty="0">
              <a:sym typeface="Arial"/>
            </a:endParaRP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F0B08188-87B3-43D4-8A82-46150EAC6BD2}"/>
              </a:ext>
            </a:extLst>
          </p:cNvPr>
          <p:cNvGrpSpPr/>
          <p:nvPr/>
        </p:nvGrpSpPr>
        <p:grpSpPr>
          <a:xfrm>
            <a:off x="755957" y="2735262"/>
            <a:ext cx="10947343" cy="3048659"/>
            <a:chOff x="325316" y="1642083"/>
            <a:chExt cx="8237420" cy="2100725"/>
          </a:xfrm>
        </p:grpSpPr>
        <p:sp>
          <p:nvSpPr>
            <p:cNvPr id="5" name="Google Shape;241;p44">
              <a:extLst>
                <a:ext uri="{FF2B5EF4-FFF2-40B4-BE49-F238E27FC236}">
                  <a16:creationId xmlns:a16="http://schemas.microsoft.com/office/drawing/2014/main" id="{175E3598-9286-4C92-8457-D587F0650526}"/>
                </a:ext>
              </a:extLst>
            </p:cNvPr>
            <p:cNvSpPr/>
            <p:nvPr/>
          </p:nvSpPr>
          <p:spPr>
            <a:xfrm>
              <a:off x="4580204" y="1642083"/>
              <a:ext cx="1839310" cy="1844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rgbClr val="C00000"/>
                  </a:solidFill>
                  <a:latin typeface="Arial"/>
                  <a:ea typeface="Arial"/>
                  <a:cs typeface="Arial"/>
                  <a:sym typeface="Arial"/>
                </a:rPr>
                <a:t>Too Much</a:t>
              </a:r>
              <a:r>
                <a:rPr lang="en" sz="2000" b="0" i="0" u="none" strike="noStrike" cap="none" dirty="0">
                  <a:solidFill>
                    <a:schemeClr val="dk1"/>
                  </a:solidFill>
                  <a:latin typeface="Arial"/>
                  <a:ea typeface="Arial"/>
                  <a:cs typeface="Arial"/>
                  <a:sym typeface="Arial"/>
                </a:rPr>
                <a:t> Noise</a:t>
              </a:r>
              <a:endParaRPr sz="2800" dirty="0"/>
            </a:p>
          </p:txBody>
        </p:sp>
        <p:sp>
          <p:nvSpPr>
            <p:cNvPr id="7" name="Google Shape;243;p44">
              <a:extLst>
                <a:ext uri="{FF2B5EF4-FFF2-40B4-BE49-F238E27FC236}">
                  <a16:creationId xmlns:a16="http://schemas.microsoft.com/office/drawing/2014/main" id="{EDCAF2F4-D44A-45EC-99CF-A3286B630724}"/>
                </a:ext>
              </a:extLst>
            </p:cNvPr>
            <p:cNvSpPr/>
            <p:nvPr/>
          </p:nvSpPr>
          <p:spPr>
            <a:xfrm>
              <a:off x="325316" y="3159327"/>
              <a:ext cx="1828154" cy="326855"/>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dirty="0">
                  <a:solidFill>
                    <a:srgbClr val="C00000"/>
                  </a:solidFill>
                </a:rPr>
                <a:t>Result</a:t>
              </a:r>
              <a:endParaRPr sz="1600" b="0" i="0" u="none" strike="noStrike" cap="none" dirty="0">
                <a:solidFill>
                  <a:schemeClr val="dk1"/>
                </a:solidFill>
                <a:latin typeface="Arial"/>
                <a:ea typeface="Arial"/>
                <a:cs typeface="Arial"/>
                <a:sym typeface="Arial"/>
              </a:endParaRPr>
            </a:p>
          </p:txBody>
        </p:sp>
        <p:sp>
          <p:nvSpPr>
            <p:cNvPr id="9" name="Google Shape;244;p44">
              <a:extLst>
                <a:ext uri="{FF2B5EF4-FFF2-40B4-BE49-F238E27FC236}">
                  <a16:creationId xmlns:a16="http://schemas.microsoft.com/office/drawing/2014/main" id="{C3FBED7A-5C24-47EB-A39D-983E00FB7E27}"/>
                </a:ext>
              </a:extLst>
            </p:cNvPr>
            <p:cNvSpPr/>
            <p:nvPr/>
          </p:nvSpPr>
          <p:spPr>
            <a:xfrm>
              <a:off x="2441850" y="1654644"/>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1" name="Google Shape;245;p44">
              <a:extLst>
                <a:ext uri="{FF2B5EF4-FFF2-40B4-BE49-F238E27FC236}">
                  <a16:creationId xmlns:a16="http://schemas.microsoft.com/office/drawing/2014/main" id="{03FC121E-8881-4D37-97E3-9AD07698845E}"/>
                </a:ext>
              </a:extLst>
            </p:cNvPr>
            <p:cNvSpPr/>
            <p:nvPr/>
          </p:nvSpPr>
          <p:spPr>
            <a:xfrm>
              <a:off x="2208867" y="324220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3" name="Google Shape;246;p44">
              <a:extLst>
                <a:ext uri="{FF2B5EF4-FFF2-40B4-BE49-F238E27FC236}">
                  <a16:creationId xmlns:a16="http://schemas.microsoft.com/office/drawing/2014/main" id="{744CDD89-3FA8-45BE-9FB5-109C0107A713}"/>
                </a:ext>
              </a:extLst>
            </p:cNvPr>
            <p:cNvSpPr/>
            <p:nvPr/>
          </p:nvSpPr>
          <p:spPr>
            <a:xfrm>
              <a:off x="6490604" y="1674083"/>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5" name="Google Shape;247;p44">
              <a:extLst>
                <a:ext uri="{FF2B5EF4-FFF2-40B4-BE49-F238E27FC236}">
                  <a16:creationId xmlns:a16="http://schemas.microsoft.com/office/drawing/2014/main" id="{CA7A4731-BBD0-4604-B43B-641E74583E91}"/>
                </a:ext>
              </a:extLst>
            </p:cNvPr>
            <p:cNvSpPr/>
            <p:nvPr/>
          </p:nvSpPr>
          <p:spPr>
            <a:xfrm>
              <a:off x="4335886" y="1735136"/>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7" name="Google Shape;250;p44">
              <a:extLst>
                <a:ext uri="{FF2B5EF4-FFF2-40B4-BE49-F238E27FC236}">
                  <a16:creationId xmlns:a16="http://schemas.microsoft.com/office/drawing/2014/main" id="{77E4DD36-F8E9-4E89-A7F0-FA753B66093E}"/>
                </a:ext>
              </a:extLst>
            </p:cNvPr>
            <p:cNvSpPr/>
            <p:nvPr/>
          </p:nvSpPr>
          <p:spPr>
            <a:xfrm>
              <a:off x="4580204" y="3493808"/>
              <a:ext cx="183931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9" name="Google Shape;251;p44">
              <a:extLst>
                <a:ext uri="{FF2B5EF4-FFF2-40B4-BE49-F238E27FC236}">
                  <a16:creationId xmlns:a16="http://schemas.microsoft.com/office/drawing/2014/main" id="{78902A27-CCC3-4DB1-BC82-E07F49A54858}"/>
                </a:ext>
              </a:extLst>
            </p:cNvPr>
            <p:cNvSpPr/>
            <p:nvPr/>
          </p:nvSpPr>
          <p:spPr>
            <a:xfrm>
              <a:off x="6729736" y="1642083"/>
              <a:ext cx="1833000" cy="1876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1" name="Google Shape;252;p44">
              <a:extLst>
                <a:ext uri="{FF2B5EF4-FFF2-40B4-BE49-F238E27FC236}">
                  <a16:creationId xmlns:a16="http://schemas.microsoft.com/office/drawing/2014/main" id="{35241B01-96DC-464F-9155-DC18257D1348}"/>
                </a:ext>
              </a:extLst>
            </p:cNvPr>
            <p:cNvSpPr/>
            <p:nvPr/>
          </p:nvSpPr>
          <p:spPr>
            <a:xfrm>
              <a:off x="6729736" y="3481744"/>
              <a:ext cx="183300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3" name="Google Shape;253;p44">
              <a:extLst>
                <a:ext uri="{FF2B5EF4-FFF2-40B4-BE49-F238E27FC236}">
                  <a16:creationId xmlns:a16="http://schemas.microsoft.com/office/drawing/2014/main" id="{7D28E66D-5509-4649-B674-B9D8EE88C12D}"/>
                </a:ext>
              </a:extLst>
            </p:cNvPr>
            <p:cNvSpPr/>
            <p:nvPr/>
          </p:nvSpPr>
          <p:spPr>
            <a:xfrm>
              <a:off x="6729736" y="1642083"/>
              <a:ext cx="1833000" cy="183569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ial"/>
                  <a:ea typeface="Arial"/>
                  <a:cs typeface="Arial"/>
                  <a:sym typeface="Arial"/>
                </a:rPr>
                <a:t>Ciphertext</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888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Computation possibilities</a:t>
            </a:r>
            <a:endParaRPr lang="fr-FR" dirty="0"/>
          </a:p>
        </p:txBody>
      </p:sp>
      <p:cxnSp>
        <p:nvCxnSpPr>
          <p:cNvPr id="25" name="Straight Connector 24">
            <a:extLst>
              <a:ext uri="{FF2B5EF4-FFF2-40B4-BE49-F238E27FC236}">
                <a16:creationId xmlns:a16="http://schemas.microsoft.com/office/drawing/2014/main" id="{073C08A1-7353-4DCD-8AB6-4BA3C0D13069}"/>
              </a:ext>
            </a:extLst>
          </p:cNvPr>
          <p:cNvCxnSpPr>
            <a:cxnSpLocks/>
          </p:cNvCxnSpPr>
          <p:nvPr/>
        </p:nvCxnSpPr>
        <p:spPr>
          <a:xfrm>
            <a:off x="4313237" y="2049462"/>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BDB29-BAB1-4F45-9504-DDCD76A6C69A}"/>
              </a:ext>
            </a:extLst>
          </p:cNvPr>
          <p:cNvCxnSpPr>
            <a:cxnSpLocks/>
          </p:cNvCxnSpPr>
          <p:nvPr/>
        </p:nvCxnSpPr>
        <p:spPr>
          <a:xfrm>
            <a:off x="8123237" y="2050536"/>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9DB90C1-98AE-413F-AEC9-48AB01825D3A}"/>
              </a:ext>
            </a:extLst>
          </p:cNvPr>
          <p:cNvSpPr/>
          <p:nvPr/>
        </p:nvSpPr>
        <p:spPr bwMode="auto">
          <a:xfrm>
            <a:off x="4398708" y="1312845"/>
            <a:ext cx="3639058"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Step 2</a:t>
            </a:r>
          </a:p>
        </p:txBody>
      </p:sp>
      <p:sp>
        <p:nvSpPr>
          <p:cNvPr id="28" name="Rectangle 27">
            <a:extLst>
              <a:ext uri="{FF2B5EF4-FFF2-40B4-BE49-F238E27FC236}">
                <a16:creationId xmlns:a16="http://schemas.microsoft.com/office/drawing/2014/main" id="{D108C83D-6C17-485C-8178-F51014175427}"/>
              </a:ext>
            </a:extLst>
          </p:cNvPr>
          <p:cNvSpPr/>
          <p:nvPr/>
        </p:nvSpPr>
        <p:spPr bwMode="auto">
          <a:xfrm>
            <a:off x="8195764"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3</a:t>
            </a:r>
            <a:endParaRPr lang="en-US" sz="2040" dirty="0">
              <a:gradFill>
                <a:gsLst>
                  <a:gs pos="40075">
                    <a:srgbClr val="FFFFFF"/>
                  </a:gs>
                  <a:gs pos="30000">
                    <a:srgbClr val="FFFFFF"/>
                  </a:gs>
                </a:gsLst>
                <a:lin ang="5400000" scaled="0"/>
              </a:gradFill>
              <a:latin typeface="Segoe UI Semibold"/>
            </a:endParaRPr>
          </a:p>
        </p:txBody>
      </p:sp>
      <p:sp>
        <p:nvSpPr>
          <p:cNvPr id="37" name="TextBox 36">
            <a:extLst>
              <a:ext uri="{FF2B5EF4-FFF2-40B4-BE49-F238E27FC236}">
                <a16:creationId xmlns:a16="http://schemas.microsoft.com/office/drawing/2014/main" id="{E4DCDA2B-37AC-4ED2-BC8F-C32532AE4092}"/>
              </a:ext>
            </a:extLst>
          </p:cNvPr>
          <p:cNvSpPr txBox="1"/>
          <p:nvPr/>
        </p:nvSpPr>
        <p:spPr>
          <a:xfrm>
            <a:off x="8192413" y="2625462"/>
            <a:ext cx="3642409" cy="3284174"/>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Operations</a:t>
            </a:r>
          </a:p>
          <a:p>
            <a:pPr defTabSz="932563">
              <a:lnSpc>
                <a:spcPct val="90000"/>
              </a:lnSpc>
              <a:spcAft>
                <a:spcPts val="612"/>
              </a:spcAft>
            </a:pPr>
            <a:endParaRPr lang="en-US" sz="100" spc="-51" dirty="0">
              <a:solidFill>
                <a:srgbClr val="0078D3"/>
              </a:solidFill>
              <a:latin typeface="Segoe UI Semibold"/>
              <a:cs typeface="Segoe UI Semibold" panose="020B0702040204020203" pitchFamily="34" charset="0"/>
            </a:endParaRP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Addition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Multiplication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Relinearization*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Rescaling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Modulus switching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Rotation*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Bootstrapping (FHE)</a:t>
            </a:r>
          </a:p>
        </p:txBody>
      </p:sp>
      <p:sp>
        <p:nvSpPr>
          <p:cNvPr id="42" name="TextBox 41">
            <a:extLst>
              <a:ext uri="{FF2B5EF4-FFF2-40B4-BE49-F238E27FC236}">
                <a16:creationId xmlns:a16="http://schemas.microsoft.com/office/drawing/2014/main" id="{13D2325B-CBD4-4FAD-8DC0-476D92A09E39}"/>
              </a:ext>
            </a:extLst>
          </p:cNvPr>
          <p:cNvSpPr txBox="1"/>
          <p:nvPr/>
        </p:nvSpPr>
        <p:spPr>
          <a:xfrm>
            <a:off x="4409696" y="2693023"/>
            <a:ext cx="3639058" cy="3784439"/>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Computation</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enable</a:t>
            </a:r>
            <a:r>
              <a:rPr lang="en-US" sz="1599" dirty="0">
                <a:solidFill>
                  <a:srgbClr val="000000"/>
                </a:solidFill>
                <a:latin typeface="Segoe UI"/>
                <a:cs typeface="Segoe UI Semilight" panose="020B0402040204020203" pitchFamily="34" charset="0"/>
              </a:rPr>
              <a:t>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Polynomial computation</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Linear functions</a:t>
            </a:r>
          </a:p>
          <a:p>
            <a:pPr marL="285750" indent="-285750" defTabSz="932563">
              <a:lnSpc>
                <a:spcPct val="90000"/>
              </a:lnSpc>
              <a:spcAft>
                <a:spcPts val="612"/>
              </a:spcAft>
              <a:buFontTx/>
              <a:buChar char="-"/>
            </a:pPr>
            <a:endParaRPr lang="en-US" sz="600" dirty="0">
              <a:solidFill>
                <a:srgbClr val="000000"/>
              </a:solidFill>
              <a:latin typeface="Segoe UI"/>
              <a:cs typeface="Segoe UI Semilight" panose="020B0402040204020203" pitchFamily="34" charset="0"/>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do not enable </a:t>
            </a:r>
            <a:r>
              <a:rPr lang="en-US" sz="1599" dirty="0">
                <a:solidFill>
                  <a:srgbClr val="000000"/>
                </a:solidFill>
                <a:latin typeface="Segoe UI"/>
                <a:cs typeface="Segoe UI Semilight" panose="020B0402040204020203" pitchFamily="34" charset="0"/>
              </a:rPr>
              <a:t>the following computations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Non-linear functions</a:t>
            </a:r>
          </a:p>
          <a:p>
            <a:pPr marL="809271" lvl="1" indent="-34290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Polynomial approximation</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Equality evaluation</a:t>
            </a:r>
          </a:p>
          <a:p>
            <a:pPr marL="752121" lvl="1" indent="-28575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Possible for some schemes</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Comparison</a:t>
            </a:r>
            <a:endParaRPr lang="en-US" sz="1200" dirty="0">
              <a:solidFill>
                <a:srgbClr val="000000"/>
              </a:solidFill>
              <a:latin typeface="Segoe UI"/>
              <a:cs typeface="Segoe UI Semilight" panose="020B0402040204020203" pitchFamily="34" charset="0"/>
            </a:endParaRPr>
          </a:p>
        </p:txBody>
      </p:sp>
      <p:sp>
        <p:nvSpPr>
          <p:cNvPr id="50" name="Rectangle 49">
            <a:extLst>
              <a:ext uri="{FF2B5EF4-FFF2-40B4-BE49-F238E27FC236}">
                <a16:creationId xmlns:a16="http://schemas.microsoft.com/office/drawing/2014/main" id="{CC8B85DC-52CB-4199-8897-2089E4C474FB}"/>
              </a:ext>
            </a:extLst>
          </p:cNvPr>
          <p:cNvSpPr/>
          <p:nvPr/>
        </p:nvSpPr>
        <p:spPr bwMode="auto">
          <a:xfrm>
            <a:off x="601653"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1</a:t>
            </a:r>
            <a:endParaRPr lang="en-US" sz="2040" dirty="0">
              <a:gradFill>
                <a:gsLst>
                  <a:gs pos="40075">
                    <a:srgbClr val="FFFFFF"/>
                  </a:gs>
                  <a:gs pos="30000">
                    <a:srgbClr val="FFFFFF"/>
                  </a:gs>
                </a:gsLst>
                <a:lin ang="5400000" scaled="0"/>
              </a:gradFill>
              <a:latin typeface="Segoe UI Semibold"/>
            </a:endParaRPr>
          </a:p>
        </p:txBody>
      </p:sp>
      <p:sp>
        <p:nvSpPr>
          <p:cNvPr id="52" name="TextBox 51">
            <a:extLst>
              <a:ext uri="{FF2B5EF4-FFF2-40B4-BE49-F238E27FC236}">
                <a16:creationId xmlns:a16="http://schemas.microsoft.com/office/drawing/2014/main" id="{3EDF5B14-8F02-4E51-BD33-0594AF5DD050}"/>
              </a:ext>
            </a:extLst>
          </p:cNvPr>
          <p:cNvSpPr txBox="1"/>
          <p:nvPr/>
        </p:nvSpPr>
        <p:spPr>
          <a:xfrm>
            <a:off x="598302" y="2646826"/>
            <a:ext cx="3714933" cy="2214907"/>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HE choice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Bootstrapping allows Fully homomorphic encryption (FHE) but worsens the overhead</a:t>
            </a:r>
          </a:p>
          <a:p>
            <a:pPr defTabSz="932563">
              <a:lnSpc>
                <a:spcPct val="90000"/>
              </a:lnSpc>
              <a:spcBef>
                <a:spcPts val="600"/>
              </a:spcBef>
              <a:spcAft>
                <a:spcPts val="612"/>
              </a:spcAft>
            </a:pPr>
            <a:r>
              <a:rPr lang="en-US" sz="1599" dirty="0">
                <a:solidFill>
                  <a:srgbClr val="000000"/>
                </a:solidFill>
                <a:latin typeface="Segoe UI Semibold" panose="020B0702040204020203" pitchFamily="34" charset="0"/>
                <a:cs typeface="Segoe UI Semibold" panose="020B0702040204020203" pitchFamily="34" charset="0"/>
              </a:rPr>
              <a:t>Sometimes, “only” Somewhat Homomorphic Encryption (SHE) is enough</a:t>
            </a:r>
          </a:p>
        </p:txBody>
      </p:sp>
      <p:pic>
        <p:nvPicPr>
          <p:cNvPr id="3" name="Picture 2">
            <a:extLst>
              <a:ext uri="{FF2B5EF4-FFF2-40B4-BE49-F238E27FC236}">
                <a16:creationId xmlns:a16="http://schemas.microsoft.com/office/drawing/2014/main" id="{DE65E1BF-B6E2-4160-9ECD-BEA9A8CA9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76" y="2049462"/>
            <a:ext cx="576000" cy="576000"/>
          </a:xfrm>
          <a:prstGeom prst="rect">
            <a:avLst/>
          </a:prstGeom>
        </p:spPr>
      </p:pic>
      <p:pic>
        <p:nvPicPr>
          <p:cNvPr id="4" name="Picture 3">
            <a:extLst>
              <a:ext uri="{FF2B5EF4-FFF2-40B4-BE49-F238E27FC236}">
                <a16:creationId xmlns:a16="http://schemas.microsoft.com/office/drawing/2014/main" id="{47E27892-7900-4158-8C89-F30E550F5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676" y="2029345"/>
            <a:ext cx="576000" cy="576000"/>
          </a:xfrm>
          <a:prstGeom prst="rect">
            <a:avLst/>
          </a:prstGeom>
        </p:spPr>
      </p:pic>
      <p:pic>
        <p:nvPicPr>
          <p:cNvPr id="5" name="Picture 4">
            <a:extLst>
              <a:ext uri="{FF2B5EF4-FFF2-40B4-BE49-F238E27FC236}">
                <a16:creationId xmlns:a16="http://schemas.microsoft.com/office/drawing/2014/main" id="{518239BB-8D2D-4E6D-AA66-7C6A10AE3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237" y="2049462"/>
            <a:ext cx="576000" cy="576000"/>
          </a:xfrm>
          <a:prstGeom prst="rect">
            <a:avLst/>
          </a:prstGeom>
          <a:solidFill>
            <a:srgbClr val="EBEBEB"/>
          </a:solidFill>
        </p:spPr>
      </p:pic>
      <p:cxnSp>
        <p:nvCxnSpPr>
          <p:cNvPr id="9" name="Straight Arrow Connector 8">
            <a:extLst>
              <a:ext uri="{FF2B5EF4-FFF2-40B4-BE49-F238E27FC236}">
                <a16:creationId xmlns:a16="http://schemas.microsoft.com/office/drawing/2014/main" id="{6C889A5E-3097-46E1-91B7-9AD4B1B1EB87}"/>
              </a:ext>
            </a:extLst>
          </p:cNvPr>
          <p:cNvCxnSpPr/>
          <p:nvPr/>
        </p:nvCxnSpPr>
        <p:spPr>
          <a:xfrm flipV="1">
            <a:off x="1094476" y="4792662"/>
            <a:ext cx="0" cy="1447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D9328-9055-4FCF-AE2B-7F1F17F3EEF5}"/>
              </a:ext>
            </a:extLst>
          </p:cNvPr>
          <p:cNvCxnSpPr>
            <a:cxnSpLocks/>
          </p:cNvCxnSpPr>
          <p:nvPr/>
        </p:nvCxnSpPr>
        <p:spPr>
          <a:xfrm>
            <a:off x="1094476" y="6240462"/>
            <a:ext cx="25329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6C3B3-E8A2-4593-AFC1-60F5D5B99D7E}"/>
              </a:ext>
            </a:extLst>
          </p:cNvPr>
          <p:cNvCxnSpPr>
            <a:cxnSpLocks/>
          </p:cNvCxnSpPr>
          <p:nvPr/>
        </p:nvCxnSpPr>
        <p:spPr>
          <a:xfrm flipV="1">
            <a:off x="1094476" y="4945062"/>
            <a:ext cx="2380561" cy="12954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FEEE61-91FB-4AD5-9EE1-EBEB84B83949}"/>
              </a:ext>
            </a:extLst>
          </p:cNvPr>
          <p:cNvCxnSpPr>
            <a:cxnSpLocks/>
          </p:cNvCxnSpPr>
          <p:nvPr/>
        </p:nvCxnSpPr>
        <p:spPr>
          <a:xfrm>
            <a:off x="1094476" y="5402262"/>
            <a:ext cx="2380561"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6928F327-004B-4DF2-A182-EBFB5276D7FE}"/>
              </a:ext>
            </a:extLst>
          </p:cNvPr>
          <p:cNvSpPr txBox="1"/>
          <p:nvPr/>
        </p:nvSpPr>
        <p:spPr>
          <a:xfrm>
            <a:off x="76695" y="4735560"/>
            <a:ext cx="12735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Overhead</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400E1B39-E85D-4C57-B413-8B48BAF9EFD4}"/>
              </a:ext>
            </a:extLst>
          </p:cNvPr>
          <p:cNvSpPr txBox="1"/>
          <p:nvPr/>
        </p:nvSpPr>
        <p:spPr>
          <a:xfrm>
            <a:off x="3339498" y="5839146"/>
            <a:ext cx="9326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Depth</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D503AA7-B6F5-43F8-ACC5-6E3398ABD487}"/>
              </a:ext>
            </a:extLst>
          </p:cNvPr>
          <p:cNvSpPr txBox="1"/>
          <p:nvPr/>
        </p:nvSpPr>
        <p:spPr>
          <a:xfrm>
            <a:off x="3391513" y="5154659"/>
            <a:ext cx="679332"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FHE</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B2214969-E910-4781-A5F9-745A8542F09E}"/>
              </a:ext>
            </a:extLst>
          </p:cNvPr>
          <p:cNvSpPr txBox="1"/>
          <p:nvPr/>
        </p:nvSpPr>
        <p:spPr>
          <a:xfrm>
            <a:off x="2811121" y="4644846"/>
            <a:ext cx="749329"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SHE</a:t>
            </a:r>
            <a:endParaRPr lang="en-US" sz="1400" dirty="0">
              <a:solidFill>
                <a:srgbClr val="000000"/>
              </a:solidFill>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7ED49EBA-2131-47AF-ABFB-A8FD63523141}"/>
              </a:ext>
            </a:extLst>
          </p:cNvPr>
          <p:cNvCxnSpPr>
            <a:cxnSpLocks/>
          </p:cNvCxnSpPr>
          <p:nvPr/>
        </p:nvCxnSpPr>
        <p:spPr>
          <a:xfrm>
            <a:off x="2636837" y="5402261"/>
            <a:ext cx="0" cy="83820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C40366E-356D-4FA6-B5CA-9BADD0E9A7E8}"/>
              </a:ext>
            </a:extLst>
          </p:cNvPr>
          <p:cNvSpPr txBox="1"/>
          <p:nvPr/>
        </p:nvSpPr>
        <p:spPr>
          <a:xfrm>
            <a:off x="1813250" y="6215131"/>
            <a:ext cx="1619543"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Crossover point</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5D9BF5CE-9268-450A-8ED5-E13C1E3F48BD}"/>
              </a:ext>
            </a:extLst>
          </p:cNvPr>
          <p:cNvSpPr txBox="1"/>
          <p:nvPr/>
        </p:nvSpPr>
        <p:spPr>
          <a:xfrm>
            <a:off x="8317881" y="5939956"/>
            <a:ext cx="3642409" cy="522777"/>
          </a:xfrm>
          <a:prstGeom prst="rect">
            <a:avLst/>
          </a:prstGeom>
          <a:noFill/>
        </p:spPr>
        <p:txBody>
          <a:bodyPr wrap="square" lIns="186494" tIns="149196" rIns="186494" bIns="149196" rtlCol="0">
            <a:spAutoFit/>
          </a:bodyPr>
          <a:lstStyle/>
          <a:p>
            <a:pPr defTabSz="932563">
              <a:lnSpc>
                <a:spcPct val="90000"/>
              </a:lnSpc>
              <a:spcAft>
                <a:spcPts val="612"/>
              </a:spcAft>
            </a:pPr>
            <a:r>
              <a:rPr lang="en-US" sz="1599" dirty="0">
                <a:solidFill>
                  <a:srgbClr val="000000"/>
                </a:solidFill>
                <a:latin typeface="Segoe UI"/>
                <a:cs typeface="Segoe UI Semilight" panose="020B0402040204020203" pitchFamily="34" charset="0"/>
              </a:rPr>
              <a:t>* require special public keys</a:t>
            </a:r>
          </a:p>
        </p:txBody>
      </p:sp>
    </p:spTree>
    <p:extLst>
      <p:ext uri="{BB962C8B-B14F-4D97-AF65-F5344CB8AC3E}">
        <p14:creationId xmlns:p14="http://schemas.microsoft.com/office/powerpoint/2010/main" val="64581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1+#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2" presetClass="entr" presetSubtype="2" decel="100000" fill="hold" grpId="0" nodeType="withEffect">
                                  <p:stCondLst>
                                    <p:cond delay="25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902F-F338-4E32-9835-5E9A9A82183C}"/>
              </a:ext>
            </a:extLst>
          </p:cNvPr>
          <p:cNvSpPr>
            <a:spLocks noGrp="1"/>
          </p:cNvSpPr>
          <p:nvPr>
            <p:ph type="title"/>
          </p:nvPr>
        </p:nvSpPr>
        <p:spPr/>
        <p:txBody>
          <a:bodyPr/>
          <a:lstStyle/>
          <a:p>
            <a:r>
              <a:rPr lang="en-US" dirty="0"/>
              <a:t>Microsoft homomorphic encryption</a:t>
            </a:r>
          </a:p>
        </p:txBody>
      </p:sp>
      <p:sp>
        <p:nvSpPr>
          <p:cNvPr id="3" name="Text Placeholder 2">
            <a:extLst>
              <a:ext uri="{FF2B5EF4-FFF2-40B4-BE49-F238E27FC236}">
                <a16:creationId xmlns:a16="http://schemas.microsoft.com/office/drawing/2014/main" id="{DE6912E9-6768-4B71-B8EA-3337F990491F}"/>
              </a:ext>
            </a:extLst>
          </p:cNvPr>
          <p:cNvSpPr>
            <a:spLocks noGrp="1"/>
          </p:cNvSpPr>
          <p:nvPr>
            <p:ph type="body" sz="quarter" idx="10"/>
          </p:nvPr>
        </p:nvSpPr>
        <p:spPr>
          <a:xfrm>
            <a:off x="274638" y="1212850"/>
            <a:ext cx="6248399" cy="4030334"/>
          </a:xfrm>
        </p:spPr>
        <p:txBody>
          <a:bodyPr/>
          <a:lstStyle/>
          <a:p>
            <a:r>
              <a:rPr lang="en-US" dirty="0" err="1"/>
              <a:t>CryptoNets</a:t>
            </a:r>
            <a:r>
              <a:rPr lang="en-US" dirty="0"/>
              <a:t> performance break-through</a:t>
            </a:r>
          </a:p>
          <a:p>
            <a:r>
              <a:rPr lang="en-US" sz="1632" dirty="0">
                <a:solidFill>
                  <a:srgbClr val="3C3C41"/>
                </a:solidFill>
                <a:latin typeface="Segoe UI" panose="020B0502040204020203" pitchFamily="34" charset="0"/>
                <a:cs typeface="Segoe UI" panose="020B0502040204020203" pitchFamily="34" charset="0"/>
              </a:rPr>
              <a:t>A breakthrough in 2016: evaluates neural net predictions on encrypted data</a:t>
            </a:r>
          </a:p>
          <a:p>
            <a:endParaRPr lang="en-US" sz="1632" dirty="0">
              <a:solidFill>
                <a:srgbClr val="3C3C41"/>
              </a:solidFill>
              <a:latin typeface="Segoe UI" panose="020B0502040204020203" pitchFamily="34" charset="0"/>
              <a:cs typeface="Segoe UI" panose="020B0502040204020203" pitchFamily="34" charset="0"/>
            </a:endParaRPr>
          </a:p>
          <a:p>
            <a:pPr lvl="0">
              <a:defRPr/>
            </a:pPr>
            <a:r>
              <a:rPr lang="en-US" dirty="0"/>
              <a:t>Simple Encrypted Arithmetic Library (SEAL) </a:t>
            </a:r>
          </a:p>
          <a:p>
            <a:pPr>
              <a:defRPr/>
            </a:pPr>
            <a:r>
              <a:rPr lang="en-US" sz="1632" dirty="0">
                <a:solidFill>
                  <a:srgbClr val="3C3C41"/>
                </a:solidFill>
                <a:latin typeface="Segoe UI" panose="020B0502040204020203" pitchFamily="34" charset="0"/>
                <a:cs typeface="Segoe UI" panose="020B0502040204020203" pitchFamily="34" charset="0"/>
              </a:rPr>
              <a:t>See next slide</a:t>
            </a:r>
          </a:p>
          <a:p>
            <a:pPr>
              <a:defRPr/>
            </a:pPr>
            <a:r>
              <a:rPr lang="en-US" sz="1632" dirty="0">
                <a:solidFill>
                  <a:srgbClr val="3C3C41"/>
                </a:solidFill>
                <a:latin typeface="Segoe UI" panose="020B0502040204020203" pitchFamily="34" charset="0"/>
                <a:cs typeface="Segoe UI" panose="020B0502040204020203" pitchFamily="34" charset="0"/>
              </a:rPr>
              <a:t>Widely adopted by research teams worldwide</a:t>
            </a:r>
          </a:p>
          <a:p>
            <a:pPr>
              <a:defRPr/>
            </a:pPr>
            <a:endParaRPr lang="en-US" sz="1800" dirty="0">
              <a:solidFill>
                <a:srgbClr val="262626"/>
              </a:solidFill>
              <a:latin typeface="Segoe UI Semilight"/>
              <a:cs typeface="Segoe UI Semilight"/>
            </a:endParaRPr>
          </a:p>
          <a:p>
            <a:pPr>
              <a:defRPr/>
            </a:pPr>
            <a:r>
              <a:rPr lang="en-US" dirty="0"/>
              <a:t>Standardization in progress w/ community</a:t>
            </a:r>
          </a:p>
          <a:p>
            <a:endParaRPr lang="en-US" sz="1632" dirty="0">
              <a:solidFill>
                <a:srgbClr val="3C3C41"/>
              </a:solidFill>
              <a:latin typeface="Segoe UI" panose="020B0502040204020203" pitchFamily="34" charset="0"/>
              <a:cs typeface="Segoe UI" panose="020B0502040204020203" pitchFamily="34" charset="0"/>
            </a:endParaRPr>
          </a:p>
          <a:p>
            <a:endParaRPr lang="en-US" dirty="0"/>
          </a:p>
        </p:txBody>
      </p:sp>
      <p:sp>
        <p:nvSpPr>
          <p:cNvPr id="13" name="Rectangle 12">
            <a:extLst>
              <a:ext uri="{FF2B5EF4-FFF2-40B4-BE49-F238E27FC236}">
                <a16:creationId xmlns:a16="http://schemas.microsoft.com/office/drawing/2014/main" id="{E7410E82-EA67-404D-BB81-F687962EFED4}"/>
              </a:ext>
            </a:extLst>
          </p:cNvPr>
          <p:cNvSpPr/>
          <p:nvPr/>
        </p:nvSpPr>
        <p:spPr>
          <a:xfrm>
            <a:off x="350837" y="6272768"/>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2"/>
              </a:rPr>
              <a:t>http://sealcrypto.org</a:t>
            </a:r>
            <a:r>
              <a:rPr lang="fr-FR" dirty="0">
                <a:solidFill>
                  <a:srgbClr val="0070C0"/>
                </a:solidFill>
                <a:latin typeface="Segoe UI" panose="020B0502040204020203" pitchFamily="34" charset="0"/>
                <a:cs typeface="Segoe UI" panose="020B0502040204020203" pitchFamily="34" charset="0"/>
              </a:rPr>
              <a:t>  </a:t>
            </a:r>
          </a:p>
        </p:txBody>
      </p:sp>
      <p:pic>
        <p:nvPicPr>
          <p:cNvPr id="15" name="Picture 14">
            <a:extLst>
              <a:ext uri="{FF2B5EF4-FFF2-40B4-BE49-F238E27FC236}">
                <a16:creationId xmlns:a16="http://schemas.microsoft.com/office/drawing/2014/main" id="{63BE3F7D-1BE0-4773-A94A-36280AF30E32}"/>
              </a:ext>
            </a:extLst>
          </p:cNvPr>
          <p:cNvPicPr>
            <a:picLocks noChangeAspect="1"/>
          </p:cNvPicPr>
          <p:nvPr/>
        </p:nvPicPr>
        <p:blipFill rotWithShape="1">
          <a:blip r:embed="rId3"/>
          <a:srcRect t="3894" r="1329" b="17822"/>
          <a:stretch/>
        </p:blipFill>
        <p:spPr>
          <a:xfrm>
            <a:off x="7208837" y="0"/>
            <a:ext cx="5227638" cy="6994525"/>
          </a:xfrm>
          <a:prstGeom prst="rect">
            <a:avLst/>
          </a:prstGeom>
        </p:spPr>
      </p:pic>
    </p:spTree>
    <p:extLst>
      <p:ext uri="{BB962C8B-B14F-4D97-AF65-F5344CB8AC3E}">
        <p14:creationId xmlns:p14="http://schemas.microsoft.com/office/powerpoint/2010/main" val="1576842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6151-868B-4062-8D1A-6A02B844CC47}"/>
              </a:ext>
            </a:extLst>
          </p:cNvPr>
          <p:cNvSpPr>
            <a:spLocks noGrp="1"/>
          </p:cNvSpPr>
          <p:nvPr>
            <p:ph type="title"/>
          </p:nvPr>
        </p:nvSpPr>
        <p:spPr/>
        <p:txBody>
          <a:bodyPr/>
          <a:lstStyle/>
          <a:p>
            <a:r>
              <a:rPr lang="en-US" dirty="0"/>
              <a:t>Data breaches are costly</a:t>
            </a:r>
          </a:p>
        </p:txBody>
      </p:sp>
      <p:pic>
        <p:nvPicPr>
          <p:cNvPr id="4" name="Picture 2" descr="Image result for data breaches are costly">
            <a:extLst>
              <a:ext uri="{FF2B5EF4-FFF2-40B4-BE49-F238E27FC236}">
                <a16:creationId xmlns:a16="http://schemas.microsoft.com/office/drawing/2014/main" id="{E5B7E1CA-7471-4AC6-BCEE-12C983390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8" r="16503"/>
          <a:stretch/>
        </p:blipFill>
        <p:spPr bwMode="auto">
          <a:xfrm>
            <a:off x="6354763" y="0"/>
            <a:ext cx="60817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DDA76E1E-68AC-4BEA-8877-896092D95F77}"/>
              </a:ext>
            </a:extLst>
          </p:cNvPr>
          <p:cNvSpPr txBox="1">
            <a:spLocks/>
          </p:cNvSpPr>
          <p:nvPr/>
        </p:nvSpPr>
        <p:spPr>
          <a:xfrm>
            <a:off x="427037" y="1135062"/>
            <a:ext cx="5359401" cy="400020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pc="0">
                <a:solidFill>
                  <a:srgbClr val="0078D3"/>
                </a:solidFill>
                <a:latin typeface="Segoe UI Semibold"/>
              </a:rPr>
              <a:t>7.27</a:t>
            </a:r>
            <a:r>
              <a:rPr lang="en-US" sz="1800" spc="0">
                <a:solidFill>
                  <a:srgbClr val="0078D3"/>
                </a:solidFill>
                <a:latin typeface="Segoe UI Semibold"/>
              </a:rPr>
              <a:t>% decrease</a:t>
            </a:r>
          </a:p>
          <a:p>
            <a:pPr>
              <a:spcAft>
                <a:spcPts val="2400"/>
              </a:spcAft>
            </a:pPr>
            <a:r>
              <a:rPr lang="en-US" sz="1400" spc="0">
                <a:latin typeface="Segoe UI"/>
              </a:rPr>
              <a:t>Is the average price of a company disclosing a data breach</a:t>
            </a:r>
            <a:r>
              <a:rPr lang="en-US" sz="1400" spc="0" baseline="30000">
                <a:latin typeface="Segoe UI"/>
              </a:rPr>
              <a:t>1</a:t>
            </a:r>
          </a:p>
          <a:p>
            <a:r>
              <a:rPr lang="en-US" sz="2800" spc="0">
                <a:solidFill>
                  <a:srgbClr val="0078D3"/>
                </a:solidFill>
                <a:latin typeface="Segoe UI Semibold"/>
              </a:rPr>
              <a:t>$3.92</a:t>
            </a:r>
            <a:r>
              <a:rPr lang="en-US" sz="1800" spc="0">
                <a:solidFill>
                  <a:srgbClr val="0078D3"/>
                </a:solidFill>
                <a:latin typeface="Segoe UI Semibold"/>
              </a:rPr>
              <a:t>M avg.</a:t>
            </a:r>
          </a:p>
          <a:p>
            <a:pPr>
              <a:spcAft>
                <a:spcPts val="2400"/>
              </a:spcAft>
            </a:pPr>
            <a:r>
              <a:rPr lang="en-US" sz="1400" spc="0">
                <a:latin typeface="Segoe UI"/>
              </a:rPr>
              <a:t>The Cost of a data breach to an enterprise.  (Up 12% in 5 years).</a:t>
            </a:r>
            <a:r>
              <a:rPr lang="en-US" sz="1400" spc="0" baseline="30000">
                <a:latin typeface="Segoe UI"/>
              </a:rPr>
              <a:t>2</a:t>
            </a:r>
          </a:p>
          <a:p>
            <a:pPr fontAlgn="base"/>
            <a:r>
              <a:rPr lang="en-US" sz="2800" spc="0">
                <a:solidFill>
                  <a:srgbClr val="0078D3"/>
                </a:solidFill>
                <a:latin typeface="Segoe UI Semibold"/>
              </a:rPr>
              <a:t>$6.5</a:t>
            </a:r>
            <a:r>
              <a:rPr lang="en-US" sz="1800" spc="0">
                <a:solidFill>
                  <a:srgbClr val="0078D3"/>
                </a:solidFill>
                <a:latin typeface="Segoe UI Semibold"/>
              </a:rPr>
              <a:t>M avg.</a:t>
            </a:r>
          </a:p>
          <a:p>
            <a:pPr fontAlgn="base">
              <a:spcAft>
                <a:spcPts val="2400"/>
              </a:spcAft>
            </a:pPr>
            <a:r>
              <a:rPr lang="en-US" sz="1400" spc="0">
                <a:latin typeface="Segoe UI"/>
              </a:rPr>
              <a:t>The healthcare cost of a breach (over 60% more than other industries in the study).</a:t>
            </a:r>
            <a:r>
              <a:rPr lang="en-US" sz="1400" spc="0" baseline="30000">
                <a:latin typeface="Segoe UI"/>
              </a:rPr>
              <a:t>2</a:t>
            </a:r>
          </a:p>
          <a:p>
            <a:r>
              <a:rPr lang="en-US" sz="2800" spc="0">
                <a:solidFill>
                  <a:srgbClr val="0078D3"/>
                </a:solidFill>
                <a:latin typeface="Segoe UI Semibold"/>
              </a:rPr>
              <a:t>$42</a:t>
            </a:r>
            <a:r>
              <a:rPr lang="en-US" sz="1800" spc="0">
                <a:solidFill>
                  <a:srgbClr val="0078D3"/>
                </a:solidFill>
                <a:latin typeface="Segoe UI Semibold"/>
              </a:rPr>
              <a:t>M</a:t>
            </a:r>
          </a:p>
          <a:p>
            <a:pPr>
              <a:spcAft>
                <a:spcPts val="2400"/>
              </a:spcAft>
            </a:pPr>
            <a:r>
              <a:rPr lang="en-US" sz="1400" spc="0">
                <a:latin typeface="Segoe UI"/>
              </a:rPr>
              <a:t>Projected in losses for 1 million records losses to cost</a:t>
            </a:r>
            <a:r>
              <a:rPr lang="en-US" sz="1400" spc="0" baseline="30000">
                <a:latin typeface="Segoe UI"/>
              </a:rPr>
              <a:t>2</a:t>
            </a:r>
          </a:p>
          <a:p>
            <a:r>
              <a:rPr lang="en-US" sz="2800" spc="0">
                <a:solidFill>
                  <a:srgbClr val="0078D3"/>
                </a:solidFill>
                <a:latin typeface="Segoe UI Semibold"/>
              </a:rPr>
              <a:t>$388</a:t>
            </a:r>
            <a:r>
              <a:rPr lang="en-US" sz="1800" spc="0">
                <a:solidFill>
                  <a:srgbClr val="0078D3"/>
                </a:solidFill>
                <a:latin typeface="Segoe UI Semibold"/>
              </a:rPr>
              <a:t>M</a:t>
            </a:r>
          </a:p>
          <a:p>
            <a:r>
              <a:rPr lang="en-US" sz="1400" spc="0">
                <a:latin typeface="Segoe UI"/>
              </a:rPr>
              <a:t>Projected losses to cost &gt;50 million records</a:t>
            </a:r>
            <a:r>
              <a:rPr lang="en-US" sz="1400" spc="0" baseline="30000">
                <a:latin typeface="Segoe UI"/>
              </a:rPr>
              <a:t>2</a:t>
            </a:r>
          </a:p>
        </p:txBody>
      </p:sp>
      <p:sp>
        <p:nvSpPr>
          <p:cNvPr id="12" name="TextBox 11">
            <a:extLst>
              <a:ext uri="{FF2B5EF4-FFF2-40B4-BE49-F238E27FC236}">
                <a16:creationId xmlns:a16="http://schemas.microsoft.com/office/drawing/2014/main" id="{6CCCCDD2-42B7-437F-A67B-C2545EA35E6D}"/>
              </a:ext>
            </a:extLst>
          </p:cNvPr>
          <p:cNvSpPr txBox="1"/>
          <p:nvPr/>
        </p:nvSpPr>
        <p:spPr>
          <a:xfrm>
            <a:off x="427037" y="6392862"/>
            <a:ext cx="3241528" cy="440539"/>
          </a:xfrm>
          <a:prstGeom prst="rect">
            <a:avLst/>
          </a:prstGeom>
          <a:noFill/>
        </p:spPr>
        <p:style>
          <a:lnRef idx="0">
            <a:scrgbClr r="0" g="0" b="0"/>
          </a:lnRef>
          <a:fillRef idx="0">
            <a:scrgbClr r="0" g="0" b="0"/>
          </a:fillRef>
          <a:effectRef idx="0">
            <a:scrgbClr r="0" g="0" b="0"/>
          </a:effectRef>
          <a:fontRef idx="major"/>
        </p:style>
        <p:txBody>
          <a:bodyPr wrap="none" lIns="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Sources:  1. </a:t>
            </a:r>
            <a:r>
              <a:rPr kumimoji="0" lang="en-US" sz="1050" b="0" i="0" u="none" strike="noStrike" kern="0" cap="none" spc="0" normalizeH="0" baseline="0" noProof="0" dirty="0" err="1">
                <a:ln>
                  <a:noFill/>
                </a:ln>
                <a:gradFill>
                  <a:gsLst>
                    <a:gs pos="2917">
                      <a:srgbClr val="000000"/>
                    </a:gs>
                    <a:gs pos="30000">
                      <a:srgbClr val="000000"/>
                    </a:gs>
                  </a:gsLst>
                  <a:lin ang="5400000" scaled="0"/>
                </a:gradFill>
                <a:effectLst/>
                <a:uLnTx/>
                <a:uFillTx/>
                <a:hlinkClick r:id="rId3"/>
              </a:rPr>
              <a:t>Comparitech</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 2. </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hlinkClick r:id="rId4"/>
              </a:rPr>
              <a:t>IBM</a:t>
            </a:r>
            <a:endPar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spTree>
    <p:extLst>
      <p:ext uri="{BB962C8B-B14F-4D97-AF65-F5344CB8AC3E}">
        <p14:creationId xmlns:p14="http://schemas.microsoft.com/office/powerpoint/2010/main" val="2741802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AC7DC-F8ED-47BA-9C5F-F8291A8E31BA}"/>
              </a:ext>
            </a:extLst>
          </p:cNvPr>
          <p:cNvPicPr>
            <a:picLocks noChangeAspect="1"/>
          </p:cNvPicPr>
          <p:nvPr/>
        </p:nvPicPr>
        <p:blipFill>
          <a:blip r:embed="rId3"/>
          <a:stretch>
            <a:fillRect/>
          </a:stretch>
        </p:blipFill>
        <p:spPr>
          <a:xfrm>
            <a:off x="7285037" y="-10329"/>
            <a:ext cx="5158027" cy="5806903"/>
          </a:xfrm>
          <a:prstGeom prst="rect">
            <a:avLst/>
          </a:prstGeom>
        </p:spPr>
      </p:pic>
      <p:sp>
        <p:nvSpPr>
          <p:cNvPr id="2" name="Title 1">
            <a:extLst>
              <a:ext uri="{FF2B5EF4-FFF2-40B4-BE49-F238E27FC236}">
                <a16:creationId xmlns:a16="http://schemas.microsoft.com/office/drawing/2014/main" id="{C86F447C-D6C5-4DBA-889D-A239414799C1}"/>
              </a:ext>
            </a:extLst>
          </p:cNvPr>
          <p:cNvSpPr>
            <a:spLocks noGrp="1"/>
          </p:cNvSpPr>
          <p:nvPr>
            <p:ph type="title"/>
          </p:nvPr>
        </p:nvSpPr>
        <p:spPr>
          <a:xfrm>
            <a:off x="274639" y="352425"/>
            <a:ext cx="11889564" cy="860424"/>
          </a:xfrm>
        </p:spPr>
        <p:txBody>
          <a:bodyPr/>
          <a:lstStyle/>
          <a:p>
            <a:r>
              <a:rPr lang="en-US" dirty="0"/>
              <a:t>Microsoft SEAL</a:t>
            </a:r>
            <a:br>
              <a:rPr lang="en-US" dirty="0"/>
            </a:br>
            <a:r>
              <a:rPr lang="en-US" sz="2400" dirty="0">
                <a:solidFill>
                  <a:srgbClr val="0078D7"/>
                </a:solidFill>
                <a:latin typeface="Segoe UI" panose="020B0502040204020203" pitchFamily="34" charset="0"/>
                <a:cs typeface="Segoe UI" panose="020B0502040204020203" pitchFamily="34" charset="0"/>
              </a:rPr>
              <a:t>Simple Encrypted Arithmetic Library</a:t>
            </a:r>
            <a:endParaRPr lang="en-US" dirty="0">
              <a:solidFill>
                <a:srgbClr val="0078D7"/>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1F07C192-F31A-4E67-A333-F517C542FD73}"/>
              </a:ext>
            </a:extLst>
          </p:cNvPr>
          <p:cNvSpPr>
            <a:spLocks noGrp="1"/>
          </p:cNvSpPr>
          <p:nvPr>
            <p:ph type="body" sz="quarter" idx="10"/>
          </p:nvPr>
        </p:nvSpPr>
        <p:spPr>
          <a:xfrm>
            <a:off x="274639" y="1400539"/>
            <a:ext cx="6324599" cy="2655150"/>
          </a:xfrm>
        </p:spPr>
        <p:txBody>
          <a:bodyPr/>
          <a:lstStyle/>
          <a:p>
            <a:r>
              <a:rPr lang="en-US" sz="2000" dirty="0"/>
              <a:t>A state-of-the-art homomorphic encryption library from Microsoft Research (MSR)</a:t>
            </a:r>
          </a:p>
          <a:p>
            <a:pPr lvl="1" defTabSz="932597">
              <a:defRPr/>
            </a:pPr>
            <a:r>
              <a:rPr lang="en-US" sz="1632" dirty="0">
                <a:solidFill>
                  <a:srgbClr val="3C3C41"/>
                </a:solidFill>
                <a:latin typeface="Segoe UI" panose="020B0502040204020203" pitchFamily="34" charset="0"/>
                <a:cs typeface="Segoe UI" panose="020B0502040204020203" pitchFamily="34" charset="0"/>
              </a:rPr>
              <a:t>Encryption and decryption: Low-level primitives for encrypted arithmetic (add, subtract, multiply)</a:t>
            </a:r>
          </a:p>
          <a:p>
            <a:pPr lvl="1" defTabSz="932597">
              <a:defRPr/>
            </a:pPr>
            <a:r>
              <a:rPr lang="en-US" sz="1632" dirty="0">
                <a:solidFill>
                  <a:srgbClr val="3C3C41"/>
                </a:solidFill>
                <a:latin typeface="Segoe UI" panose="020B0502040204020203" pitchFamily="34" charset="0"/>
                <a:cs typeface="Segoe UI" panose="020B0502040204020203" pitchFamily="34" charset="0"/>
              </a:rPr>
              <a:t>GPU/FPGA acceleration (up to +50x perf, resp. up to +120x perf)</a:t>
            </a:r>
            <a:endParaRPr lang="fr-FR" sz="1632" dirty="0">
              <a:solidFill>
                <a:srgbClr val="3C3C41"/>
              </a:solidFill>
              <a:latin typeface="Segoe UI" panose="020B0502040204020203" pitchFamily="34" charset="0"/>
              <a:cs typeface="Segoe UI" panose="020B0502040204020203" pitchFamily="34" charset="0"/>
            </a:endParaRP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1.0 released under MSR-LA in 2015</a:t>
            </a: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3.5.0 released under MIT license in April 2020</a:t>
            </a:r>
            <a:endParaRPr lang="fr-FR"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defTabSz="932597">
              <a:defRPr/>
            </a:pP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https://github.com/microsoft/</a:t>
            </a:r>
            <a:r>
              <a:rPr lang="fr-FR" sz="1632" dirty="0">
                <a:solidFill>
                  <a:srgbClr val="3C3C4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SEAL</a:t>
            </a: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/blob/master/Changes.md</a:t>
            </a:r>
            <a:r>
              <a:rPr lang="fr-FR" sz="1632" dirty="0">
                <a:solidFill>
                  <a:srgbClr val="3C3C4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 </a:t>
            </a:r>
            <a:endParaRPr lang="fr-FR" sz="1632" dirty="0">
              <a:solidFill>
                <a:srgbClr val="3C3C4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46A4BAFF-AF8C-49E0-8A15-E31EABC6CCC1}"/>
              </a:ext>
            </a:extLst>
          </p:cNvPr>
          <p:cNvSpPr/>
          <p:nvPr/>
        </p:nvSpPr>
        <p:spPr>
          <a:xfrm>
            <a:off x="-1203824" y="-1146180"/>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6"/>
              </a:rPr>
              <a:t>http://sealcrypto.org</a:t>
            </a:r>
            <a:r>
              <a:rPr lang="fr-FR" dirty="0">
                <a:solidFill>
                  <a:srgbClr val="0070C0"/>
                </a:solidFill>
                <a:latin typeface="Segoe UI" panose="020B0502040204020203" pitchFamily="34" charset="0"/>
                <a:cs typeface="Segoe UI" panose="020B0502040204020203" pitchFamily="34" charset="0"/>
              </a:rPr>
              <a:t>  </a:t>
            </a:r>
          </a:p>
        </p:txBody>
      </p:sp>
      <p:sp>
        <p:nvSpPr>
          <p:cNvPr id="7" name="Rectangle 6">
            <a:extLst>
              <a:ext uri="{FF2B5EF4-FFF2-40B4-BE49-F238E27FC236}">
                <a16:creationId xmlns:a16="http://schemas.microsoft.com/office/drawing/2014/main" id="{570332CA-38BA-4C24-8127-D16B56C234FB}"/>
              </a:ext>
            </a:extLst>
          </p:cNvPr>
          <p:cNvSpPr/>
          <p:nvPr/>
        </p:nvSpPr>
        <p:spPr bwMode="auto">
          <a:xfrm>
            <a:off x="6589" y="4717005"/>
            <a:ext cx="12436475" cy="22775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Rectangle 8">
            <a:extLst>
              <a:ext uri="{FF2B5EF4-FFF2-40B4-BE49-F238E27FC236}">
                <a16:creationId xmlns:a16="http://schemas.microsoft.com/office/drawing/2014/main" id="{046E9DC7-DDBC-44FB-945C-6C56E1A0B601}"/>
              </a:ext>
            </a:extLst>
          </p:cNvPr>
          <p:cNvSpPr/>
          <p:nvPr/>
        </p:nvSpPr>
        <p:spPr bwMode="auto">
          <a:xfrm>
            <a:off x="378829" y="4737224"/>
            <a:ext cx="4267199" cy="227752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Written in C++ 17</a:t>
            </a:r>
            <a:r>
              <a:rPr lang="en-US" sz="1400" dirty="0">
                <a:solidFill>
                  <a:srgbClr val="000000"/>
                </a:solidFill>
              </a:rPr>
              <a:t>; includes .NET Standard wrapper for public API (&gt; SEAL 3.2)</a:t>
            </a:r>
          </a:p>
          <a:p>
            <a:pPr marL="285750" indent="-285750">
              <a:spcBef>
                <a:spcPts val="392"/>
              </a:spcBef>
              <a:buFont typeface="Arial" panose="020B0604020202020204" pitchFamily="34" charset="0"/>
              <a:buChar char="•"/>
            </a:pPr>
            <a:r>
              <a:rPr lang="en-US" sz="1200" dirty="0">
                <a:solidFill>
                  <a:srgbClr val="000000"/>
                </a:solidFill>
              </a:rPr>
              <a:t>Supporting Azure Functions : serverless Secure Compute</a:t>
            </a:r>
          </a:p>
          <a:p>
            <a:pPr>
              <a:spcBef>
                <a:spcPts val="392"/>
              </a:spcBef>
            </a:pPr>
            <a:r>
              <a:rPr lang="en-US" sz="1400" dirty="0">
                <a:solidFill>
                  <a:srgbClr val="000000"/>
                </a:solidFill>
              </a:rPr>
              <a:t>From open source community:</a:t>
            </a:r>
          </a:p>
          <a:p>
            <a:pPr marL="285750" indent="-285750">
              <a:spcBef>
                <a:spcPts val="392"/>
              </a:spcBef>
              <a:buFont typeface="Arial" panose="020B0604020202020204" pitchFamily="34" charset="0"/>
              <a:buChar char="•"/>
            </a:pPr>
            <a:r>
              <a:rPr lang="en-US" sz="1200" dirty="0" err="1">
                <a:solidFill>
                  <a:srgbClr val="000000"/>
                </a:solidFill>
                <a:hlinkClick r:id="rId7"/>
              </a:rPr>
              <a:t>PyHeal</a:t>
            </a:r>
            <a:r>
              <a:rPr lang="en-US" sz="1200" dirty="0">
                <a:solidFill>
                  <a:srgbClr val="000000"/>
                </a:solidFill>
              </a:rPr>
              <a:t> (Python wrappers from Accenture), </a:t>
            </a:r>
            <a:r>
              <a:rPr lang="en-US" sz="1200" dirty="0">
                <a:solidFill>
                  <a:srgbClr val="000000"/>
                </a:solidFill>
                <a:hlinkClick r:id="rId8"/>
              </a:rPr>
              <a:t>SEAL-python</a:t>
            </a:r>
            <a:r>
              <a:rPr lang="en-US" sz="1200" dirty="0">
                <a:solidFill>
                  <a:srgbClr val="000000"/>
                </a:solidFill>
              </a:rPr>
              <a:t> (yet another wrapper </a:t>
            </a:r>
            <a:r>
              <a:rPr lang="en-US" sz="1200" dirty="0" err="1">
                <a:solidFill>
                  <a:srgbClr val="000000"/>
                </a:solidFill>
              </a:rPr>
              <a:t>fpr</a:t>
            </a:r>
            <a:r>
              <a:rPr lang="en-US" sz="1200" dirty="0">
                <a:solidFill>
                  <a:srgbClr val="000000"/>
                </a:solidFill>
              </a:rPr>
              <a:t> SEAL 3.4.5) </a:t>
            </a:r>
          </a:p>
          <a:p>
            <a:pPr marL="285750" indent="-285750">
              <a:spcBef>
                <a:spcPts val="392"/>
              </a:spcBef>
              <a:buFont typeface="Arial" panose="020B0604020202020204" pitchFamily="34" charset="0"/>
              <a:buChar char="•"/>
            </a:pPr>
            <a:r>
              <a:rPr lang="en-US" sz="1200" dirty="0">
                <a:solidFill>
                  <a:srgbClr val="000000"/>
                </a:solidFill>
                <a:hlinkClick r:id="rId9"/>
              </a:rPr>
              <a:t>node-seal</a:t>
            </a:r>
            <a:r>
              <a:rPr lang="en-US" sz="1200" dirty="0">
                <a:solidFill>
                  <a:srgbClr val="000000"/>
                </a:solidFill>
              </a:rPr>
              <a:t> (JavaScript wrappers)</a:t>
            </a:r>
          </a:p>
          <a:p>
            <a:pPr marL="285750" indent="-285750">
              <a:spcBef>
                <a:spcPts val="392"/>
              </a:spcBef>
              <a:buFont typeface="Arial" panose="020B0604020202020204" pitchFamily="34" charset="0"/>
              <a:buChar char="•"/>
            </a:pPr>
            <a:r>
              <a:rPr lang="en-US" sz="1200" dirty="0" err="1">
                <a:solidFill>
                  <a:srgbClr val="000000"/>
                </a:solidFill>
                <a:hlinkClick r:id="rId10"/>
              </a:rPr>
              <a:t>nGraph</a:t>
            </a:r>
            <a:r>
              <a:rPr lang="en-US" sz="1200" dirty="0">
                <a:solidFill>
                  <a:srgbClr val="000000"/>
                </a:solidFill>
                <a:hlinkClick r:id="rId10"/>
              </a:rPr>
              <a:t> HE Transformer</a:t>
            </a:r>
            <a:r>
              <a:rPr lang="en-US" sz="1200" dirty="0">
                <a:solidFill>
                  <a:srgbClr val="000000"/>
                </a:solidFill>
              </a:rPr>
              <a:t> (from Intel)</a:t>
            </a:r>
          </a:p>
          <a:p>
            <a:pPr marL="285750" indent="-285750">
              <a:spcBef>
                <a:spcPts val="392"/>
              </a:spcBef>
              <a:buFont typeface="Arial" panose="020B0604020202020204" pitchFamily="34" charset="0"/>
              <a:buChar char="•"/>
            </a:pPr>
            <a:r>
              <a:rPr lang="en-US" sz="1200" dirty="0" err="1">
                <a:solidFill>
                  <a:srgbClr val="000000"/>
                </a:solidFill>
              </a:rPr>
              <a:t>TenSEAL</a:t>
            </a:r>
            <a:r>
              <a:rPr lang="en-US" sz="1200" dirty="0">
                <a:solidFill>
                  <a:srgbClr val="000000"/>
                </a:solidFill>
              </a:rPr>
              <a:t> (from </a:t>
            </a:r>
            <a:r>
              <a:rPr lang="en-US" sz="1200" dirty="0" err="1">
                <a:solidFill>
                  <a:srgbClr val="000000"/>
                </a:solidFill>
              </a:rPr>
              <a:t>OpenMinded</a:t>
            </a:r>
            <a:r>
              <a:rPr lang="en-US" sz="1200" dirty="0">
                <a:solidFill>
                  <a:srgbClr val="000000"/>
                </a:solidFill>
              </a:rPr>
              <a:t>)</a:t>
            </a:r>
          </a:p>
        </p:txBody>
      </p:sp>
      <p:sp>
        <p:nvSpPr>
          <p:cNvPr id="10" name="Rectangle 9">
            <a:extLst>
              <a:ext uri="{FF2B5EF4-FFF2-40B4-BE49-F238E27FC236}">
                <a16:creationId xmlns:a16="http://schemas.microsoft.com/office/drawing/2014/main" id="{9C297C74-0949-4031-B998-4CC2679A6B0D}"/>
              </a:ext>
            </a:extLst>
          </p:cNvPr>
          <p:cNvSpPr/>
          <p:nvPr/>
        </p:nvSpPr>
        <p:spPr bwMode="auto">
          <a:xfrm>
            <a:off x="8504237" y="4792663"/>
            <a:ext cx="3830524" cy="133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Samples’ repos on GitHub:</a:t>
            </a: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en-US" sz="1400" dirty="0">
                <a:solidFill>
                  <a:srgbClr val="000000"/>
                </a:solidFill>
                <a:hlinkClick r:id="rId11"/>
              </a:rPr>
              <a:t>SEAL-Demo</a:t>
            </a:r>
            <a:endParaRPr lang="en-US" sz="1400" dirty="0">
              <a:solidFill>
                <a:srgbClr val="000000"/>
              </a:solidFill>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2"/>
              </a:rPr>
              <a:t>algorithms-in-SEAL</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3"/>
              </a:rPr>
              <a:t>bootcamp</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Etc.</a:t>
            </a:r>
          </a:p>
        </p:txBody>
      </p:sp>
      <p:sp>
        <p:nvSpPr>
          <p:cNvPr id="12" name="Rectangle 11">
            <a:extLst>
              <a:ext uri="{FF2B5EF4-FFF2-40B4-BE49-F238E27FC236}">
                <a16:creationId xmlns:a16="http://schemas.microsoft.com/office/drawing/2014/main" id="{7FFECAB4-3441-401F-8BE0-6B3646226310}"/>
              </a:ext>
            </a:extLst>
          </p:cNvPr>
          <p:cNvSpPr/>
          <p:nvPr/>
        </p:nvSpPr>
        <p:spPr bwMode="auto">
          <a:xfrm>
            <a:off x="4851718" y="4772444"/>
            <a:ext cx="3438638" cy="1090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Support to:</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Operating System: Windows, Linux, macOS, FreeBSD</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Smartphones : Android </a:t>
            </a:r>
          </a:p>
        </p:txBody>
      </p:sp>
    </p:spTree>
    <p:extLst>
      <p:ext uri="{BB962C8B-B14F-4D97-AF65-F5344CB8AC3E}">
        <p14:creationId xmlns:p14="http://schemas.microsoft.com/office/powerpoint/2010/main" val="285533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First illustrations of Microsoft SEAL</a:t>
            </a:r>
          </a:p>
          <a:p>
            <a:pPr marL="0" indent="0">
              <a:buNone/>
            </a:pPr>
            <a:endParaRPr lang="en-US" dirty="0">
              <a:solidFill>
                <a:schemeClr val="tx1"/>
              </a:solidFill>
            </a:endParaRPr>
          </a:p>
        </p:txBody>
      </p:sp>
      <p:pic>
        <p:nvPicPr>
          <p:cNvPr id="4" name="Google Shape;156;p35">
            <a:extLst>
              <a:ext uri="{FF2B5EF4-FFF2-40B4-BE49-F238E27FC236}">
                <a16:creationId xmlns:a16="http://schemas.microsoft.com/office/drawing/2014/main" id="{A3BB62D5-CF8B-4464-8FB9-FBC091921ED5}"/>
              </a:ext>
            </a:extLst>
          </p:cNvPr>
          <p:cNvPicPr preferRelativeResize="0"/>
          <p:nvPr/>
        </p:nvPicPr>
        <p:blipFill rotWithShape="1">
          <a:blip r:embed="rId5">
            <a:alphaModFix/>
          </a:blip>
          <a:srcRect t="15038"/>
          <a:stretch/>
        </p:blipFill>
        <p:spPr>
          <a:xfrm>
            <a:off x="1146675" y="4019394"/>
            <a:ext cx="4260300" cy="2036832"/>
          </a:xfrm>
          <a:prstGeom prst="rect">
            <a:avLst/>
          </a:prstGeom>
          <a:noFill/>
          <a:ln>
            <a:noFill/>
          </a:ln>
        </p:spPr>
      </p:pic>
    </p:spTree>
    <p:extLst>
      <p:ext uri="{BB962C8B-B14F-4D97-AF65-F5344CB8AC3E}">
        <p14:creationId xmlns:p14="http://schemas.microsoft.com/office/powerpoint/2010/main" val="31813653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a:t>
            </a:r>
            <a:endParaRPr lang="en-US" dirty="0"/>
          </a:p>
        </p:txBody>
      </p:sp>
      <p:sp>
        <p:nvSpPr>
          <p:cNvPr id="40" name="Arrow: Striped Right 39">
            <a:extLst>
              <a:ext uri="{FF2B5EF4-FFF2-40B4-BE49-F238E27FC236}">
                <a16:creationId xmlns:a16="http://schemas.microsoft.com/office/drawing/2014/main" id="{ED338890-CE63-45CB-8AE8-7E1C7DDC1F93}"/>
              </a:ext>
            </a:extLst>
          </p:cNvPr>
          <p:cNvSpPr/>
          <p:nvPr/>
        </p:nvSpPr>
        <p:spPr>
          <a:xfrm>
            <a:off x="3674065" y="359850"/>
            <a:ext cx="8453981" cy="5867039"/>
          </a:xfrm>
          <a:prstGeom prst="stripedRightArrow">
            <a:avLst>
              <a:gd name="adj1" fmla="val 50000"/>
              <a:gd name="adj2" fmla="val 15893"/>
            </a:avLst>
          </a:prstGeom>
          <a:gradFill flip="none" rotWithShape="1">
            <a:gsLst>
              <a:gs pos="0">
                <a:srgbClr val="A5A5A5">
                  <a:lumMod val="5000"/>
                  <a:lumOff val="95000"/>
                </a:srgbClr>
              </a:gs>
              <a:gs pos="100000">
                <a:srgbClr val="A5A5A5">
                  <a:lumMod val="30000"/>
                  <a:lumOff val="70000"/>
                </a:srgbClr>
              </a:gs>
            </a:gsLst>
            <a:lin ang="13500000" scaled="1"/>
            <a:tileRect/>
          </a:gradFill>
          <a:ln w="12700" cap="flat" cmpd="sng" algn="ctr">
            <a:solidFill>
              <a:sysClr val="window" lastClr="FFFFFF">
                <a:lumMod val="85000"/>
                <a:alpha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41" name="Rectangle 40">
            <a:extLst>
              <a:ext uri="{FF2B5EF4-FFF2-40B4-BE49-F238E27FC236}">
                <a16:creationId xmlns:a16="http://schemas.microsoft.com/office/drawing/2014/main" id="{35429A01-7C97-4A84-BA72-657866E599ED}"/>
              </a:ext>
            </a:extLst>
          </p:cNvPr>
          <p:cNvSpPr/>
          <p:nvPr/>
        </p:nvSpPr>
        <p:spPr>
          <a:xfrm>
            <a:off x="5511253" y="1876147"/>
            <a:ext cx="3427716"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Privacy problems: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During inferencing, prediction data is exposed to the model owner​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Training data is exposed to the model builder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AI model can leak sensitive data</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endParaRPr>
          </a:p>
        </p:txBody>
      </p:sp>
      <p:sp>
        <p:nvSpPr>
          <p:cNvPr id="42" name="Rectangle 41">
            <a:extLst>
              <a:ext uri="{FF2B5EF4-FFF2-40B4-BE49-F238E27FC236}">
                <a16:creationId xmlns:a16="http://schemas.microsoft.com/office/drawing/2014/main" id="{CD9CC368-4B1C-40B2-B789-917866B4FDA4}"/>
              </a:ext>
            </a:extLst>
          </p:cNvPr>
          <p:cNvSpPr/>
          <p:nvPr/>
        </p:nvSpPr>
        <p:spPr>
          <a:xfrm>
            <a:off x="9026447" y="1876146"/>
            <a:ext cx="2886444"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Target scenarios: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Private prediction / inferencing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Collaborative and private model training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AI model protection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1" i="0" u="none" strike="noStrike" kern="0" cap="none" spc="0" normalizeH="0" baseline="0" noProof="0" dirty="0">
              <a:ln>
                <a:noFill/>
              </a:ln>
              <a:solidFill>
                <a:srgbClr val="4472C4"/>
              </a:solidFill>
              <a:effectLst/>
              <a:uLnTx/>
              <a:uFillTx/>
            </a:endParaRPr>
          </a:p>
        </p:txBody>
      </p:sp>
      <p:cxnSp>
        <p:nvCxnSpPr>
          <p:cNvPr id="43" name="Straight Connector 42">
            <a:extLst>
              <a:ext uri="{FF2B5EF4-FFF2-40B4-BE49-F238E27FC236}">
                <a16:creationId xmlns:a16="http://schemas.microsoft.com/office/drawing/2014/main" id="{3CB34C71-D94E-4713-B133-8B0C59822D5D}"/>
              </a:ext>
            </a:extLst>
          </p:cNvPr>
          <p:cNvCxnSpPr>
            <a:cxnSpLocks/>
          </p:cNvCxnSpPr>
          <p:nvPr/>
        </p:nvCxnSpPr>
        <p:spPr>
          <a:xfrm flipH="1">
            <a:off x="8971308" y="1945766"/>
            <a:ext cx="22800" cy="2687861"/>
          </a:xfrm>
          <a:prstGeom prst="line">
            <a:avLst/>
          </a:prstGeom>
          <a:noFill/>
          <a:ln w="31750" cap="flat" cmpd="sng" algn="ctr">
            <a:solidFill>
              <a:sysClr val="window" lastClr="FFFFFF">
                <a:lumMod val="85000"/>
              </a:sysClr>
            </a:solidFill>
            <a:prstDash val="solid"/>
            <a:miter lim="800000"/>
          </a:ln>
          <a:effectLst/>
        </p:spPr>
      </p:cxnSp>
      <p:graphicFrame>
        <p:nvGraphicFramePr>
          <p:cNvPr id="44" name="Diagram 43">
            <a:extLst>
              <a:ext uri="{FF2B5EF4-FFF2-40B4-BE49-F238E27FC236}">
                <a16:creationId xmlns:a16="http://schemas.microsoft.com/office/drawing/2014/main" id="{53FF4CD2-F0CD-4C2C-9F92-C591D003C73B}"/>
              </a:ext>
            </a:extLst>
          </p:cNvPr>
          <p:cNvGraphicFramePr/>
          <p:nvPr/>
        </p:nvGraphicFramePr>
        <p:xfrm>
          <a:off x="-1616320" y="1004886"/>
          <a:ext cx="8915162" cy="558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CBB69233-7578-4D0E-821A-66E6E19798BC}"/>
              </a:ext>
            </a:extLst>
          </p:cNvPr>
          <p:cNvGrpSpPr/>
          <p:nvPr/>
        </p:nvGrpSpPr>
        <p:grpSpPr>
          <a:xfrm>
            <a:off x="228293" y="1727410"/>
            <a:ext cx="2894163" cy="4452272"/>
            <a:chOff x="778919" y="1893300"/>
            <a:chExt cx="2894163" cy="4452272"/>
          </a:xfrm>
          <a:solidFill>
            <a:srgbClr val="5B9BD5">
              <a:lumMod val="60000"/>
              <a:lumOff val="40000"/>
              <a:alpha val="41000"/>
            </a:srgbClr>
          </a:solidFill>
        </p:grpSpPr>
        <p:sp>
          <p:nvSpPr>
            <p:cNvPr id="46" name="Oval 45">
              <a:extLst>
                <a:ext uri="{FF2B5EF4-FFF2-40B4-BE49-F238E27FC236}">
                  <a16:creationId xmlns:a16="http://schemas.microsoft.com/office/drawing/2014/main" id="{BE18DD06-D376-47B5-8837-1040F9B422CF}"/>
                </a:ext>
              </a:extLst>
            </p:cNvPr>
            <p:cNvSpPr/>
            <p:nvPr/>
          </p:nvSpPr>
          <p:spPr>
            <a:xfrm>
              <a:off x="778919" y="3181049"/>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7" name="Oval 46">
              <a:extLst>
                <a:ext uri="{FF2B5EF4-FFF2-40B4-BE49-F238E27FC236}">
                  <a16:creationId xmlns:a16="http://schemas.microsoft.com/office/drawing/2014/main" id="{B6E92251-DB27-4556-B057-1C326D3A543E}"/>
                </a:ext>
              </a:extLst>
            </p:cNvPr>
            <p:cNvSpPr/>
            <p:nvPr/>
          </p:nvSpPr>
          <p:spPr>
            <a:xfrm rot="18405808">
              <a:off x="1532824" y="4576541"/>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8" name="Oval 47">
              <a:extLst>
                <a:ext uri="{FF2B5EF4-FFF2-40B4-BE49-F238E27FC236}">
                  <a16:creationId xmlns:a16="http://schemas.microsoft.com/office/drawing/2014/main" id="{F9B9E648-E267-48BC-9E63-20C1899DA71D}"/>
                </a:ext>
              </a:extLst>
            </p:cNvPr>
            <p:cNvSpPr/>
            <p:nvPr/>
          </p:nvSpPr>
          <p:spPr>
            <a:xfrm rot="2424259">
              <a:off x="1559933" y="1893300"/>
              <a:ext cx="211314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grpSp>
      <p:sp>
        <p:nvSpPr>
          <p:cNvPr id="49" name="Oval 48">
            <a:extLst>
              <a:ext uri="{FF2B5EF4-FFF2-40B4-BE49-F238E27FC236}">
                <a16:creationId xmlns:a16="http://schemas.microsoft.com/office/drawing/2014/main" id="{7E8D0964-4148-491A-B41B-71C6D621DFB3}"/>
              </a:ext>
            </a:extLst>
          </p:cNvPr>
          <p:cNvSpPr/>
          <p:nvPr/>
        </p:nvSpPr>
        <p:spPr>
          <a:xfrm rot="7757930">
            <a:off x="2600440" y="1727410"/>
            <a:ext cx="2113149" cy="1412584"/>
          </a:xfrm>
          <a:prstGeom prst="ellipse">
            <a:avLst/>
          </a:prstGeom>
          <a:solidFill>
            <a:srgbClr val="5B9BD5">
              <a:lumMod val="60000"/>
              <a:lumOff val="40000"/>
              <a:alpha val="41000"/>
            </a:srgbClr>
          </a:solid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sp>
        <p:nvSpPr>
          <p:cNvPr id="4" name="Text Placeholder 3">
            <a:extLst>
              <a:ext uri="{FF2B5EF4-FFF2-40B4-BE49-F238E27FC236}">
                <a16:creationId xmlns:a16="http://schemas.microsoft.com/office/drawing/2014/main" id="{66E39100-4142-4986-84DE-F1B6191B9064}"/>
              </a:ext>
            </a:extLst>
          </p:cNvPr>
          <p:cNvSpPr>
            <a:spLocks noGrp="1"/>
          </p:cNvSpPr>
          <p:nvPr>
            <p:ph type="body" sz="quarter" idx="10"/>
          </p:nvPr>
        </p:nvSpPr>
        <p:spPr>
          <a:xfrm>
            <a:off x="5037735" y="5414160"/>
            <a:ext cx="7162800" cy="1255728"/>
          </a:xfrm>
        </p:spPr>
        <p:txBody>
          <a:bodyPr/>
          <a:lstStyle/>
          <a:p>
            <a:r>
              <a:rPr lang="en-US" sz="2400" dirty="0">
                <a:solidFill>
                  <a:schemeClr val="tx1"/>
                </a:solidFill>
                <a:latin typeface="Segoe UI Semibold" panose="020B0702040204020203" pitchFamily="34" charset="0"/>
                <a:cs typeface="Segoe UI Semibold" panose="020B0702040204020203" pitchFamily="34" charset="0"/>
              </a:rPr>
              <a:t>Protect privacy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the entire Machine Learning process and </a:t>
            </a:r>
            <a:r>
              <a:rPr lang="en-US" sz="2400" dirty="0">
                <a:solidFill>
                  <a:schemeClr val="tx1"/>
                </a:solidFill>
                <a:latin typeface="Segoe UI Semibold" panose="020B0702040204020203" pitchFamily="34" charset="0"/>
                <a:cs typeface="Segoe UI Semibold" panose="020B0702040204020203" pitchFamily="34" charset="0"/>
              </a:rPr>
              <a:t>remove the data sharing and privacy barriers</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to adoption of AI</a:t>
            </a:r>
          </a:p>
          <a:p>
            <a:endParaRPr lang="en-US" dirty="0"/>
          </a:p>
        </p:txBody>
      </p:sp>
    </p:spTree>
    <p:extLst>
      <p:ext uri="{BB962C8B-B14F-4D97-AF65-F5344CB8AC3E}">
        <p14:creationId xmlns:p14="http://schemas.microsoft.com/office/powerpoint/2010/main" val="26745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customer scenarios we are focusing on</a:t>
            </a:r>
            <a:endParaRPr lang="en-US" dirty="0"/>
          </a:p>
        </p:txBody>
      </p:sp>
      <p:pic>
        <p:nvPicPr>
          <p:cNvPr id="7" name="Picture 6">
            <a:extLst>
              <a:ext uri="{FF2B5EF4-FFF2-40B4-BE49-F238E27FC236}">
                <a16:creationId xmlns:a16="http://schemas.microsoft.com/office/drawing/2014/main" id="{3FD09702-7234-4E6C-8E27-00BD4C47486E}"/>
              </a:ext>
            </a:extLst>
          </p:cNvPr>
          <p:cNvPicPr>
            <a:picLocks noChangeAspect="1"/>
          </p:cNvPicPr>
          <p:nvPr/>
        </p:nvPicPr>
        <p:blipFill rotWithShape="1">
          <a:blip r:embed="rId3"/>
          <a:srcRect t="10302"/>
          <a:stretch/>
        </p:blipFill>
        <p:spPr>
          <a:xfrm>
            <a:off x="764523" y="2127692"/>
            <a:ext cx="10905066" cy="4450628"/>
          </a:xfrm>
          <a:prstGeom prst="rect">
            <a:avLst/>
          </a:prstGeom>
        </p:spPr>
      </p:pic>
      <p:sp>
        <p:nvSpPr>
          <p:cNvPr id="10" name="Text Placeholder 2">
            <a:extLst>
              <a:ext uri="{FF2B5EF4-FFF2-40B4-BE49-F238E27FC236}">
                <a16:creationId xmlns:a16="http://schemas.microsoft.com/office/drawing/2014/main" id="{A719861B-1401-4166-A25A-AC9FD44F1B9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E3E03170-FE96-4685-9299-EF67480D0EF5}"/>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23C173E9-403D-4CB5-BEF1-2CEF6183476E}"/>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41703166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1</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4829589"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1341437"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A6E260CC-3031-489F-BDA2-A69238E6382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4C265042-7E55-4A23-BC16-2B7B1049FDB4}"/>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EE98BBD7-6295-4833-9679-1CF02EFEFDB4}"/>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25485306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ureRun-Demo-Mar05-2019">
            <a:hlinkClick r:id="" action="ppaction://media"/>
            <a:extLst>
              <a:ext uri="{FF2B5EF4-FFF2-40B4-BE49-F238E27FC236}">
                <a16:creationId xmlns:a16="http://schemas.microsoft.com/office/drawing/2014/main" id="{03675D70-239B-4489-A5C0-72E9201D2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296862"/>
            <a:ext cx="9324469" cy="5245103"/>
          </a:xfrm>
          <a:prstGeom prst="rect">
            <a:avLst/>
          </a:prstGeom>
        </p:spPr>
      </p:pic>
      <p:sp>
        <p:nvSpPr>
          <p:cNvPr id="7" name="TextBox 6">
            <a:extLst>
              <a:ext uri="{FF2B5EF4-FFF2-40B4-BE49-F238E27FC236}">
                <a16:creationId xmlns:a16="http://schemas.microsoft.com/office/drawing/2014/main" id="{0DCB1D48-7704-41A8-992D-00FF172A005D}"/>
              </a:ext>
            </a:extLst>
          </p:cNvPr>
          <p:cNvSpPr txBox="1"/>
          <p:nvPr/>
        </p:nvSpPr>
        <p:spPr>
          <a:xfrm>
            <a:off x="427037" y="6011862"/>
            <a:ext cx="8382000" cy="523220"/>
          </a:xfrm>
          <a:prstGeom prst="rect">
            <a:avLst/>
          </a:prstGeom>
          <a:noFill/>
        </p:spPr>
        <p:txBody>
          <a:bodyPr wrap="square">
            <a:spAutoFit/>
          </a:bodyPr>
          <a:lstStyle/>
          <a:p>
            <a:r>
              <a:rPr lang="en-US" sz="2800"/>
              <a:t>Applications of homomorphic encryption</a:t>
            </a:r>
          </a:p>
        </p:txBody>
      </p:sp>
      <p:sp>
        <p:nvSpPr>
          <p:cNvPr id="5" name="Title 4">
            <a:extLst>
              <a:ext uri="{FF2B5EF4-FFF2-40B4-BE49-F238E27FC236}">
                <a16:creationId xmlns:a16="http://schemas.microsoft.com/office/drawing/2014/main" id="{6C3464D4-5C01-40D0-B791-D3AE43B508FA}"/>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16127256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2</a:t>
            </a:r>
            <a:endParaRPr lang="en-US" dirty="0"/>
          </a:p>
        </p:txBody>
      </p:sp>
      <p:pic>
        <p:nvPicPr>
          <p:cNvPr id="6" name="Picture 5">
            <a:extLst>
              <a:ext uri="{FF2B5EF4-FFF2-40B4-BE49-F238E27FC236}">
                <a16:creationId xmlns:a16="http://schemas.microsoft.com/office/drawing/2014/main" id="{35FFE2AD-9A01-4CD7-BEC4-1CDADBA8B5F3}"/>
              </a:ext>
            </a:extLst>
          </p:cNvPr>
          <p:cNvPicPr>
            <a:picLocks noChangeAspect="1"/>
          </p:cNvPicPr>
          <p:nvPr/>
        </p:nvPicPr>
        <p:blipFill rotWithShape="1">
          <a:blip r:embed="rId3"/>
          <a:srcRect t="10302"/>
          <a:stretch/>
        </p:blipFill>
        <p:spPr>
          <a:xfrm>
            <a:off x="764523" y="1975292"/>
            <a:ext cx="10905066" cy="4450628"/>
          </a:xfrm>
          <a:prstGeom prst="rect">
            <a:avLst/>
          </a:prstGeom>
        </p:spPr>
      </p:pic>
      <p:sp>
        <p:nvSpPr>
          <p:cNvPr id="7" name="Rectangle 6">
            <a:extLst>
              <a:ext uri="{FF2B5EF4-FFF2-40B4-BE49-F238E27FC236}">
                <a16:creationId xmlns:a16="http://schemas.microsoft.com/office/drawing/2014/main" id="{1C49FB1F-6147-45BF-ADD4-B86507BBB52F}"/>
              </a:ext>
            </a:extLst>
          </p:cNvPr>
          <p:cNvSpPr/>
          <p:nvPr/>
        </p:nvSpPr>
        <p:spPr bwMode="auto">
          <a:xfrm>
            <a:off x="8199437" y="1975292"/>
            <a:ext cx="3456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334B471A-34B0-4694-9B38-D5A1C73BB8A8}"/>
              </a:ext>
            </a:extLst>
          </p:cNvPr>
          <p:cNvSpPr/>
          <p:nvPr/>
        </p:nvSpPr>
        <p:spPr bwMode="auto">
          <a:xfrm>
            <a:off x="1417637" y="1975292"/>
            <a:ext cx="342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7143505-1B8C-4E05-882B-81DB3F07D247}"/>
              </a:ext>
            </a:extLst>
          </p:cNvPr>
          <p:cNvSpPr/>
          <p:nvPr/>
        </p:nvSpPr>
        <p:spPr bwMode="auto">
          <a:xfrm>
            <a:off x="4846637" y="1975292"/>
            <a:ext cx="3352800"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0" name="Text Placeholder 2">
            <a:extLst>
              <a:ext uri="{FF2B5EF4-FFF2-40B4-BE49-F238E27FC236}">
                <a16:creationId xmlns:a16="http://schemas.microsoft.com/office/drawing/2014/main" id="{1BFC2AC0-9AFD-4B27-8CBD-F6C82A4932C7}"/>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8CB1A906-1BE4-426B-AB09-B4958B52998F}"/>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8882DF0B-874E-4F38-9074-2BC70C6AA6C9}"/>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10615942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Homomorphic Random Forests</a:t>
            </a:r>
          </a:p>
          <a:p>
            <a:pPr marL="0" indent="0">
              <a:buNone/>
            </a:pPr>
            <a:endParaRPr lang="en-US" dirty="0">
              <a:solidFill>
                <a:schemeClr val="tx1"/>
              </a:solidFill>
              <a:latin typeface="+mn-lt"/>
            </a:endParaRPr>
          </a:p>
          <a:p>
            <a:pPr marL="0" indent="0">
              <a:buNone/>
            </a:pPr>
            <a:r>
              <a:rPr lang="en-US" sz="2000" dirty="0">
                <a:solidFill>
                  <a:schemeClr val="tx1"/>
                </a:solidFill>
                <a:latin typeface="+mn-lt"/>
              </a:rPr>
              <a:t>Paper available at:</a:t>
            </a:r>
          </a:p>
          <a:p>
            <a:pPr marL="0" indent="0">
              <a:buNone/>
            </a:pPr>
            <a:r>
              <a:rPr lang="en-US" sz="2000" dirty="0">
                <a:solidFill>
                  <a:schemeClr val="tx1"/>
                </a:solidFill>
              </a:rPr>
              <a:t>https://arxiv.org/abs/2006.08299</a:t>
            </a:r>
          </a:p>
        </p:txBody>
      </p:sp>
    </p:spTree>
    <p:extLst>
      <p:ext uri="{BB962C8B-B14F-4D97-AF65-F5344CB8AC3E}">
        <p14:creationId xmlns:p14="http://schemas.microsoft.com/office/powerpoint/2010/main" val="5640771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pic>
        <p:nvPicPr>
          <p:cNvPr id="5" name="chest x-ray2">
            <a:hlinkClick r:id="" action="ppaction://media"/>
            <a:extLst>
              <a:ext uri="{FF2B5EF4-FFF2-40B4-BE49-F238E27FC236}">
                <a16:creationId xmlns:a16="http://schemas.microsoft.com/office/drawing/2014/main" id="{8E5642B1-39C4-4628-BC53-2D60A520C2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03167"/>
            <a:ext cx="9144000" cy="5143587"/>
          </a:xfrm>
          <a:prstGeom prst="rect">
            <a:avLst/>
          </a:prstGeom>
        </p:spPr>
      </p:pic>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8077066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3</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1359437"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8216485"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87A7F873-C6A6-4614-AB52-F03CDF34BDEA}"/>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0F5A7F1B-2575-47CB-A07B-3236C36BE9C1}"/>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971DA7EE-5069-4F1C-8ADF-0E193DBBF9CF}"/>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3002247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data threads</a:t>
            </a:r>
          </a:p>
        </p:txBody>
      </p:sp>
      <p:sp>
        <p:nvSpPr>
          <p:cNvPr id="13" name="Espace réservé du texte 12"/>
          <p:cNvSpPr>
            <a:spLocks noGrp="1"/>
          </p:cNvSpPr>
          <p:nvPr>
            <p:ph type="body" sz="quarter" idx="10"/>
          </p:nvPr>
        </p:nvSpPr>
        <p:spPr>
          <a:xfrm>
            <a:off x="274638" y="1212850"/>
            <a:ext cx="5791199" cy="517065"/>
          </a:xfrm>
        </p:spPr>
        <p:txBody>
          <a:bodyPr/>
          <a:lstStyle/>
          <a:p>
            <a:pPr>
              <a:spcBef>
                <a:spcPts val="1800"/>
              </a:spcBef>
            </a:pPr>
            <a:r>
              <a:rPr lang="en-US" sz="2400" dirty="0"/>
              <a:t>Customers are concerned about:</a:t>
            </a:r>
          </a:p>
        </p:txBody>
      </p:sp>
      <p:grpSp>
        <p:nvGrpSpPr>
          <p:cNvPr id="19" name="Group 18">
            <a:extLst>
              <a:ext uri="{FF2B5EF4-FFF2-40B4-BE49-F238E27FC236}">
                <a16:creationId xmlns:a16="http://schemas.microsoft.com/office/drawing/2014/main" id="{6853EF49-92D7-4E67-9E09-8B369215A9F0}"/>
              </a:ext>
            </a:extLst>
          </p:cNvPr>
          <p:cNvGrpSpPr/>
          <p:nvPr/>
        </p:nvGrpSpPr>
        <p:grpSpPr>
          <a:xfrm>
            <a:off x="4879426" y="1975904"/>
            <a:ext cx="2792844" cy="1913334"/>
            <a:chOff x="4585957" y="2524934"/>
            <a:chExt cx="2792844" cy="1913334"/>
          </a:xfrm>
        </p:grpSpPr>
        <p:sp>
          <p:nvSpPr>
            <p:cNvPr id="20" name="Rectangle 19">
              <a:extLst>
                <a:ext uri="{FF2B5EF4-FFF2-40B4-BE49-F238E27FC236}">
                  <a16:creationId xmlns:a16="http://schemas.microsoft.com/office/drawing/2014/main" id="{0B153A0B-01E6-484A-BCB8-731D3CA5E474}"/>
                </a:ext>
              </a:extLst>
            </p:cNvPr>
            <p:cNvSpPr/>
            <p:nvPr/>
          </p:nvSpPr>
          <p:spPr>
            <a:xfrm>
              <a:off x="4585958" y="3590728"/>
              <a:ext cx="2792843" cy="847540"/>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Hackers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exploiting bugs in the Hypervisor/OS of cloud fabric</a:t>
              </a:r>
            </a:p>
          </p:txBody>
        </p:sp>
        <p:cxnSp>
          <p:nvCxnSpPr>
            <p:cNvPr id="21" name="Straight Connector 20">
              <a:extLst>
                <a:ext uri="{FF2B5EF4-FFF2-40B4-BE49-F238E27FC236}">
                  <a16:creationId xmlns:a16="http://schemas.microsoft.com/office/drawing/2014/main" id="{36B14309-2ECD-4A2A-A15D-115FCB600324}"/>
                </a:ext>
              </a:extLst>
            </p:cNvPr>
            <p:cNvCxnSpPr>
              <a:cxnSpLocks/>
            </p:cNvCxnSpPr>
            <p:nvPr/>
          </p:nvCxnSpPr>
          <p:spPr>
            <a:xfrm>
              <a:off x="4585957" y="3382138"/>
              <a:ext cx="874067" cy="0"/>
            </a:xfrm>
            <a:prstGeom prst="line">
              <a:avLst/>
            </a:prstGeom>
            <a:noFill/>
            <a:ln w="19050" cap="flat" cmpd="sng" algn="ctr">
              <a:solidFill>
                <a:srgbClr val="000041"/>
              </a:solidFill>
              <a:prstDash val="solid"/>
              <a:headEnd type="none" w="lg" len="med"/>
              <a:tailEnd type="none" w="lg" len="med"/>
            </a:ln>
            <a:effectLst/>
          </p:spPr>
        </p:cxnSp>
        <p:pic>
          <p:nvPicPr>
            <p:cNvPr id="22" name="Picture 21">
              <a:extLst>
                <a:ext uri="{FF2B5EF4-FFF2-40B4-BE49-F238E27FC236}">
                  <a16:creationId xmlns:a16="http://schemas.microsoft.com/office/drawing/2014/main" id="{882C99C2-1468-4A16-9041-37E6084CE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957" y="2524934"/>
              <a:ext cx="594360" cy="594360"/>
            </a:xfrm>
            <a:prstGeom prst="rect">
              <a:avLst/>
            </a:prstGeom>
          </p:spPr>
        </p:pic>
      </p:grpSp>
      <p:grpSp>
        <p:nvGrpSpPr>
          <p:cNvPr id="23" name="Group 22">
            <a:extLst>
              <a:ext uri="{FF2B5EF4-FFF2-40B4-BE49-F238E27FC236}">
                <a16:creationId xmlns:a16="http://schemas.microsoft.com/office/drawing/2014/main" id="{B80823B7-268E-4482-A4D9-49C523838229}"/>
              </a:ext>
            </a:extLst>
          </p:cNvPr>
          <p:cNvGrpSpPr/>
          <p:nvPr/>
        </p:nvGrpSpPr>
        <p:grpSpPr>
          <a:xfrm>
            <a:off x="923698" y="1943248"/>
            <a:ext cx="2350039" cy="1652569"/>
            <a:chOff x="630229" y="2492278"/>
            <a:chExt cx="2350039" cy="1652569"/>
          </a:xfrm>
        </p:grpSpPr>
        <p:sp>
          <p:nvSpPr>
            <p:cNvPr id="24" name="Rectangle 23">
              <a:extLst>
                <a:ext uri="{FF2B5EF4-FFF2-40B4-BE49-F238E27FC236}">
                  <a16:creationId xmlns:a16="http://schemas.microsoft.com/office/drawing/2014/main" id="{ED86ED81-4762-4E2C-A49D-97265FAF0006}"/>
                </a:ext>
              </a:extLst>
            </p:cNvPr>
            <p:cNvSpPr/>
            <p:nvPr/>
          </p:nvSpPr>
          <p:spPr>
            <a:xfrm>
              <a:off x="630230" y="3590849"/>
              <a:ext cx="2350038" cy="553998"/>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Malicious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privileged </a:t>
              </a:r>
              <a:b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b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admins or insiders</a:t>
              </a:r>
            </a:p>
          </p:txBody>
        </p:sp>
        <p:cxnSp>
          <p:nvCxnSpPr>
            <p:cNvPr id="25" name="Straight Connector 24">
              <a:extLst>
                <a:ext uri="{FF2B5EF4-FFF2-40B4-BE49-F238E27FC236}">
                  <a16:creationId xmlns:a16="http://schemas.microsoft.com/office/drawing/2014/main" id="{3DE902DF-4088-41F9-87C8-98F980BC682C}"/>
                </a:ext>
              </a:extLst>
            </p:cNvPr>
            <p:cNvCxnSpPr>
              <a:cxnSpLocks/>
            </p:cNvCxnSpPr>
            <p:nvPr/>
          </p:nvCxnSpPr>
          <p:spPr>
            <a:xfrm>
              <a:off x="630229" y="3382139"/>
              <a:ext cx="874067" cy="0"/>
            </a:xfrm>
            <a:prstGeom prst="line">
              <a:avLst/>
            </a:prstGeom>
            <a:noFill/>
            <a:ln w="19050" cap="flat" cmpd="sng" algn="ctr">
              <a:solidFill>
                <a:srgbClr val="000041"/>
              </a:solidFill>
              <a:prstDash val="solid"/>
              <a:headEnd type="none" w="lg" len="med"/>
              <a:tailEnd type="none" w="lg" len="med"/>
            </a:ln>
            <a:effectLst/>
          </p:spPr>
        </p:cxnSp>
        <p:pic>
          <p:nvPicPr>
            <p:cNvPr id="26" name="Picture 25">
              <a:extLst>
                <a:ext uri="{FF2B5EF4-FFF2-40B4-BE49-F238E27FC236}">
                  <a16:creationId xmlns:a16="http://schemas.microsoft.com/office/drawing/2014/main" id="{03A37DC1-3666-430A-811F-D7A3B9CB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29" y="2492278"/>
              <a:ext cx="594360" cy="594360"/>
            </a:xfrm>
            <a:prstGeom prst="rect">
              <a:avLst/>
            </a:prstGeom>
          </p:spPr>
        </p:pic>
      </p:grpSp>
      <p:grpSp>
        <p:nvGrpSpPr>
          <p:cNvPr id="27" name="Group 26">
            <a:extLst>
              <a:ext uri="{FF2B5EF4-FFF2-40B4-BE49-F238E27FC236}">
                <a16:creationId xmlns:a16="http://schemas.microsoft.com/office/drawing/2014/main" id="{25A1C1BB-A26A-4AE4-8286-3BC9F3832F66}"/>
              </a:ext>
            </a:extLst>
          </p:cNvPr>
          <p:cNvGrpSpPr/>
          <p:nvPr/>
        </p:nvGrpSpPr>
        <p:grpSpPr>
          <a:xfrm>
            <a:off x="9113837" y="1975904"/>
            <a:ext cx="2570121" cy="3309357"/>
            <a:chOff x="8820368" y="2524934"/>
            <a:chExt cx="2570121" cy="3309357"/>
          </a:xfrm>
        </p:grpSpPr>
        <p:sp>
          <p:nvSpPr>
            <p:cNvPr id="28" name="Rectangle 27">
              <a:extLst>
                <a:ext uri="{FF2B5EF4-FFF2-40B4-BE49-F238E27FC236}">
                  <a16:creationId xmlns:a16="http://schemas.microsoft.com/office/drawing/2014/main" id="{21E92F19-0A5B-4C43-8AD6-42E62FA3E5F6}"/>
                </a:ext>
              </a:extLst>
            </p:cNvPr>
            <p:cNvSpPr/>
            <p:nvPr/>
          </p:nvSpPr>
          <p:spPr>
            <a:xfrm>
              <a:off x="8820368" y="3590728"/>
              <a:ext cx="2570121" cy="2243563"/>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Third parties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accessing it without customer consent</a:t>
              </a:r>
            </a:p>
            <a:p>
              <a:pPr marL="0" marR="0" lvl="1" indent="0" defTabSz="932114" eaLnBrk="1" fontAlgn="base" latinLnBrk="0" hangingPunct="1">
                <a:lnSpc>
                  <a:spcPct val="90000"/>
                </a:lnSpc>
                <a:spcBef>
                  <a:spcPct val="0"/>
                </a:spcBef>
                <a:spcAft>
                  <a:spcPct val="0"/>
                </a:spcAft>
                <a:buClrTx/>
                <a:buSzTx/>
                <a:buFontTx/>
                <a:buNone/>
                <a:tabLst/>
                <a:defRPr/>
              </a:pPr>
              <a:endParaRPr lang="en-US" sz="2000" kern="0" dirty="0">
                <a:solidFill>
                  <a:srgbClr val="000000"/>
                </a:solidFill>
                <a:cs typeface="Segoe UI Semibold" panose="020B0702040204020203" pitchFamily="34" charset="0"/>
              </a:endParaRPr>
            </a:p>
            <a:p>
              <a:pPr marL="0" lvl="1" defTabSz="932114" fontAlgn="base">
                <a:lnSpc>
                  <a:spcPct val="90000"/>
                </a:lnSpc>
                <a:spcBef>
                  <a:spcPct val="0"/>
                </a:spcBef>
                <a:spcAft>
                  <a:spcPct val="0"/>
                </a:spcAft>
                <a:defRPr/>
              </a:pPr>
              <a:r>
                <a:rPr lang="en-US" sz="2000" kern="0" dirty="0">
                  <a:solidFill>
                    <a:srgbClr val="0078D3"/>
                  </a:solidFill>
                  <a:latin typeface="Segoe UI Semibold"/>
                  <a:cs typeface="Segoe UI Semibold" panose="020B0702040204020203" pitchFamily="34" charset="0"/>
                </a:rPr>
                <a:t>Loss of control </a:t>
              </a:r>
              <a:r>
                <a:rPr lang="en-US" dirty="0">
                  <a:solidFill>
                    <a:srgbClr val="000000"/>
                  </a:solidFill>
                  <a:cs typeface="Segoe UI Semibold" panose="020B0702040204020203" pitchFamily="34" charset="0"/>
                </a:rPr>
                <a:t>over data due to legal requirements</a:t>
              </a:r>
            </a:p>
            <a:p>
              <a:pPr marL="0" marR="0" lvl="1" indent="0" defTabSz="932114"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DB30C557-7D23-4DBD-87BD-BF6D32CCC041}"/>
                </a:ext>
              </a:extLst>
            </p:cNvPr>
            <p:cNvCxnSpPr>
              <a:cxnSpLocks/>
            </p:cNvCxnSpPr>
            <p:nvPr/>
          </p:nvCxnSpPr>
          <p:spPr>
            <a:xfrm>
              <a:off x="8820369" y="3382137"/>
              <a:ext cx="742599" cy="0"/>
            </a:xfrm>
            <a:prstGeom prst="line">
              <a:avLst/>
            </a:prstGeom>
            <a:noFill/>
            <a:ln w="19050" cap="flat" cmpd="sng" algn="ctr">
              <a:solidFill>
                <a:srgbClr val="000041"/>
              </a:solidFill>
              <a:prstDash val="solid"/>
              <a:headEnd type="none" w="lg" len="med"/>
              <a:tailEnd type="none" w="lg" len="med"/>
            </a:ln>
            <a:effectLst/>
          </p:spPr>
        </p:cxnSp>
        <p:pic>
          <p:nvPicPr>
            <p:cNvPr id="30" name="Picture 29">
              <a:extLst>
                <a:ext uri="{FF2B5EF4-FFF2-40B4-BE49-F238E27FC236}">
                  <a16:creationId xmlns:a16="http://schemas.microsoft.com/office/drawing/2014/main" id="{C9B77EBE-2E05-45C2-BDF2-02700EC27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8820368" y="2524934"/>
              <a:ext cx="594360" cy="594360"/>
            </a:xfrm>
            <a:prstGeom prst="rect">
              <a:avLst/>
            </a:prstGeom>
          </p:spPr>
        </p:pic>
      </p:grpSp>
      <p:grpSp>
        <p:nvGrpSpPr>
          <p:cNvPr id="33" name="Group 32">
            <a:extLst>
              <a:ext uri="{FF2B5EF4-FFF2-40B4-BE49-F238E27FC236}">
                <a16:creationId xmlns:a16="http://schemas.microsoft.com/office/drawing/2014/main" id="{15030DC3-50AE-4FC9-A413-BA5D1162563E}"/>
              </a:ext>
            </a:extLst>
          </p:cNvPr>
          <p:cNvGrpSpPr/>
          <p:nvPr/>
        </p:nvGrpSpPr>
        <p:grpSpPr>
          <a:xfrm>
            <a:off x="-30163" y="5359410"/>
            <a:ext cx="12465756" cy="1640063"/>
            <a:chOff x="-30439" y="5254800"/>
            <a:chExt cx="12222439" cy="1608051"/>
          </a:xfrm>
        </p:grpSpPr>
        <p:sp>
          <p:nvSpPr>
            <p:cNvPr id="34" name="Rectangle 33">
              <a:extLst>
                <a:ext uri="{FF2B5EF4-FFF2-40B4-BE49-F238E27FC236}">
                  <a16:creationId xmlns:a16="http://schemas.microsoft.com/office/drawing/2014/main" id="{72215AE6-8B19-4FAF-B2FB-FC7DA8FF39D1}"/>
                </a:ext>
              </a:extLst>
            </p:cNvPr>
            <p:cNvSpPr/>
            <p:nvPr/>
          </p:nvSpPr>
          <p:spPr bwMode="auto">
            <a:xfrm>
              <a:off x="0" y="5254800"/>
              <a:ext cx="12192000" cy="16080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35" name="Content Placeholder 2">
              <a:extLst>
                <a:ext uri="{FF2B5EF4-FFF2-40B4-BE49-F238E27FC236}">
                  <a16:creationId xmlns:a16="http://schemas.microsoft.com/office/drawing/2014/main" id="{B04EE7AC-2D2A-4728-8907-09C0C15CC8D8}"/>
                </a:ext>
              </a:extLst>
            </p:cNvPr>
            <p:cNvSpPr txBox="1">
              <a:spLocks/>
            </p:cNvSpPr>
            <p:nvPr/>
          </p:nvSpPr>
          <p:spPr>
            <a:xfrm>
              <a:off x="-30439" y="5801747"/>
              <a:ext cx="12191999"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breach regularly tops list for top cloud threat </a:t>
              </a:r>
            </a:p>
          </p:txBody>
        </p:sp>
      </p:grpSp>
    </p:spTree>
    <p:extLst>
      <p:ext uri="{BB962C8B-B14F-4D97-AF65-F5344CB8AC3E}">
        <p14:creationId xmlns:p14="http://schemas.microsoft.com/office/powerpoint/2010/main" val="112953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pic>
        <p:nvPicPr>
          <p:cNvPr id="6" name="Secure-Weather-Mar05-2019">
            <a:hlinkClick r:id="" action="ppaction://media"/>
            <a:extLst>
              <a:ext uri="{FF2B5EF4-FFF2-40B4-BE49-F238E27FC236}">
                <a16:creationId xmlns:a16="http://schemas.microsoft.com/office/drawing/2014/main" id="{DE643592-BDD0-4266-A948-EA5065A0F3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49262"/>
            <a:ext cx="9144000" cy="5143587"/>
          </a:xfrm>
          <a:prstGeom prst="rect">
            <a:avLst/>
          </a:prstGeom>
        </p:spPr>
      </p:pic>
    </p:spTree>
    <p:extLst>
      <p:ext uri="{BB962C8B-B14F-4D97-AF65-F5344CB8AC3E}">
        <p14:creationId xmlns:p14="http://schemas.microsoft.com/office/powerpoint/2010/main" val="29648600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Solution Limitations</a:t>
            </a:r>
            <a:endParaRPr lang="en-US" dirty="0"/>
          </a:p>
        </p:txBody>
      </p:sp>
      <p:graphicFrame>
        <p:nvGraphicFramePr>
          <p:cNvPr id="5" name="Table 4">
            <a:extLst>
              <a:ext uri="{FF2B5EF4-FFF2-40B4-BE49-F238E27FC236}">
                <a16:creationId xmlns:a16="http://schemas.microsoft.com/office/drawing/2014/main" id="{D2835876-D8DE-4B08-9907-73866FC4F948}"/>
              </a:ext>
            </a:extLst>
          </p:cNvPr>
          <p:cNvGraphicFramePr>
            <a:graphicFrameLocks noGrp="1"/>
          </p:cNvGraphicFramePr>
          <p:nvPr/>
        </p:nvGraphicFramePr>
        <p:xfrm>
          <a:off x="472222" y="1516062"/>
          <a:ext cx="11489667" cy="4755257"/>
        </p:xfrm>
        <a:graphic>
          <a:graphicData uri="http://schemas.openxmlformats.org/drawingml/2006/table">
            <a:tbl>
              <a:tblPr bandRow="1">
                <a:tableStyleId>{BC89EF96-8CEA-46FF-86C4-4CE0E7609802}</a:tableStyleId>
              </a:tblPr>
              <a:tblGrid>
                <a:gridCol w="1343205">
                  <a:extLst>
                    <a:ext uri="{9D8B030D-6E8A-4147-A177-3AD203B41FA5}">
                      <a16:colId xmlns:a16="http://schemas.microsoft.com/office/drawing/2014/main" val="686084002"/>
                    </a:ext>
                  </a:extLst>
                </a:gridCol>
                <a:gridCol w="3021068">
                  <a:extLst>
                    <a:ext uri="{9D8B030D-6E8A-4147-A177-3AD203B41FA5}">
                      <a16:colId xmlns:a16="http://schemas.microsoft.com/office/drawing/2014/main" val="3365780304"/>
                    </a:ext>
                  </a:extLst>
                </a:gridCol>
                <a:gridCol w="3554102">
                  <a:extLst>
                    <a:ext uri="{9D8B030D-6E8A-4147-A177-3AD203B41FA5}">
                      <a16:colId xmlns:a16="http://schemas.microsoft.com/office/drawing/2014/main" val="1605803879"/>
                    </a:ext>
                  </a:extLst>
                </a:gridCol>
                <a:gridCol w="3571292">
                  <a:extLst>
                    <a:ext uri="{9D8B030D-6E8A-4147-A177-3AD203B41FA5}">
                      <a16:colId xmlns:a16="http://schemas.microsoft.com/office/drawing/2014/main" val="3077748048"/>
                    </a:ext>
                  </a:extLst>
                </a:gridCol>
              </a:tblGrid>
              <a:tr h="1361825">
                <a:tc>
                  <a:txBody>
                    <a:bodyPr/>
                    <a:lstStyle/>
                    <a:p>
                      <a:pPr algn="ctr"/>
                      <a:r>
                        <a:rPr lang="en-US" sz="1800" dirty="0">
                          <a:solidFill>
                            <a:schemeClr val="tx1">
                              <a:lumMod val="50000"/>
                            </a:schemeClr>
                          </a:solidFill>
                          <a:latin typeface="Segoe UI Semibold" panose="020B0702040204020203" pitchFamily="34" charset="0"/>
                          <a:cs typeface="Segoe UI Semibold" panose="020B0702040204020203" pitchFamily="34" charset="0"/>
                        </a:rPr>
                        <a:t>Workload Tradeoff</a:t>
                      </a:r>
                    </a:p>
                  </a:txBody>
                  <a:tcPr anchor="ctr"/>
                </a:tc>
                <a:tc>
                  <a:txBody>
                    <a:bodyPr/>
                    <a:lstStyle/>
                    <a:p>
                      <a:pPr marL="457200" indent="-457200">
                        <a:buFont typeface="Arial" panose="020B0604020202020204" pitchFamily="34" charset="0"/>
                        <a:buChar char="•"/>
                      </a:pPr>
                      <a:r>
                        <a:rPr lang="en-US" sz="1600" b="0" dirty="0">
                          <a:solidFill>
                            <a:schemeClr val="tx1">
                              <a:lumMod val="50000"/>
                            </a:schemeClr>
                          </a:solidFill>
                        </a:rPr>
                        <a:t>Compute service provider bears more workload</a:t>
                      </a:r>
                    </a:p>
                    <a:p>
                      <a:pPr marL="457200" indent="-457200">
                        <a:buFont typeface="Arial" panose="020B0604020202020204" pitchFamily="34" charset="0"/>
                        <a:buChar char="•"/>
                      </a:pPr>
                      <a:r>
                        <a:rPr lang="en-US" sz="1600" b="0" dirty="0">
                          <a:solidFill>
                            <a:schemeClr val="tx1">
                              <a:lumMod val="50000"/>
                            </a:schemeClr>
                          </a:solidFill>
                        </a:rPr>
                        <a:t>Model run as-is by service provider</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Data owner bears more workload</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lumMod val="50000"/>
                          </a:schemeClr>
                        </a:solidFill>
                      </a:endParaRP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Requires splitting the model</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Compute service provider bears more workload</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1719664366"/>
                  </a:ext>
                </a:extLst>
              </a:tr>
              <a:tr h="1575445">
                <a:tc>
                  <a:txBody>
                    <a:bodyPr/>
                    <a:lstStyle/>
                    <a:p>
                      <a:pPr algn="ctr"/>
                      <a:endParaRPr lang="en-US" sz="1800" b="1" dirty="0">
                        <a:solidFill>
                          <a:schemeClr val="tx1">
                            <a:lumMod val="50000"/>
                          </a:schemeClr>
                        </a:solidFill>
                      </a:endParaRPr>
                    </a:p>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Limitations</a:t>
                      </a:r>
                    </a:p>
                    <a:p>
                      <a:pPr algn="ctr"/>
                      <a:endParaRPr lang="en-US" sz="1800" b="1" i="1" dirty="0">
                        <a:solidFill>
                          <a:schemeClr val="tx1">
                            <a:lumMod val="50000"/>
                          </a:schemeClr>
                        </a:solidFill>
                        <a:latin typeface="Segoe UI Light" panose="020B0502040204020203" pitchFamily="34" charset="0"/>
                        <a:cs typeface="Segoe UI Light" panose="020B0502040204020203" pitchFamily="34" charset="0"/>
                      </a:endParaRP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Linear Regression</a:t>
                      </a:r>
                    </a:p>
                    <a:p>
                      <a:pPr marL="457200" indent="-457200">
                        <a:buFont typeface="Arial" panose="020B0604020202020204" pitchFamily="34" charset="0"/>
                        <a:buChar char="•"/>
                      </a:pPr>
                      <a:r>
                        <a:rPr lang="en-US" sz="1600">
                          <a:solidFill>
                            <a:schemeClr val="tx1">
                              <a:lumMod val="50000"/>
                            </a:schemeClr>
                          </a:solidFill>
                        </a:rPr>
                        <a:t>Shallow DNNs, &lt;=5 Layer CNNs</a:t>
                      </a:r>
                    </a:p>
                    <a:p>
                      <a:pPr marL="457200" indent="-457200">
                        <a:buFont typeface="Arial" panose="020B0604020202020204" pitchFamily="34" charset="0"/>
                        <a:buChar char="•"/>
                      </a:pPr>
                      <a:r>
                        <a:rPr lang="en-US" sz="1600">
                          <a:solidFill>
                            <a:schemeClr val="tx1">
                              <a:lumMod val="50000"/>
                            </a:schemeClr>
                          </a:solidFill>
                        </a:rPr>
                        <a:t>Activation functions like ReLU not supported</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Complex models supported – deep DNNs, &gt;5-layer CNNs</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571500" indent="-571500">
                        <a:buFont typeface="Arial" panose="020B0604020202020204" pitchFamily="34" charset="0"/>
                        <a:buChar char="•"/>
                      </a:pPr>
                      <a:r>
                        <a:rPr lang="en-US" sz="1600" kern="1200" dirty="0">
                          <a:solidFill>
                            <a:schemeClr val="tx1">
                              <a:lumMod val="50000"/>
                            </a:schemeClr>
                          </a:solidFill>
                        </a:rPr>
                        <a:t>Best if Party A has a smaller set of data (ideally &lt; 10,000 elements)</a:t>
                      </a:r>
                    </a:p>
                    <a:p>
                      <a:pPr marL="571500" indent="-571500">
                        <a:buFont typeface="Arial" panose="020B0604020202020204" pitchFamily="34" charset="0"/>
                        <a:buChar char="•"/>
                      </a:pPr>
                      <a:r>
                        <a:rPr lang="en-US" sz="1600" kern="1200" dirty="0">
                          <a:solidFill>
                            <a:schemeClr val="tx1">
                              <a:lumMod val="50000"/>
                            </a:schemeClr>
                          </a:solidFill>
                        </a:rPr>
                        <a:t>Party B can have huge set</a:t>
                      </a:r>
                      <a:br>
                        <a:rPr lang="en-US" sz="1600" kern="1200" dirty="0">
                          <a:solidFill>
                            <a:schemeClr val="tx1">
                              <a:lumMod val="50000"/>
                            </a:schemeClr>
                          </a:solidFill>
                        </a:rPr>
                      </a:br>
                      <a:r>
                        <a:rPr lang="en-US" sz="1600" kern="1200" dirty="0">
                          <a:solidFill>
                            <a:schemeClr val="tx1">
                              <a:lumMod val="50000"/>
                            </a:schemeClr>
                          </a:solidFill>
                        </a:rPr>
                        <a:t>(≈ 1,000,000,000 elements)</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1491593874"/>
                  </a:ext>
                </a:extLst>
              </a:tr>
              <a:tr h="1201611">
                <a:tc>
                  <a:txBody>
                    <a:bodyPr/>
                    <a:lstStyle/>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Industry Focus</a:t>
                      </a: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Healthcare, Manufacturing, Finance, IoT</a:t>
                      </a:r>
                    </a:p>
                    <a:p>
                      <a:pPr marL="457200" indent="-457200">
                        <a:buFont typeface="Arial" panose="020B0604020202020204" pitchFamily="34" charset="0"/>
                        <a:buChar char="•"/>
                      </a:pPr>
                      <a:r>
                        <a:rPr lang="en-US" sz="1600" kern="1200">
                          <a:solidFill>
                            <a:schemeClr val="tx1">
                              <a:lumMod val="50000"/>
                            </a:schemeClr>
                          </a:solidFill>
                        </a:rPr>
                        <a:t>Patient hospital stay duration prediction</a:t>
                      </a:r>
                      <a:endParaRPr lang="en-US" sz="1600" i="0" kern="120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Healthcare, Manufacturing, Finance, IoT</a:t>
                      </a:r>
                    </a:p>
                    <a:p>
                      <a:pPr marL="457200" indent="-457200">
                        <a:buFont typeface="Arial" panose="020B0604020202020204" pitchFamily="34" charset="0"/>
                        <a:buChar char="•"/>
                      </a:pPr>
                      <a:r>
                        <a:rPr lang="en-US" sz="1600" kern="1200" dirty="0">
                          <a:solidFill>
                            <a:schemeClr val="tx1">
                              <a:lumMod val="50000"/>
                            </a:schemeClr>
                          </a:solidFill>
                        </a:rPr>
                        <a:t>Diabetic Retinopathy Diagnostic</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Consumer Applications</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schemeClr>
                          </a:solidFill>
                        </a:rPr>
                        <a:t>Extracting credit score using Social Security Number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2766795928"/>
                  </a:ext>
                </a:extLst>
              </a:tr>
              <a:tr h="507347">
                <a:tc>
                  <a:txBody>
                    <a:bodyPr/>
                    <a:lstStyle/>
                    <a:p>
                      <a:pPr algn="ctr"/>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Samples</a:t>
                      </a:r>
                    </a:p>
                  </a:txBody>
                  <a:tcPr anchor="ctr"/>
                </a:tc>
                <a:tc>
                  <a:txBody>
                    <a:bodyPr/>
                    <a:lstStyle/>
                    <a:p>
                      <a:pPr marL="457200" indent="-457200">
                        <a:buFont typeface="Arial" panose="020B0604020202020204" pitchFamily="34" charset="0"/>
                        <a:buChar char="•"/>
                      </a:pPr>
                      <a:r>
                        <a:rPr lang="en-US" sz="1600" kern="1200">
                          <a:solidFill>
                            <a:schemeClr val="tx1">
                              <a:lumMod val="50000"/>
                            </a:schemeClr>
                          </a:solidFill>
                        </a:rPr>
                        <a:t>AsureRun Fitness App</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Chest X-Ray</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Secure Weather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3689302662"/>
                  </a:ext>
                </a:extLst>
              </a:tr>
            </a:tbl>
          </a:graphicData>
        </a:graphic>
      </p:graphicFrame>
    </p:spTree>
    <p:extLst>
      <p:ext uri="{BB962C8B-B14F-4D97-AF65-F5344CB8AC3E}">
        <p14:creationId xmlns:p14="http://schemas.microsoft.com/office/powerpoint/2010/main" val="30473493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Implementing Private AI</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fontScale="92500" lnSpcReduction="20000"/>
          </a:bodyPr>
          <a:lstStyle/>
          <a:p>
            <a:pPr>
              <a:lnSpc>
                <a:spcPct val="120000"/>
              </a:lnSpc>
              <a:spcBef>
                <a:spcPts val="600"/>
              </a:spcBef>
            </a:pPr>
            <a:r>
              <a:rPr lang="en-US" sz="2600" dirty="0"/>
              <a:t>Implementing neural networks directly against SEAL is very challenging… </a:t>
            </a:r>
          </a:p>
          <a:p>
            <a:pPr lvl="0">
              <a:lnSpc>
                <a:spcPct val="120000"/>
              </a:lnSpc>
              <a:spcBef>
                <a:spcPts val="600"/>
              </a:spcBef>
            </a:pPr>
            <a:r>
              <a:rPr lang="en-US" sz="2600" dirty="0"/>
              <a:t>CHET is an optimizing compiler for fully-homomorphic neural-network inferencing</a:t>
            </a:r>
            <a:endParaRPr lang="fr-FR" sz="2600" dirty="0"/>
          </a:p>
          <a:p>
            <a:pPr lvl="1">
              <a:lnSpc>
                <a:spcPct val="120000"/>
              </a:lnSpc>
              <a:defRPr/>
            </a:pPr>
            <a:r>
              <a:rPr lang="en-US" sz="1700" dirty="0"/>
              <a:t>ONNX Runtime is Microsoft’s open-source inference engine for ONNX, see </a:t>
            </a:r>
            <a:r>
              <a:rPr lang="en-US" sz="1700" dirty="0">
                <a:hlinkClick r:id="rId3"/>
              </a:rPr>
              <a:t>RendezVous S03R03</a:t>
            </a:r>
            <a:r>
              <a:rPr lang="en-US" sz="1700" dirty="0"/>
              <a:t> “</a:t>
            </a:r>
            <a:r>
              <a:rPr lang="fr-FR" sz="1700" dirty="0"/>
              <a:t>Open Neural Network </a:t>
            </a:r>
            <a:r>
              <a:rPr lang="fr-FR" sz="1700" dirty="0" err="1"/>
              <a:t>eXchange</a:t>
            </a:r>
            <a:r>
              <a:rPr lang="fr-FR" sz="1700" dirty="0"/>
              <a:t> (ONNX) </a:t>
            </a:r>
            <a:r>
              <a:rPr lang="fr-FR" sz="1700" dirty="0">
                <a:latin typeface="+mn-lt"/>
              </a:rPr>
              <a:t>De quoi s’agit-il ?"</a:t>
            </a:r>
            <a:endParaRPr lang="en-US" sz="1700" dirty="0"/>
          </a:p>
          <a:p>
            <a:pPr lvl="1">
              <a:lnSpc>
                <a:spcPct val="120000"/>
              </a:lnSpc>
              <a:defRPr/>
            </a:pPr>
            <a:r>
              <a:rPr lang="en-US" sz="1700" dirty="0"/>
              <a:t>An integration into ONNX Runtime allows our Private AI efforts to benefit from the large ecosystem around ONNX, which implies</a:t>
            </a:r>
            <a:r>
              <a:rPr lang="fr-FR" sz="1700" dirty="0"/>
              <a:t> to </a:t>
            </a:r>
            <a:r>
              <a:rPr lang="en-US" sz="1700" dirty="0"/>
              <a:t>expose capabilities for encrypted inferencing in ONNX Runtime:</a:t>
            </a:r>
          </a:p>
          <a:p>
            <a:pPr marL="285750" lvl="1" indent="-285750">
              <a:lnSpc>
                <a:spcPct val="120000"/>
              </a:lnSpc>
              <a:spcBef>
                <a:spcPts val="392"/>
              </a:spcBef>
              <a:buFont typeface="Arial" panose="020B0604020202020204" pitchFamily="34" charset="0"/>
              <a:buChar char="•"/>
              <a:defRPr/>
            </a:pPr>
            <a:r>
              <a:rPr lang="en-US" sz="1800" dirty="0"/>
              <a:t>Adding a CHET </a:t>
            </a:r>
            <a:r>
              <a:rPr lang="en-US" sz="1800" dirty="0">
                <a:hlinkClick r:id="rId4"/>
              </a:rPr>
              <a:t>execution provider</a:t>
            </a:r>
            <a:endParaRPr lang="en-US" sz="1800" dirty="0"/>
          </a:p>
          <a:p>
            <a:pPr marL="285750" lvl="1" indent="-285750">
              <a:lnSpc>
                <a:spcPct val="120000"/>
              </a:lnSpc>
              <a:spcBef>
                <a:spcPts val="392"/>
              </a:spcBef>
              <a:buFont typeface="Arial" panose="020B0604020202020204" pitchFamily="34" charset="0"/>
              <a:buChar char="•"/>
              <a:defRPr/>
            </a:pPr>
            <a:r>
              <a:rPr lang="en-US" sz="1800" dirty="0"/>
              <a:t>Extending handling of encrypted inputs and outputs in ONNX Runtime</a:t>
            </a:r>
          </a:p>
          <a:p>
            <a:pPr marL="285750" lvl="1" indent="-285750">
              <a:buFont typeface="Arial" panose="020B0604020202020204" pitchFamily="34" charset="0"/>
              <a:buChar char="•"/>
              <a:defRPr/>
            </a:pPr>
            <a:endParaRPr lang="en-US" sz="1800" dirty="0"/>
          </a:p>
          <a:p>
            <a:pPr lvl="1" fontAlgn="base"/>
            <a:r>
              <a:rPr lang="en-US" sz="1900" dirty="0"/>
              <a:t>For models that CHET provides kernels for, compatible ONNX models and data will be provided. </a:t>
            </a:r>
          </a:p>
          <a:p>
            <a:pPr>
              <a:lnSpc>
                <a:spcPct val="120000"/>
              </a:lnSpc>
              <a:spcBef>
                <a:spcPts val="600"/>
              </a:spcBef>
            </a:pPr>
            <a:r>
              <a:rPr lang="en-US" sz="2600" dirty="0"/>
              <a:t>EVA is a generic low-level language for homomorphic encryption</a:t>
            </a:r>
          </a:p>
          <a:p>
            <a:pPr lvl="1">
              <a:lnSpc>
                <a:spcPct val="120000"/>
              </a:lnSpc>
              <a:defRPr/>
            </a:pPr>
            <a:r>
              <a:rPr lang="en-US" sz="1700" dirty="0"/>
              <a:t>CHET compiles neural networks into EVA programs</a:t>
            </a:r>
          </a:p>
          <a:p>
            <a:pPr lvl="1">
              <a:lnSpc>
                <a:spcPct val="120000"/>
              </a:lnSpc>
              <a:defRPr/>
            </a:pPr>
            <a:r>
              <a:rPr lang="en-US" sz="1700" dirty="0"/>
              <a:t>EVA programs are optimized and compiled into SEAL API calls</a:t>
            </a:r>
          </a:p>
          <a:p>
            <a:pPr>
              <a:lnSpc>
                <a:spcPct val="120000"/>
              </a:lnSpc>
              <a:spcBef>
                <a:spcPts val="600"/>
              </a:spcBef>
            </a:pPr>
            <a:r>
              <a:rPr lang="en-US" sz="2600" dirty="0"/>
              <a:t>SECLUD is a PaaS offering that will offer powerful but easy-to-understand privacy-preserving services through Azure</a:t>
            </a:r>
          </a:p>
          <a:p>
            <a:pPr lvl="1">
              <a:lnSpc>
                <a:spcPct val="120000"/>
              </a:lnSpc>
              <a:spcBef>
                <a:spcPts val="384"/>
              </a:spcBef>
              <a:defRPr/>
            </a:pPr>
            <a:r>
              <a:rPr lang="en-US" sz="1700" dirty="0"/>
              <a:t>Private data lookup, statistics, data collaboration, and ML predictions</a:t>
            </a:r>
          </a:p>
          <a:p>
            <a:pPr lvl="1">
              <a:lnSpc>
                <a:spcPct val="120000"/>
              </a:lnSpc>
              <a:spcBef>
                <a:spcPts val="384"/>
              </a:spcBef>
              <a:defRPr/>
            </a:pPr>
            <a:r>
              <a:rPr lang="en-US" sz="1700" dirty="0"/>
              <a:t>One core area of investment is enabling CHET-based inferencing in SECLUD, and thus integrating encrypted ONNX Runtime inferencing</a:t>
            </a:r>
            <a:endParaRPr lang="en-US" sz="1800" dirty="0"/>
          </a:p>
        </p:txBody>
      </p:sp>
    </p:spTree>
    <p:extLst>
      <p:ext uri="{BB962C8B-B14F-4D97-AF65-F5344CB8AC3E}">
        <p14:creationId xmlns:p14="http://schemas.microsoft.com/office/powerpoint/2010/main" val="163869287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FE6FE2-FB2D-4C76-893A-1BECF07B84BC}"/>
              </a:ext>
            </a:extLst>
          </p:cNvPr>
          <p:cNvGrpSpPr/>
          <p:nvPr/>
        </p:nvGrpSpPr>
        <p:grpSpPr>
          <a:xfrm>
            <a:off x="1112837" y="399552"/>
            <a:ext cx="9799637" cy="6217862"/>
            <a:chOff x="828629" y="182967"/>
            <a:chExt cx="10534742" cy="6429527"/>
          </a:xfrm>
        </p:grpSpPr>
        <p:pic>
          <p:nvPicPr>
            <p:cNvPr id="27" name="Picture 2">
              <a:extLst>
                <a:ext uri="{FF2B5EF4-FFF2-40B4-BE49-F238E27FC236}">
                  <a16:creationId xmlns:a16="http://schemas.microsoft.com/office/drawing/2014/main" id="{EA9871CF-03FC-4787-9968-855C2FB3B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9" y="182967"/>
              <a:ext cx="10534742" cy="49690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BAA9071-8EF6-42DA-9230-7684D083C936}"/>
                </a:ext>
              </a:extLst>
            </p:cNvPr>
            <p:cNvSpPr/>
            <p:nvPr/>
          </p:nvSpPr>
          <p:spPr>
            <a:xfrm>
              <a:off x="8315354" y="3946469"/>
              <a:ext cx="713662" cy="53028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ea typeface="+mn-ea"/>
                  <a:cs typeface="+mn-cs"/>
                </a:rPr>
                <a:t>CHET</a:t>
              </a:r>
            </a:p>
          </p:txBody>
        </p:sp>
        <p:sp>
          <p:nvSpPr>
            <p:cNvPr id="29" name="Rectangle 28">
              <a:extLst>
                <a:ext uri="{FF2B5EF4-FFF2-40B4-BE49-F238E27FC236}">
                  <a16:creationId xmlns:a16="http://schemas.microsoft.com/office/drawing/2014/main" id="{EE95DCE9-EB1B-40C3-AB87-8E8F5A7E2A29}"/>
                </a:ext>
              </a:extLst>
            </p:cNvPr>
            <p:cNvSpPr/>
            <p:nvPr/>
          </p:nvSpPr>
          <p:spPr>
            <a:xfrm>
              <a:off x="828629"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Inputs</a:t>
              </a:r>
            </a:p>
          </p:txBody>
        </p:sp>
        <p:sp>
          <p:nvSpPr>
            <p:cNvPr id="30" name="Rectangle 29">
              <a:extLst>
                <a:ext uri="{FF2B5EF4-FFF2-40B4-BE49-F238E27FC236}">
                  <a16:creationId xmlns:a16="http://schemas.microsoft.com/office/drawing/2014/main" id="{FAD14480-02B6-4236-B9D3-320D5FD67D1D}"/>
                </a:ext>
              </a:extLst>
            </p:cNvPr>
            <p:cNvSpPr/>
            <p:nvPr/>
          </p:nvSpPr>
          <p:spPr>
            <a:xfrm>
              <a:off x="10363200"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Result</a:t>
              </a:r>
            </a:p>
          </p:txBody>
        </p:sp>
        <p:sp>
          <p:nvSpPr>
            <p:cNvPr id="31" name="Arrow: Right 30">
              <a:extLst>
                <a:ext uri="{FF2B5EF4-FFF2-40B4-BE49-F238E27FC236}">
                  <a16:creationId xmlns:a16="http://schemas.microsoft.com/office/drawing/2014/main" id="{B226856F-DC4B-434B-B8DA-01482987467C}"/>
                </a:ext>
              </a:extLst>
            </p:cNvPr>
            <p:cNvSpPr/>
            <p:nvPr/>
          </p:nvSpPr>
          <p:spPr>
            <a:xfrm>
              <a:off x="1865022"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2" name="Arrow: Right 31">
              <a:extLst>
                <a:ext uri="{FF2B5EF4-FFF2-40B4-BE49-F238E27FC236}">
                  <a16:creationId xmlns:a16="http://schemas.microsoft.com/office/drawing/2014/main" id="{4436E674-6FA6-4ADB-8BDD-B3AA76DA1E08}"/>
                </a:ext>
              </a:extLst>
            </p:cNvPr>
            <p:cNvSpPr/>
            <p:nvPr/>
          </p:nvSpPr>
          <p:spPr>
            <a:xfrm>
              <a:off x="9606727"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F11CC4D-5C5A-472D-9C5A-925216ADBBF5}"/>
                </a:ext>
              </a:extLst>
            </p:cNvPr>
            <p:cNvSpPr/>
            <p:nvPr/>
          </p:nvSpPr>
          <p:spPr>
            <a:xfrm>
              <a:off x="3295650" y="5334000"/>
              <a:ext cx="984250" cy="47839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CHET</a:t>
              </a:r>
            </a:p>
          </p:txBody>
        </p:sp>
        <p:sp>
          <p:nvSpPr>
            <p:cNvPr id="34" name="Rectangle 33">
              <a:extLst>
                <a:ext uri="{FF2B5EF4-FFF2-40B4-BE49-F238E27FC236}">
                  <a16:creationId xmlns:a16="http://schemas.microsoft.com/office/drawing/2014/main" id="{5D7F6336-0F45-46AB-B49C-E13276B2C897}"/>
                </a:ext>
              </a:extLst>
            </p:cNvPr>
            <p:cNvSpPr/>
            <p:nvPr/>
          </p:nvSpPr>
          <p:spPr>
            <a:xfrm>
              <a:off x="7818110" y="5276850"/>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Runtime</a:t>
              </a:r>
            </a:p>
          </p:txBody>
        </p:sp>
        <p:sp>
          <p:nvSpPr>
            <p:cNvPr id="35" name="Flowchart: Document 34">
              <a:extLst>
                <a:ext uri="{FF2B5EF4-FFF2-40B4-BE49-F238E27FC236}">
                  <a16:creationId xmlns:a16="http://schemas.microsoft.com/office/drawing/2014/main" id="{CFC63392-8800-4D4C-BD62-4BCA5D05CD72}"/>
                </a:ext>
              </a:extLst>
            </p:cNvPr>
            <p:cNvSpPr/>
            <p:nvPr/>
          </p:nvSpPr>
          <p:spPr>
            <a:xfrm>
              <a:off x="5318755" y="5334000"/>
              <a:ext cx="1651000" cy="534583"/>
            </a:xfrm>
            <a:prstGeom prst="flowChartDocumen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Executable</a:t>
              </a:r>
            </a:p>
          </p:txBody>
        </p:sp>
        <p:sp>
          <p:nvSpPr>
            <p:cNvPr id="36" name="Rectangle 35">
              <a:extLst>
                <a:ext uri="{FF2B5EF4-FFF2-40B4-BE49-F238E27FC236}">
                  <a16:creationId xmlns:a16="http://schemas.microsoft.com/office/drawing/2014/main" id="{59405B8C-D906-4812-9576-31225054E228}"/>
                </a:ext>
              </a:extLst>
            </p:cNvPr>
            <p:cNvSpPr/>
            <p:nvPr/>
          </p:nvSpPr>
          <p:spPr>
            <a:xfrm>
              <a:off x="3124200" y="5952094"/>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Compiler</a:t>
              </a:r>
            </a:p>
          </p:txBody>
        </p:sp>
        <p:sp>
          <p:nvSpPr>
            <p:cNvPr id="37" name="Rectangle 36">
              <a:extLst>
                <a:ext uri="{FF2B5EF4-FFF2-40B4-BE49-F238E27FC236}">
                  <a16:creationId xmlns:a16="http://schemas.microsoft.com/office/drawing/2014/main" id="{0EC89F75-0161-4D53-BDB5-335B55CED9A0}"/>
                </a:ext>
              </a:extLst>
            </p:cNvPr>
            <p:cNvSpPr/>
            <p:nvPr/>
          </p:nvSpPr>
          <p:spPr>
            <a:xfrm>
              <a:off x="8021310" y="6119338"/>
              <a:ext cx="913140" cy="493156"/>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SEAL</a:t>
              </a:r>
            </a:p>
          </p:txBody>
        </p:sp>
        <p:cxnSp>
          <p:nvCxnSpPr>
            <p:cNvPr id="38" name="Connector: Elbow 37">
              <a:extLst>
                <a:ext uri="{FF2B5EF4-FFF2-40B4-BE49-F238E27FC236}">
                  <a16:creationId xmlns:a16="http://schemas.microsoft.com/office/drawing/2014/main" id="{99AACEE0-1B8B-4F0E-964D-B7D300AE1DEB}"/>
                </a:ext>
              </a:extLst>
            </p:cNvPr>
            <p:cNvCxnSpPr>
              <a:stCxn id="28" idx="2"/>
              <a:endCxn id="33" idx="0"/>
            </p:cNvCxnSpPr>
            <p:nvPr/>
          </p:nvCxnSpPr>
          <p:spPr>
            <a:xfrm rot="5400000">
              <a:off x="5801355" y="2463170"/>
              <a:ext cx="857250" cy="4884410"/>
            </a:xfrm>
            <a:prstGeom prst="bentConnector3">
              <a:avLst/>
            </a:prstGeom>
            <a:noFill/>
            <a:ln w="28575" cap="flat" cmpd="sng" algn="ctr">
              <a:solidFill>
                <a:srgbClr val="70AD47"/>
              </a:solidFill>
              <a:prstDash val="solid"/>
              <a:miter lim="800000"/>
              <a:tailEnd type="triangle"/>
            </a:ln>
            <a:effectLst/>
          </p:spPr>
        </p:cxnSp>
        <p:cxnSp>
          <p:nvCxnSpPr>
            <p:cNvPr id="39" name="Connector: Elbow 38">
              <a:extLst>
                <a:ext uri="{FF2B5EF4-FFF2-40B4-BE49-F238E27FC236}">
                  <a16:creationId xmlns:a16="http://schemas.microsoft.com/office/drawing/2014/main" id="{FA82AF66-3416-48B2-9449-BF68A5B748FE}"/>
                </a:ext>
              </a:extLst>
            </p:cNvPr>
            <p:cNvCxnSpPr>
              <a:cxnSpLocks/>
              <a:stCxn id="28" idx="2"/>
              <a:endCxn id="35" idx="0"/>
            </p:cNvCxnSpPr>
            <p:nvPr/>
          </p:nvCxnSpPr>
          <p:spPr>
            <a:xfrm rot="5400000">
              <a:off x="6979595" y="3641410"/>
              <a:ext cx="857250" cy="2527930"/>
            </a:xfrm>
            <a:prstGeom prst="bentConnector3">
              <a:avLst>
                <a:gd name="adj1" fmla="val 50000"/>
              </a:avLst>
            </a:prstGeom>
            <a:noFill/>
            <a:ln w="28575" cap="flat" cmpd="sng" algn="ctr">
              <a:solidFill>
                <a:srgbClr val="70AD47"/>
              </a:solidFill>
              <a:prstDash val="solid"/>
              <a:miter lim="800000"/>
              <a:tailEnd type="triangle"/>
            </a:ln>
            <a:effectLst/>
          </p:spPr>
        </p:cxnSp>
        <p:cxnSp>
          <p:nvCxnSpPr>
            <p:cNvPr id="40" name="Connector: Elbow 39">
              <a:extLst>
                <a:ext uri="{FF2B5EF4-FFF2-40B4-BE49-F238E27FC236}">
                  <a16:creationId xmlns:a16="http://schemas.microsoft.com/office/drawing/2014/main" id="{DA2AFBCE-5EC4-47D5-89D1-6706E4876563}"/>
                </a:ext>
              </a:extLst>
            </p:cNvPr>
            <p:cNvCxnSpPr>
              <a:cxnSpLocks/>
              <a:stCxn id="28" idx="2"/>
              <a:endCxn id="34" idx="0"/>
            </p:cNvCxnSpPr>
            <p:nvPr/>
          </p:nvCxnSpPr>
          <p:spPr>
            <a:xfrm rot="5400000">
              <a:off x="8176885" y="4781550"/>
              <a:ext cx="800100" cy="190500"/>
            </a:xfrm>
            <a:prstGeom prst="bentConnector3">
              <a:avLst>
                <a:gd name="adj1" fmla="val 53968"/>
              </a:avLst>
            </a:prstGeom>
            <a:noFill/>
            <a:ln w="28575" cap="flat" cmpd="sng" algn="ctr">
              <a:solidFill>
                <a:srgbClr val="70AD47"/>
              </a:solidFill>
              <a:prstDash val="solid"/>
              <a:miter lim="800000"/>
              <a:tailEnd type="triangle"/>
            </a:ln>
            <a:effectLst/>
          </p:spPr>
        </p:cxnSp>
        <p:cxnSp>
          <p:nvCxnSpPr>
            <p:cNvPr id="41" name="Connector: Elbow 40">
              <a:extLst>
                <a:ext uri="{FF2B5EF4-FFF2-40B4-BE49-F238E27FC236}">
                  <a16:creationId xmlns:a16="http://schemas.microsoft.com/office/drawing/2014/main" id="{A0288DEB-9497-4211-BC9D-9900D7F53626}"/>
                </a:ext>
              </a:extLst>
            </p:cNvPr>
            <p:cNvCxnSpPr>
              <a:cxnSpLocks/>
              <a:stCxn id="36" idx="3"/>
              <a:endCxn id="35" idx="1"/>
            </p:cNvCxnSpPr>
            <p:nvPr/>
          </p:nvCxnSpPr>
          <p:spPr>
            <a:xfrm flipV="1">
              <a:off x="4451350" y="5601292"/>
              <a:ext cx="867405" cy="681002"/>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42" name="Straight Arrow Connector 41">
              <a:extLst>
                <a:ext uri="{FF2B5EF4-FFF2-40B4-BE49-F238E27FC236}">
                  <a16:creationId xmlns:a16="http://schemas.microsoft.com/office/drawing/2014/main" id="{B30F13E2-9B68-4690-87E1-080629A72BE7}"/>
                </a:ext>
              </a:extLst>
            </p:cNvPr>
            <p:cNvCxnSpPr>
              <a:stCxn id="33" idx="2"/>
              <a:endCxn id="36" idx="0"/>
            </p:cNvCxnSpPr>
            <p:nvPr/>
          </p:nvCxnSpPr>
          <p:spPr>
            <a:xfrm>
              <a:off x="3787775" y="5812392"/>
              <a:ext cx="0" cy="139702"/>
            </a:xfrm>
            <a:prstGeom prst="straightConnector1">
              <a:avLst/>
            </a:prstGeom>
            <a:noFill/>
            <a:ln w="28575"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2796A5E-07E5-40AF-A716-4CDAC5547B38}"/>
                </a:ext>
              </a:extLst>
            </p:cNvPr>
            <p:cNvCxnSpPr>
              <a:cxnSpLocks/>
              <a:stCxn id="35" idx="3"/>
              <a:endCxn id="34" idx="1"/>
            </p:cNvCxnSpPr>
            <p:nvPr/>
          </p:nvCxnSpPr>
          <p:spPr>
            <a:xfrm>
              <a:off x="6969755" y="5601292"/>
              <a:ext cx="848355" cy="5758"/>
            </a:xfrm>
            <a:prstGeom prst="straightConnector1">
              <a:avLst/>
            </a:prstGeom>
            <a:noFill/>
            <a:ln w="28575"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FFCF8320-1B52-43D0-8925-034AC4594A57}"/>
                </a:ext>
              </a:extLst>
            </p:cNvPr>
            <p:cNvCxnSpPr>
              <a:cxnSpLocks/>
              <a:stCxn id="34" idx="2"/>
              <a:endCxn id="37" idx="0"/>
            </p:cNvCxnSpPr>
            <p:nvPr/>
          </p:nvCxnSpPr>
          <p:spPr>
            <a:xfrm flipH="1">
              <a:off x="8477880" y="5937250"/>
              <a:ext cx="3805" cy="182088"/>
            </a:xfrm>
            <a:prstGeom prst="straightConnector1">
              <a:avLst/>
            </a:prstGeom>
            <a:noFill/>
            <a:ln w="28575" cap="flat" cmpd="sng" algn="ctr">
              <a:solidFill>
                <a:srgbClr val="4472C4"/>
              </a:solidFill>
              <a:prstDash val="solid"/>
              <a:miter lim="800000"/>
              <a:tailEnd type="triangle"/>
            </a:ln>
            <a:effectLst/>
          </p:spPr>
        </p:cxnSp>
        <p:sp>
          <p:nvSpPr>
            <p:cNvPr id="45" name="Rectangle 44">
              <a:extLst>
                <a:ext uri="{FF2B5EF4-FFF2-40B4-BE49-F238E27FC236}">
                  <a16:creationId xmlns:a16="http://schemas.microsoft.com/office/drawing/2014/main" id="{AF08DE5B-CCBB-458D-89B9-91E12A07ED63}"/>
                </a:ext>
              </a:extLst>
            </p:cNvPr>
            <p:cNvSpPr/>
            <p:nvPr/>
          </p:nvSpPr>
          <p:spPr>
            <a:xfrm>
              <a:off x="4696687" y="182967"/>
              <a:ext cx="905828"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CHET Metadata</a:t>
              </a:r>
            </a:p>
          </p:txBody>
        </p:sp>
        <p:cxnSp>
          <p:nvCxnSpPr>
            <p:cNvPr id="46" name="Connector: Elbow 45">
              <a:extLst>
                <a:ext uri="{FF2B5EF4-FFF2-40B4-BE49-F238E27FC236}">
                  <a16:creationId xmlns:a16="http://schemas.microsoft.com/office/drawing/2014/main" id="{471B5A06-5D9A-4EE2-8DB6-86DB890F6A27}"/>
                </a:ext>
              </a:extLst>
            </p:cNvPr>
            <p:cNvCxnSpPr>
              <a:cxnSpLocks/>
              <a:stCxn id="45" idx="2"/>
            </p:cNvCxnSpPr>
            <p:nvPr/>
          </p:nvCxnSpPr>
          <p:spPr>
            <a:xfrm rot="5400000">
              <a:off x="4442608" y="879286"/>
              <a:ext cx="800101" cy="613887"/>
            </a:xfrm>
            <a:prstGeom prst="bentConnector3">
              <a:avLst>
                <a:gd name="adj1" fmla="val 34581"/>
              </a:avLst>
            </a:prstGeom>
            <a:noFill/>
            <a:ln w="28575" cap="flat" cmpd="sng" algn="ctr">
              <a:solidFill>
                <a:srgbClr val="70AD47"/>
              </a:solidFill>
              <a:prstDash val="solid"/>
              <a:miter lim="800000"/>
              <a:tailEnd type="triangle"/>
            </a:ln>
            <a:effectLst/>
          </p:spPr>
        </p:cxnSp>
      </p:grpSp>
      <p:sp>
        <p:nvSpPr>
          <p:cNvPr id="2" name="TextBox 1">
            <a:extLst>
              <a:ext uri="{FF2B5EF4-FFF2-40B4-BE49-F238E27FC236}">
                <a16:creationId xmlns:a16="http://schemas.microsoft.com/office/drawing/2014/main" id="{8D22EFBD-F7E5-41AB-94DF-C11462CE277F}"/>
              </a:ext>
            </a:extLst>
          </p:cNvPr>
          <p:cNvSpPr txBox="1"/>
          <p:nvPr/>
        </p:nvSpPr>
        <p:spPr>
          <a:xfrm>
            <a:off x="5175877" y="6605851"/>
            <a:ext cx="1840247"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41397295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B918-45F2-4012-BBEA-E3D8C6144E20}"/>
              </a:ext>
            </a:extLst>
          </p:cNvPr>
          <p:cNvSpPr>
            <a:spLocks noGrp="1"/>
          </p:cNvSpPr>
          <p:nvPr>
            <p:ph type="title"/>
          </p:nvPr>
        </p:nvSpPr>
        <p:spPr/>
        <p:txBody>
          <a:bodyPr/>
          <a:lstStyle/>
          <a:p>
            <a:r>
              <a:rPr lang="en-US" dirty="0"/>
              <a:t>Homomorphic encryption standardization</a:t>
            </a:r>
          </a:p>
        </p:txBody>
      </p:sp>
      <p:sp>
        <p:nvSpPr>
          <p:cNvPr id="3" name="Text Placeholder 2">
            <a:extLst>
              <a:ext uri="{FF2B5EF4-FFF2-40B4-BE49-F238E27FC236}">
                <a16:creationId xmlns:a16="http://schemas.microsoft.com/office/drawing/2014/main" id="{F2BB5AF8-2337-4235-9442-C2508064CE11}"/>
              </a:ext>
            </a:extLst>
          </p:cNvPr>
          <p:cNvSpPr>
            <a:spLocks noGrp="1"/>
          </p:cNvSpPr>
          <p:nvPr>
            <p:ph type="body" sz="quarter" idx="10"/>
          </p:nvPr>
        </p:nvSpPr>
        <p:spPr>
          <a:xfrm>
            <a:off x="274638" y="1212850"/>
            <a:ext cx="5898698" cy="1763560"/>
          </a:xfrm>
        </p:spPr>
        <p:txBody>
          <a:bodyPr/>
          <a:lstStyle/>
          <a:p>
            <a:r>
              <a:rPr lang="en-US" dirty="0"/>
              <a:t>Applications of homomorphic encryption in regulated industries requires standardization</a:t>
            </a:r>
          </a:p>
          <a:p>
            <a:pPr lvl="1"/>
            <a:r>
              <a:rPr lang="en-US" sz="1800" dirty="0"/>
              <a:t>Must guarantee HE to be at least as secure as AES, RSA!</a:t>
            </a:r>
          </a:p>
          <a:p>
            <a:pPr lvl="1"/>
            <a:r>
              <a:rPr lang="en-US" sz="1800" dirty="0"/>
              <a:t>Finance, Healthcare, Government, Military</a:t>
            </a:r>
          </a:p>
          <a:p>
            <a:pPr lvl="1"/>
            <a:endParaRPr lang="en-US" sz="1800" dirty="0">
              <a:gradFill>
                <a:gsLst>
                  <a:gs pos="1250">
                    <a:schemeClr val="tx1"/>
                  </a:gs>
                  <a:gs pos="100000">
                    <a:schemeClr val="tx1"/>
                  </a:gs>
                </a:gsLst>
                <a:lin ang="5400000" scaled="0"/>
              </a:gradFill>
              <a:latin typeface="+mn-lt"/>
              <a:cs typeface="+mn-cs"/>
            </a:endParaRPr>
          </a:p>
        </p:txBody>
      </p:sp>
      <p:pic>
        <p:nvPicPr>
          <p:cNvPr id="5" name="Google Shape;410;p61">
            <a:extLst>
              <a:ext uri="{FF2B5EF4-FFF2-40B4-BE49-F238E27FC236}">
                <a16:creationId xmlns:a16="http://schemas.microsoft.com/office/drawing/2014/main" id="{092DE809-17D8-4C05-9398-8890539E4BC2}"/>
              </a:ext>
            </a:extLst>
          </p:cNvPr>
          <p:cNvPicPr preferRelativeResize="0"/>
          <p:nvPr/>
        </p:nvPicPr>
        <p:blipFill>
          <a:blip r:embed="rId3">
            <a:alphaModFix/>
          </a:blip>
          <a:stretch>
            <a:fillRect/>
          </a:stretch>
        </p:blipFill>
        <p:spPr>
          <a:xfrm>
            <a:off x="6263139" y="1085911"/>
            <a:ext cx="5105399" cy="3116917"/>
          </a:xfrm>
          <a:prstGeom prst="rect">
            <a:avLst/>
          </a:prstGeom>
          <a:noFill/>
          <a:ln w="38100" cap="flat" cmpd="sng">
            <a:noFill/>
            <a:prstDash val="solid"/>
            <a:round/>
            <a:headEnd type="none" w="sm" len="sm"/>
            <a:tailEnd type="none" w="sm" len="sm"/>
          </a:ln>
        </p:spPr>
      </p:pic>
      <p:sp>
        <p:nvSpPr>
          <p:cNvPr id="6" name="Rectangle 5">
            <a:extLst>
              <a:ext uri="{FF2B5EF4-FFF2-40B4-BE49-F238E27FC236}">
                <a16:creationId xmlns:a16="http://schemas.microsoft.com/office/drawing/2014/main" id="{6E20A567-C476-47CD-9CBE-91751435AC7C}"/>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790A8040-AC0B-4CEA-8DAD-845F4617BBBD}"/>
              </a:ext>
            </a:extLst>
          </p:cNvPr>
          <p:cNvSpPr/>
          <p:nvPr/>
        </p:nvSpPr>
        <p:spPr bwMode="auto">
          <a:xfrm>
            <a:off x="350837" y="4640262"/>
            <a:ext cx="3200400" cy="176661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An Open Industry / Government / Academic Consortium to Advance Secure Computation</a:t>
            </a:r>
          </a:p>
          <a:p>
            <a:pPr defTabSz="913841">
              <a:lnSpc>
                <a:spcPct val="90000"/>
              </a:lnSpc>
              <a:spcBef>
                <a:spcPts val="1200"/>
              </a:spcBef>
              <a:defRPr/>
            </a:pPr>
            <a:r>
              <a:rPr lang="en-US" sz="1400" spc="-20" dirty="0">
                <a:solidFill>
                  <a:srgbClr val="000000"/>
                </a:solidFill>
              </a:rPr>
              <a:t>Attended and endorsed by leading experts in crypto and security</a:t>
            </a:r>
          </a:p>
          <a:p>
            <a:pPr defTabSz="913841">
              <a:lnSpc>
                <a:spcPct val="90000"/>
              </a:lnSpc>
              <a:spcBef>
                <a:spcPts val="1200"/>
              </a:spcBef>
              <a:defRPr/>
            </a:pPr>
            <a:r>
              <a:rPr lang="fr-FR" sz="1600" u="sng" dirty="0">
                <a:solidFill>
                  <a:schemeClr val="hlink"/>
                </a:solidFill>
                <a:latin typeface="Segoe UI Semibold" panose="020B0702040204020203" pitchFamily="34" charset="0"/>
                <a:cs typeface="Segoe UI Semibold" panose="020B0702040204020203" pitchFamily="34" charset="0"/>
                <a:hlinkClick r:id="rId4"/>
              </a:rPr>
              <a:t>HomomorphicEncryption.org</a:t>
            </a:r>
            <a:endParaRPr lang="en-US" sz="1600" spc="-20" dirty="0">
              <a:solidFill>
                <a:srgbClr val="000000"/>
              </a:solidFill>
            </a:endParaRPr>
          </a:p>
        </p:txBody>
      </p:sp>
      <p:sp>
        <p:nvSpPr>
          <p:cNvPr id="8" name="Rectangle 7">
            <a:extLst>
              <a:ext uri="{FF2B5EF4-FFF2-40B4-BE49-F238E27FC236}">
                <a16:creationId xmlns:a16="http://schemas.microsoft.com/office/drawing/2014/main" id="{B8F95DB6-881E-424D-9834-2DE04BB11F45}"/>
              </a:ext>
            </a:extLst>
          </p:cNvPr>
          <p:cNvSpPr/>
          <p:nvPr/>
        </p:nvSpPr>
        <p:spPr bwMode="auto">
          <a:xfrm>
            <a:off x="7768318" y="4621438"/>
            <a:ext cx="4055607" cy="228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fr-FR" sz="1600" spc="-20" dirty="0">
                <a:solidFill>
                  <a:srgbClr val="0078D3"/>
                </a:solidFill>
                <a:latin typeface="Segoe UI Semibold"/>
              </a:rPr>
              <a:t>A </a:t>
            </a:r>
            <a:r>
              <a:rPr lang="en-US" sz="1600" spc="-20" dirty="0">
                <a:solidFill>
                  <a:srgbClr val="0078D3"/>
                </a:solidFill>
                <a:latin typeface="Segoe UI Semibold"/>
              </a:rPr>
              <a:t>a community standard for homomorphic encryption in development</a:t>
            </a:r>
          </a:p>
          <a:p>
            <a:pPr>
              <a:spcBef>
                <a:spcPts val="1200"/>
              </a:spcBef>
            </a:pPr>
            <a:r>
              <a:rPr lang="en-US" sz="1400" dirty="0">
                <a:hlinkClick r:id="rId5"/>
              </a:rPr>
              <a:t>Homomorphic Encryption Security Standard (November 21, 2018)</a:t>
            </a:r>
            <a:endParaRPr lang="en-US" sz="1400" dirty="0"/>
          </a:p>
          <a:p>
            <a:pPr>
              <a:spcBef>
                <a:spcPts val="600"/>
              </a:spcBef>
            </a:pPr>
            <a:r>
              <a:rPr lang="en-US" sz="1400" dirty="0">
                <a:solidFill>
                  <a:srgbClr val="000000"/>
                </a:solidFill>
              </a:rPr>
              <a:t>Based on three white papers created by the standards’ meetings’ participants: </a:t>
            </a:r>
            <a:r>
              <a:rPr lang="en-US" sz="1400" dirty="0">
                <a:gradFill>
                  <a:gsLst>
                    <a:gs pos="1250">
                      <a:schemeClr val="tx1"/>
                    </a:gs>
                    <a:gs pos="100000">
                      <a:schemeClr val="tx1"/>
                    </a:gs>
                  </a:gsLst>
                  <a:lin ang="5400000" scaled="0"/>
                </a:gradFill>
                <a:hlinkClick r:id="rId6"/>
              </a:rPr>
              <a:t>Security</a:t>
            </a:r>
            <a:r>
              <a:rPr lang="en-US" sz="1400" dirty="0">
                <a:gradFill>
                  <a:gsLst>
                    <a:gs pos="1250">
                      <a:schemeClr val="tx1"/>
                    </a:gs>
                    <a:gs pos="100000">
                      <a:schemeClr val="tx1"/>
                    </a:gs>
                  </a:gsLst>
                  <a:lin ang="5400000" scaled="0"/>
                </a:gradFill>
              </a:rPr>
              <a:t>, </a:t>
            </a:r>
            <a:r>
              <a:rPr lang="en-US" sz="1400" dirty="0">
                <a:gradFill>
                  <a:gsLst>
                    <a:gs pos="1250">
                      <a:schemeClr val="tx1"/>
                    </a:gs>
                    <a:gs pos="100000">
                      <a:schemeClr val="tx1"/>
                    </a:gs>
                  </a:gsLst>
                  <a:lin ang="5400000" scaled="0"/>
                </a:gradFill>
                <a:hlinkClick r:id="rId7"/>
              </a:rPr>
              <a:t>API</a:t>
            </a:r>
            <a:r>
              <a:rPr lang="en-US" sz="1400" dirty="0">
                <a:solidFill>
                  <a:srgbClr val="000000"/>
                </a:solidFill>
              </a:rPr>
              <a:t>, and </a:t>
            </a:r>
            <a:r>
              <a:rPr lang="en-US" sz="1400" dirty="0">
                <a:gradFill>
                  <a:gsLst>
                    <a:gs pos="1250">
                      <a:schemeClr val="tx1"/>
                    </a:gs>
                    <a:gs pos="100000">
                      <a:schemeClr val="tx1"/>
                    </a:gs>
                  </a:gsLst>
                  <a:lin ang="5400000" scaled="0"/>
                </a:gradFill>
                <a:hlinkClick r:id="rId8"/>
              </a:rPr>
              <a:t>Applications</a:t>
            </a:r>
            <a:r>
              <a:rPr lang="en-US" sz="1400" dirty="0">
                <a:gradFill>
                  <a:gsLst>
                    <a:gs pos="1250">
                      <a:schemeClr val="tx1"/>
                    </a:gs>
                    <a:gs pos="100000">
                      <a:schemeClr val="tx1"/>
                    </a:gs>
                  </a:gsLst>
                  <a:lin ang="5400000" scaled="0"/>
                </a:gradFill>
              </a:rPr>
              <a:t> </a:t>
            </a:r>
            <a:endParaRPr lang="en-US" sz="1400" dirty="0">
              <a:solidFill>
                <a:srgbClr val="000000"/>
              </a:solidFill>
            </a:endParaRPr>
          </a:p>
          <a:p>
            <a:pPr defTabSz="913841">
              <a:lnSpc>
                <a:spcPct val="90000"/>
              </a:lnSpc>
              <a:spcBef>
                <a:spcPts val="1200"/>
              </a:spcBef>
              <a:defRPr/>
            </a:pP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EB7B430-8315-482B-BCC5-19F0A7DE5A79}"/>
              </a:ext>
            </a:extLst>
          </p:cNvPr>
          <p:cNvSpPr/>
          <p:nvPr/>
        </p:nvSpPr>
        <p:spPr bwMode="auto">
          <a:xfrm>
            <a:off x="4008437" y="4640262"/>
            <a:ext cx="3429000" cy="2314453"/>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Other existing libraries</a:t>
            </a:r>
          </a:p>
          <a:p>
            <a:pPr marL="285750" indent="-285750" defTabSz="913841">
              <a:spcBef>
                <a:spcPts val="800"/>
              </a:spcBef>
              <a:buFontTx/>
              <a:buChar char="-"/>
              <a:defRPr/>
            </a:pPr>
            <a:r>
              <a:rPr lang="en-US" sz="1400" spc="-20" dirty="0" err="1">
                <a:solidFill>
                  <a:srgbClr val="000000"/>
                </a:solidFill>
              </a:rPr>
              <a:t>HElib</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TFHE</a:t>
            </a:r>
          </a:p>
          <a:p>
            <a:pPr marL="285750" indent="-285750" defTabSz="913841">
              <a:spcBef>
                <a:spcPts val="800"/>
              </a:spcBef>
              <a:buFontTx/>
              <a:buChar char="-"/>
              <a:defRPr/>
            </a:pPr>
            <a:r>
              <a:rPr lang="en-US" sz="1400" spc="-20" dirty="0" err="1">
                <a:solidFill>
                  <a:srgbClr val="000000"/>
                </a:solidFill>
              </a:rPr>
              <a:t>Paillier</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PALISADE</a:t>
            </a:r>
          </a:p>
          <a:p>
            <a:pPr marL="285750" indent="-285750" defTabSz="913841">
              <a:spcBef>
                <a:spcPts val="800"/>
              </a:spcBef>
              <a:buFontTx/>
              <a:buChar char="-"/>
              <a:defRPr/>
            </a:pPr>
            <a:r>
              <a:rPr lang="en-US" sz="1400" spc="-20" dirty="0" err="1">
                <a:solidFill>
                  <a:srgbClr val="000000"/>
                </a:solidFill>
              </a:rPr>
              <a:t>cuHE</a:t>
            </a:r>
            <a:endParaRPr lang="en-US" sz="1400" spc="-20" dirty="0">
              <a:solidFill>
                <a:srgbClr val="000000"/>
              </a:solidFill>
            </a:endParaRPr>
          </a:p>
          <a:p>
            <a:pPr marL="285750" indent="-285750" defTabSz="913841">
              <a:spcBef>
                <a:spcPts val="800"/>
              </a:spcBef>
              <a:buFontTx/>
              <a:buChar char="-"/>
              <a:defRPr/>
            </a:pPr>
            <a:r>
              <a:rPr lang="en-US" sz="1400" spc="-20" dirty="0" err="1">
                <a:solidFill>
                  <a:srgbClr val="000000"/>
                </a:solidFill>
              </a:rPr>
              <a:t>libHEAAN</a:t>
            </a:r>
            <a:endParaRPr lang="en-US" sz="1600" spc="-20" dirty="0">
              <a:solidFill>
                <a:srgbClr val="000000"/>
              </a:solidFill>
            </a:endParaRPr>
          </a:p>
        </p:txBody>
      </p:sp>
    </p:spTree>
    <p:extLst>
      <p:ext uri="{BB962C8B-B14F-4D97-AF65-F5344CB8AC3E}">
        <p14:creationId xmlns:p14="http://schemas.microsoft.com/office/powerpoint/2010/main" val="393392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4637" y="1135062"/>
            <a:ext cx="11887200" cy="4353499"/>
          </a:xfrm>
        </p:spPr>
        <p:txBody>
          <a:bodyPr/>
          <a:lstStyle/>
          <a:p>
            <a:pPr>
              <a:spcBef>
                <a:spcPts val="0"/>
              </a:spcBef>
            </a:pPr>
            <a:r>
              <a:rPr lang="it-IT" b="1" u="sng" dirty="0">
                <a:solidFill>
                  <a:srgbClr val="0563C1"/>
                </a:solidFill>
                <a:hlinkClick r:id="rId3"/>
              </a:rPr>
              <a:t>Private AI Bootcamp December 2019</a:t>
            </a:r>
            <a:endParaRPr lang="en-US" b="1" u="sng" dirty="0">
              <a:solidFill>
                <a:srgbClr val="0563C1"/>
              </a:solidFill>
            </a:endParaRPr>
          </a:p>
          <a:p>
            <a:pPr marL="0" marR="0">
              <a:spcBef>
                <a:spcPts val="300"/>
              </a:spcBef>
              <a:spcAft>
                <a:spcPts val="600"/>
              </a:spcAft>
            </a:pPr>
            <a:r>
              <a:rPr lang="en-US" sz="1800" dirty="0">
                <a:gradFill>
                  <a:gsLst>
                    <a:gs pos="1250">
                      <a:schemeClr val="tx1"/>
                    </a:gs>
                    <a:gs pos="100000">
                      <a:schemeClr val="tx1"/>
                    </a:gs>
                  </a:gsLst>
                  <a:lin ang="5400000" scaled="0"/>
                </a:gradFill>
                <a:latin typeface="+mn-lt"/>
                <a:cs typeface="+mn-cs"/>
              </a:rPr>
              <a:t>With a series of videos on: </a:t>
            </a:r>
          </a:p>
          <a:p>
            <a:pPr marL="571500" lvl="2" indent="-342900">
              <a:spcBef>
                <a:spcPts val="0"/>
              </a:spcBef>
              <a:buFont typeface="Symbol" panose="05050102010706020507" pitchFamily="18" charset="2"/>
              <a:buChar char=""/>
            </a:pPr>
            <a:r>
              <a:rPr lang="en-US" dirty="0"/>
              <a:t>Intro to Homomorphic Encryption, </a:t>
            </a:r>
          </a:p>
          <a:p>
            <a:pPr marL="571500" lvl="2" indent="-342900">
              <a:spcBef>
                <a:spcPts val="0"/>
              </a:spcBef>
              <a:buFont typeface="Symbol" panose="05050102010706020507" pitchFamily="18" charset="2"/>
              <a:buChar char=""/>
            </a:pPr>
            <a:r>
              <a:rPr lang="en-US" dirty="0"/>
              <a:t>Microsoft SEAL (+ </a:t>
            </a:r>
            <a:r>
              <a:rPr lang="fr-FR" u="sng" dirty="0">
                <a:solidFill>
                  <a:srgbClr val="0563C1"/>
                </a:solidFill>
                <a:effectLst/>
                <a:ea typeface="Calibri" panose="020F0502020204030204" pitchFamily="34" charset="0"/>
                <a:hlinkClick r:id="rId4"/>
              </a:rPr>
              <a:t>bootcamp</a:t>
            </a:r>
            <a:r>
              <a:rPr lang="en-US" dirty="0"/>
              <a:t> repo on GitHub), </a:t>
            </a:r>
          </a:p>
          <a:p>
            <a:pPr marL="571500" lvl="2" indent="-342900">
              <a:spcBef>
                <a:spcPts val="0"/>
              </a:spcBef>
              <a:buFont typeface="Symbol" panose="05050102010706020507" pitchFamily="18" charset="2"/>
              <a:buChar char=""/>
            </a:pPr>
            <a:r>
              <a:rPr lang="en-US" dirty="0"/>
              <a:t>Intro to CKKS,</a:t>
            </a:r>
          </a:p>
          <a:p>
            <a:pPr marL="571500" lvl="2" indent="-342900">
              <a:spcBef>
                <a:spcPts val="0"/>
              </a:spcBef>
              <a:buFont typeface="Symbol" panose="05050102010706020507" pitchFamily="18" charset="2"/>
              <a:buChar char=""/>
            </a:pPr>
            <a:r>
              <a:rPr lang="en-US" dirty="0"/>
              <a:t>Techniques in PPML (+ </a:t>
            </a:r>
            <a:r>
              <a:rPr lang="fr-FR" u="sng" dirty="0" err="1">
                <a:solidFill>
                  <a:srgbClr val="0563C1"/>
                </a:solidFill>
                <a:effectLst/>
                <a:ea typeface="Calibri" panose="020F0502020204030204" pitchFamily="34" charset="0"/>
                <a:hlinkClick r:id="rId5"/>
              </a:rPr>
              <a:t>algorithms</a:t>
            </a:r>
            <a:r>
              <a:rPr lang="fr-FR" u="sng" dirty="0">
                <a:solidFill>
                  <a:srgbClr val="0563C1"/>
                </a:solidFill>
                <a:effectLst/>
                <a:ea typeface="Calibri" panose="020F0502020204030204" pitchFamily="34" charset="0"/>
                <a:hlinkClick r:id="rId5"/>
              </a:rPr>
              <a:t>-in-SEAL</a:t>
            </a:r>
            <a:r>
              <a:rPr lang="en-US" dirty="0"/>
              <a:t> repo on GitHub), </a:t>
            </a:r>
          </a:p>
          <a:p>
            <a:pPr marL="571500" lvl="2" indent="-342900">
              <a:spcBef>
                <a:spcPts val="0"/>
              </a:spcBef>
              <a:buFont typeface="Symbol" panose="05050102010706020507" pitchFamily="18" charset="2"/>
              <a:buChar char=""/>
            </a:pPr>
            <a:r>
              <a:rPr lang="en-US" dirty="0"/>
              <a:t>Building Applications with Microsoft SEAL,</a:t>
            </a:r>
          </a:p>
          <a:p>
            <a:pPr marL="571500" lvl="2" indent="-342900">
              <a:spcBef>
                <a:spcPts val="0"/>
              </a:spcBef>
              <a:buFont typeface="Symbol" panose="05050102010706020507" pitchFamily="18" charset="2"/>
              <a:buChar char=""/>
            </a:pPr>
            <a:r>
              <a:rPr lang="en-US" dirty="0"/>
              <a:t>Etc.</a:t>
            </a:r>
          </a:p>
          <a:p>
            <a:pPr lvl="1">
              <a:spcBef>
                <a:spcPts val="0"/>
              </a:spcBef>
            </a:pPr>
            <a:endParaRPr lang="fr-FR" sz="1800" b="1" u="sng" dirty="0">
              <a:solidFill>
                <a:srgbClr val="0563C1"/>
              </a:solidFill>
              <a:effectLst/>
              <a:latin typeface="Calibri" panose="020F0502020204030204" pitchFamily="34" charset="0"/>
              <a:ea typeface="Calibri" panose="020F0502020204030204" pitchFamily="34" charset="0"/>
              <a:hlinkClick r:id="rId6"/>
            </a:endParaRPr>
          </a:p>
          <a:p>
            <a:pPr lvl="1">
              <a:spcBef>
                <a:spcPts val="0"/>
              </a:spcBef>
            </a:pPr>
            <a:r>
              <a:rPr lang="it-IT" sz="2400" b="1" u="sng" dirty="0">
                <a:solidFill>
                  <a:srgbClr val="0563C1"/>
                </a:solidFill>
                <a:latin typeface="Segoe UI Semibold" panose="020B0702040204020203" pitchFamily="34" charset="0"/>
                <a:cs typeface="Segoe UI Semibold" panose="020B0702040204020203" pitchFamily="34" charset="0"/>
                <a:hlinkClick r:id="rId7"/>
              </a:rPr>
              <a:t>Private AI February 2020</a:t>
            </a: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r>
              <a:rPr lang="it-IT" sz="2400" dirty="0">
                <a:solidFill>
                  <a:srgbClr val="0563C1"/>
                </a:solidFill>
                <a:latin typeface="Segoe UI Semibold" panose="020B0702040204020203" pitchFamily="34" charset="0"/>
                <a:cs typeface="Segoe UI Semibold" panose="020B0702040204020203" pitchFamily="34" charset="0"/>
              </a:rPr>
              <a:t>On docs.microsoft.com</a:t>
            </a:r>
          </a:p>
          <a:p>
            <a:pPr lvl="1">
              <a:spcBef>
                <a:spcPts val="300"/>
              </a:spcBef>
              <a:spcAft>
                <a:spcPts val="600"/>
              </a:spcAft>
            </a:pPr>
            <a:r>
              <a:rPr lang="en-US" u="sng" dirty="0">
                <a:solidFill>
                  <a:srgbClr val="0563C1"/>
                </a:solidFill>
                <a:latin typeface="Segoe UI" panose="020B0502040204020203" pitchFamily="34" charset="0"/>
                <a:cs typeface="Segoe UI" panose="020B0502040204020203" pitchFamily="34" charset="0"/>
                <a:hlinkClick r:id="rId8"/>
              </a:rPr>
              <a:t>How to deploy an encrypted inferencing web service</a:t>
            </a:r>
            <a:endParaRPr lang="en-US" u="sng" dirty="0">
              <a:solidFill>
                <a:srgbClr val="0563C1"/>
              </a:solidFill>
              <a:latin typeface="Segoe UI" panose="020B0502040204020203" pitchFamily="34" charset="0"/>
              <a:cs typeface="Segoe UI" panose="020B0502040204020203" pitchFamily="34" charset="0"/>
            </a:endParaRPr>
          </a:p>
          <a:p>
            <a:pPr marL="514350" lvl="2" indent="-285750">
              <a:spcBef>
                <a:spcPts val="300"/>
              </a:spcBef>
              <a:spcAft>
                <a:spcPts val="600"/>
              </a:spcAft>
              <a:buFont typeface="Arial" panose="020B0604020202020204" pitchFamily="34" charset="0"/>
              <a:buChar char="•"/>
            </a:pPr>
            <a:r>
              <a:rPr lang="en-US" dirty="0"/>
              <a:t>See </a:t>
            </a:r>
            <a:r>
              <a:rPr lang="en-US" dirty="0">
                <a:hlinkClick r:id="rId9"/>
              </a:rPr>
              <a:t>Tutorial #3: Deploy an image classification model for encrypted inferencing in Azure Container Instance (ACI)</a:t>
            </a:r>
            <a:endParaRPr lang="en-US" dirty="0"/>
          </a:p>
          <a:p>
            <a:pPr lvl="1">
              <a:spcBef>
                <a:spcPts val="0"/>
              </a:spcBef>
            </a:pPr>
            <a:endParaRPr lang="en-US" dirty="0"/>
          </a:p>
        </p:txBody>
      </p:sp>
      <p:pic>
        <p:nvPicPr>
          <p:cNvPr id="5" name="Picture 4" descr="A picture containing drawing&#10;&#10;Description automatically generated">
            <a:extLst>
              <a:ext uri="{FF2B5EF4-FFF2-40B4-BE49-F238E27FC236}">
                <a16:creationId xmlns:a16="http://schemas.microsoft.com/office/drawing/2014/main" id="{CC04F668-EA77-4FA8-98E7-DBC3B930CB27}"/>
              </a:ext>
            </a:extLst>
          </p:cNvPr>
          <p:cNvPicPr>
            <a:picLocks noChangeAspect="1"/>
          </p:cNvPicPr>
          <p:nvPr/>
        </p:nvPicPr>
        <p:blipFill>
          <a:blip r:embed="rId10"/>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225780618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Secure Multi-Party Computing </a:t>
            </a:r>
            <a:r>
              <a:rPr lang="fr-FR" sz="4800" spc="-102" dirty="0">
                <a:solidFill>
                  <a:schemeClr val="tx1">
                    <a:lumMod val="50000"/>
                  </a:schemeClr>
                </a:solidFill>
              </a:rPr>
              <a:t>(MPC)</a:t>
            </a:r>
            <a:br>
              <a:rPr lang="fr-FR" sz="4800" spc="-102" dirty="0">
                <a:solidFill>
                  <a:schemeClr val="tx1">
                    <a:lumMod val="50000"/>
                  </a:schemeClr>
                </a:solidFill>
              </a:rPr>
            </a:br>
            <a:r>
              <a:rPr lang="en-US" altLang="zh-CN" sz="3600" spc="-102" dirty="0">
                <a:solidFill>
                  <a:schemeClr val="tx1">
                    <a:lumMod val="50000"/>
                  </a:schemeClr>
                </a:solidFill>
                <a:latin typeface="Segoe UI" panose="020B0502040204020203" pitchFamily="34" charset="0"/>
                <a:cs typeface="Segoe UI" panose="020B0502040204020203" pitchFamily="34" charset="0"/>
              </a:rPr>
              <a:t>Enabling secure collaborative computation</a:t>
            </a:r>
            <a:br>
              <a:rPr lang="en-US" altLang="zh-CN" sz="3600" spc="-102" dirty="0">
                <a:solidFill>
                  <a:schemeClr val="tx1">
                    <a:lumMod val="50000"/>
                  </a:schemeClr>
                </a:solidFill>
                <a:latin typeface="Segoe UI" panose="020B0502040204020203" pitchFamily="34" charset="0"/>
                <a:cs typeface="Segoe UI" panose="020B0502040204020203" pitchFamily="34" charset="0"/>
              </a:rPr>
            </a:br>
            <a:br>
              <a:rPr lang="en-US" altLang="zh-CN" sz="2000" spc="-102" dirty="0">
                <a:solidFill>
                  <a:schemeClr val="tx1">
                    <a:lumMod val="50000"/>
                  </a:schemeClr>
                </a:solidFill>
                <a:latin typeface="Segoe UI" panose="020B0502040204020203" pitchFamily="34" charset="0"/>
                <a:cs typeface="Segoe UI" panose="020B0502040204020203" pitchFamily="34" charset="0"/>
              </a:rPr>
            </a:br>
            <a:r>
              <a:rPr lang="en-US" altLang="zh-CN" sz="2400" spc="-102" dirty="0">
                <a:solidFill>
                  <a:srgbClr val="FFFFFF">
                    <a:lumMod val="50000"/>
                  </a:srgbClr>
                </a:solidFill>
                <a:latin typeface="Segoe UI"/>
              </a:rPr>
              <a:t>Solving today’s complex challenges require greater </a:t>
            </a:r>
            <a:r>
              <a:rPr lang="en-US" altLang="zh-CN" sz="2400" spc="-102" dirty="0">
                <a:solidFill>
                  <a:srgbClr val="FFFFFF">
                    <a:lumMod val="50000"/>
                  </a:srgbClr>
                </a:solidFill>
              </a:rPr>
              <a:t>access and use of trustworthy data </a:t>
            </a:r>
            <a:r>
              <a:rPr lang="en-US" altLang="zh-CN" sz="2400" spc="-102" dirty="0">
                <a:solidFill>
                  <a:srgbClr val="FFFFFF">
                    <a:lumMod val="50000"/>
                  </a:srgbClr>
                </a:solidFill>
                <a:latin typeface="Segoe UI"/>
              </a:rPr>
              <a:t>to create </a:t>
            </a:r>
            <a:r>
              <a:rPr lang="en-US" altLang="zh-CN" sz="2400" spc="-102" dirty="0">
                <a:solidFill>
                  <a:srgbClr val="FFFFFF">
                    <a:lumMod val="50000"/>
                  </a:srgbClr>
                </a:solidFill>
              </a:rPr>
              <a:t>new insights </a:t>
            </a:r>
            <a:r>
              <a:rPr lang="en-US" altLang="zh-CN" sz="2400" spc="-102" dirty="0">
                <a:solidFill>
                  <a:srgbClr val="FFFFFF">
                    <a:lumMod val="50000"/>
                  </a:srgbClr>
                </a:solidFill>
                <a:latin typeface="Segoe UI"/>
              </a:rPr>
              <a:t>and facilitate </a:t>
            </a:r>
            <a:r>
              <a:rPr lang="en-US" altLang="zh-CN" sz="2400" spc="-102" dirty="0">
                <a:solidFill>
                  <a:srgbClr val="FFFFFF">
                    <a:lumMod val="50000"/>
                  </a:srgbClr>
                </a:solidFill>
                <a:latin typeface="Selawik Semibold" panose="020B0702040204020203" pitchFamily="34" charset="0"/>
              </a:rPr>
              <a:t>responsive and responsible action</a:t>
            </a:r>
            <a:br>
              <a:rPr lang="en-US" altLang="zh-CN" sz="2400" spc="-102" dirty="0">
                <a:solidFill>
                  <a:srgbClr val="FFFFFF">
                    <a:lumMod val="50000"/>
                  </a:srgbClr>
                </a:solidFill>
                <a:latin typeface="Segoe UI"/>
              </a:rPr>
            </a:br>
            <a:br>
              <a:rPr lang="en-US" altLang="zh-CN" sz="2400" spc="-102" dirty="0">
                <a:solidFill>
                  <a:srgbClr val="FFFFFF">
                    <a:lumMod val="50000"/>
                  </a:srgbClr>
                </a:solidFill>
                <a:latin typeface="Segoe UI"/>
              </a:rPr>
            </a:br>
            <a:r>
              <a:rPr lang="en-US" altLang="zh-CN" sz="2400" spc="-102" dirty="0">
                <a:solidFill>
                  <a:srgbClr val="FFFFFF">
                    <a:lumMod val="50000"/>
                  </a:srgbClr>
                </a:solidFill>
                <a:latin typeface="Segoe UI"/>
              </a:rPr>
              <a:t>MPC has different trade-offs from trusted hardware enclave (CC) and homomorphic encryption (HE)</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1508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D5B2A857-76D4-4378-9452-5E79E8FE25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3649662"/>
            <a:ext cx="570065" cy="570065"/>
          </a:xfrm>
          <a:prstGeom prst="rect">
            <a:avLst/>
          </a:prstGeom>
        </p:spPr>
      </p:pic>
      <p:sp>
        <p:nvSpPr>
          <p:cNvPr id="2" name="Titre 1"/>
          <p:cNvSpPr>
            <a:spLocks noGrp="1"/>
          </p:cNvSpPr>
          <p:nvPr>
            <p:ph type="title"/>
          </p:nvPr>
        </p:nvSpPr>
        <p:spPr>
          <a:xfrm>
            <a:off x="272274" y="144462"/>
            <a:ext cx="11889564" cy="860424"/>
          </a:xfrm>
        </p:spPr>
        <p:txBody>
          <a:bodyPr/>
          <a:lstStyle/>
          <a:p>
            <a:r>
              <a:rPr lang="fr-FR" dirty="0"/>
              <a:t>Secure Multi-Party Computation (MPC) pattern</a:t>
            </a:r>
          </a:p>
        </p:txBody>
      </p:sp>
      <mc:AlternateContent xmlns:mc="http://schemas.openxmlformats.org/markup-compatibility/2006">
        <mc:Choice xmlns:a14="http://schemas.microsoft.com/office/drawing/2010/main" Requires="a14">
          <p:sp>
            <p:nvSpPr>
              <p:cNvPr id="3" name="Espace réservé du texte 2"/>
              <p:cNvSpPr>
                <a:spLocks noGrp="1"/>
              </p:cNvSpPr>
              <p:nvPr>
                <p:ph type="body" sz="quarter" idx="10"/>
              </p:nvPr>
            </p:nvSpPr>
            <p:spPr>
              <a:xfrm>
                <a:off x="272274" y="1002203"/>
                <a:ext cx="11277599" cy="2739211"/>
              </a:xfrm>
            </p:spPr>
            <p:txBody>
              <a:bodyPr>
                <a:normAutofit/>
              </a:bodyPr>
              <a:lstStyle/>
              <a:p>
                <a:pPr lvl="0">
                  <a:spcBef>
                    <a:spcPts val="1200"/>
                  </a:spcBef>
                </a:pPr>
                <a:r>
                  <a:rPr lang="en-US" dirty="0"/>
                  <a:t>A custodian provides a secure pool that meets requirements for confidentiality and compliance</a:t>
                </a:r>
                <a:endParaRPr lang="fr-FR" dirty="0"/>
              </a:p>
              <a:p>
                <a:pPr lvl="1"/>
                <a:r>
                  <a:rPr kumimoji="1" lang="en-US" altLang="zh-CN" dirty="0"/>
                  <a:t>Input privacy:</a:t>
                </a:r>
                <a14:m>
                  <m:oMath xmlns:m="http://schemas.openxmlformats.org/officeDocument/2006/math">
                    <m:sSub>
                      <m:sSubPr>
                        <m:ctrlPr>
                          <a:rPr lang="en-US" altLang="zh-CN" i="1">
                            <a:latin typeface="Cambria Math" panose="02040503050406030204" pitchFamily="18" charset="0"/>
                            <a:ea typeface="等线"/>
                          </a:rPr>
                        </m:ctrlPr>
                      </m:sSubPr>
                      <m:e>
                        <m:r>
                          <a:rPr lang="en-US" altLang="zh-CN" b="0" i="1" smtClean="0">
                            <a:latin typeface="Cambria Math" panose="02040503050406030204" pitchFamily="18" charset="0"/>
                            <a:ea typeface="等线"/>
                          </a:rPr>
                          <m:t> </m:t>
                        </m:r>
                        <m:r>
                          <a:rPr lang="en-US" altLang="zh-CN" i="1">
                            <a:latin typeface="Cambria Math" panose="02040503050406030204" pitchFamily="18" charset="0"/>
                            <a:ea typeface="等线"/>
                          </a:rPr>
                          <m:t>𝑥</m:t>
                        </m:r>
                      </m:e>
                      <m:sub>
                        <m:r>
                          <a:rPr lang="en-US" altLang="zh-CN" b="0" i="1" smtClean="0">
                            <a:latin typeface="Cambria Math" panose="02040503050406030204" pitchFamily="18" charset="0"/>
                            <a:ea typeface="等线"/>
                          </a:rPr>
                          <m:t>𝑖</m:t>
                        </m:r>
                      </m:sub>
                    </m:sSub>
                    <m:r>
                      <a:rPr lang="en-US" altLang="zh-CN" b="0" i="1" smtClean="0">
                        <a:latin typeface="Cambria Math" panose="02040503050406030204" pitchFamily="18" charset="0"/>
                        <a:ea typeface="等线"/>
                      </a:rPr>
                      <m:t> </m:t>
                    </m:r>
                  </m:oMath>
                </a14:m>
                <a:r>
                  <a:rPr kumimoji="1" lang="en-US" altLang="zh-CN" dirty="0"/>
                  <a:t>is not leaked to parties != </a:t>
                </a:r>
                <a14:m>
                  <m:oMath xmlns:m="http://schemas.openxmlformats.org/officeDocument/2006/math">
                    <m:r>
                      <a:rPr kumimoji="1" lang="en-US" altLang="zh-CN" i="1" dirty="0" smtClean="0">
                        <a:latin typeface="Cambria Math" panose="02040503050406030204" pitchFamily="18" charset="0"/>
                      </a:rPr>
                      <m:t>𝑖</m:t>
                    </m:r>
                  </m:oMath>
                </a14:m>
                <a:endParaRPr kumimoji="1" lang="en-US" altLang="zh-CN" dirty="0"/>
              </a:p>
              <a:p>
                <a:pPr lvl="2">
                  <a:defRPr/>
                </a:pPr>
                <a:endParaRPr lang="fr-FR" dirty="0"/>
              </a:p>
            </p:txBody>
          </p:sp>
        </mc:Choice>
        <mc:Fallback>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272274" y="1002203"/>
                <a:ext cx="11277599" cy="2739211"/>
              </a:xfrm>
              <a:blipFill>
                <a:blip r:embed="rId4"/>
                <a:stretch>
                  <a:fillRect/>
                </a:stretch>
              </a:blipFill>
            </p:spPr>
            <p:txBody>
              <a:bodyPr/>
              <a:lstStyle/>
              <a:p>
                <a:r>
                  <a:rPr lang="en-US">
                    <a:noFill/>
                  </a:rPr>
                  <a:t> </a:t>
                </a:r>
              </a:p>
            </p:txBody>
          </p:sp>
        </mc:Fallback>
      </mc:AlternateContent>
      <p:sp>
        <p:nvSpPr>
          <p:cNvPr id="63" name="Flowchart: Multidocument 62">
            <a:extLst>
              <a:ext uri="{FF2B5EF4-FFF2-40B4-BE49-F238E27FC236}">
                <a16:creationId xmlns:a16="http://schemas.microsoft.com/office/drawing/2014/main" id="{26D8958B-7E63-4362-8420-A1F32ADEB7B4}"/>
              </a:ext>
            </a:extLst>
          </p:cNvPr>
          <p:cNvSpPr/>
          <p:nvPr/>
        </p:nvSpPr>
        <p:spPr>
          <a:xfrm>
            <a:off x="8269957" y="399342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AD6A204C-ACC6-4381-96C5-2E0BA28EDF39}"/>
                  </a:ext>
                </a:extLst>
              </p:cNvPr>
              <p:cNvSpPr txBox="1"/>
              <p:nvPr/>
            </p:nvSpPr>
            <p:spPr>
              <a:xfrm>
                <a:off x="8462791" y="431601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64" name="TextBox 63">
                <a:extLst>
                  <a:ext uri="{FF2B5EF4-FFF2-40B4-BE49-F238E27FC236}">
                    <a16:creationId xmlns:a16="http://schemas.microsoft.com/office/drawing/2014/main" id="{AD6A204C-ACC6-4381-96C5-2E0BA28EDF39}"/>
                  </a:ext>
                </a:extLst>
              </p:cNvPr>
              <p:cNvSpPr txBox="1">
                <a:spLocks noRot="1" noChangeAspect="1" noMove="1" noResize="1" noEditPoints="1" noAdjustHandles="1" noChangeArrowheads="1" noChangeShapeType="1" noTextEdit="1"/>
              </p:cNvSpPr>
              <p:nvPr/>
            </p:nvSpPr>
            <p:spPr>
              <a:xfrm>
                <a:off x="8462791" y="4316011"/>
                <a:ext cx="615661" cy="594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6" name="TextBox 65">
                <a:extLst>
                  <a:ext uri="{FF2B5EF4-FFF2-40B4-BE49-F238E27FC236}">
                    <a16:creationId xmlns:a16="http://schemas.microsoft.com/office/drawing/2014/main" id="{141CA150-F913-423A-8212-01956D181015}"/>
                  </a:ext>
                </a:extLst>
              </p:cNvPr>
              <p:cNvSpPr txBox="1"/>
              <p:nvPr/>
            </p:nvSpPr>
            <p:spPr>
              <a:xfrm>
                <a:off x="8612500" y="3116668"/>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66" name="TextBox 65">
                <a:extLst>
                  <a:ext uri="{FF2B5EF4-FFF2-40B4-BE49-F238E27FC236}">
                    <a16:creationId xmlns:a16="http://schemas.microsoft.com/office/drawing/2014/main" id="{141CA150-F913-423A-8212-01956D181015}"/>
                  </a:ext>
                </a:extLst>
              </p:cNvPr>
              <p:cNvSpPr txBox="1">
                <a:spLocks noRot="1" noChangeAspect="1" noMove="1" noResize="1" noEditPoints="1" noAdjustHandles="1" noChangeArrowheads="1" noChangeShapeType="1" noTextEdit="1"/>
              </p:cNvSpPr>
              <p:nvPr/>
            </p:nvSpPr>
            <p:spPr>
              <a:xfrm>
                <a:off x="8612500" y="3116668"/>
                <a:ext cx="610916" cy="594827"/>
              </a:xfrm>
              <a:prstGeom prst="rect">
                <a:avLst/>
              </a:prstGeom>
              <a:blipFill>
                <a:blip r:embed="rId6"/>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81BEA7D7-6F4C-4956-9773-497F65B52ED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964" y="2425162"/>
            <a:ext cx="570065" cy="570065"/>
          </a:xfrm>
          <a:prstGeom prst="rect">
            <a:avLst/>
          </a:prstGeom>
        </p:spPr>
      </p:pic>
      <p:sp>
        <p:nvSpPr>
          <p:cNvPr id="89" name="Flowchart: Multidocument 88">
            <a:extLst>
              <a:ext uri="{FF2B5EF4-FFF2-40B4-BE49-F238E27FC236}">
                <a16:creationId xmlns:a16="http://schemas.microsoft.com/office/drawing/2014/main" id="{2F7E35F8-62B7-4450-8207-27B5F59AD835}"/>
              </a:ext>
            </a:extLst>
          </p:cNvPr>
          <p:cNvSpPr/>
          <p:nvPr/>
        </p:nvSpPr>
        <p:spPr>
          <a:xfrm>
            <a:off x="8379681" y="2828021"/>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mc:Choice xmlns:a14="http://schemas.microsoft.com/office/drawing/2010/main" Requires="a14">
          <p:sp>
            <p:nvSpPr>
              <p:cNvPr id="106" name="文本框 4">
                <a:extLst>
                  <a:ext uri="{FF2B5EF4-FFF2-40B4-BE49-F238E27FC236}">
                    <a16:creationId xmlns:a16="http://schemas.microsoft.com/office/drawing/2014/main" id="{CEFE060E-1A1D-4650-9C69-049F843241ED}"/>
                  </a:ext>
                </a:extLst>
              </p:cNvPr>
              <p:cNvSpPr txBox="1"/>
              <p:nvPr/>
            </p:nvSpPr>
            <p:spPr>
              <a:xfrm>
                <a:off x="5904468" y="3399224"/>
                <a:ext cx="2692706"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1600" b="0" i="1" smtClean="0">
                          <a:latin typeface="Cambria Math" panose="02040503050406030204" pitchFamily="18" charset="0"/>
                        </a:rPr>
                        <m:t>𝑦</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m:t>
                      </m:r>
                      <m:d>
                        <m:dPr>
                          <m:ctrlPr>
                            <a:rPr kumimoji="1" lang="en-US" altLang="zh-CN" sz="1600" b="0" i="1" smtClean="0">
                              <a:latin typeface="Cambria Math" panose="02040503050406030204" pitchFamily="18" charset="0"/>
                            </a:rPr>
                          </m:ctrlPr>
                        </m:dPr>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 ,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e>
                      </m:d>
                    </m:oMath>
                  </m:oMathPara>
                </a14:m>
                <a:endParaRPr kumimoji="1" lang="zh-CN" altLang="en-US" sz="1600" dirty="0"/>
              </a:p>
            </p:txBody>
          </p:sp>
        </mc:Choice>
        <mc:Fallback>
          <p:sp>
            <p:nvSpPr>
              <p:cNvPr id="106" name="文本框 4">
                <a:extLst>
                  <a:ext uri="{FF2B5EF4-FFF2-40B4-BE49-F238E27FC236}">
                    <a16:creationId xmlns:a16="http://schemas.microsoft.com/office/drawing/2014/main" id="{CEFE060E-1A1D-4650-9C69-049F843241ED}"/>
                  </a:ext>
                </a:extLst>
              </p:cNvPr>
              <p:cNvSpPr txBox="1">
                <a:spLocks noRot="1" noChangeAspect="1" noMove="1" noResize="1" noEditPoints="1" noAdjustHandles="1" noChangeArrowheads="1" noChangeShapeType="1" noTextEdit="1"/>
              </p:cNvSpPr>
              <p:nvPr/>
            </p:nvSpPr>
            <p:spPr>
              <a:xfrm>
                <a:off x="5904468" y="3399224"/>
                <a:ext cx="2692706" cy="246221"/>
              </a:xfrm>
              <a:prstGeom prst="rect">
                <a:avLst/>
              </a:prstGeom>
              <a:blipFill>
                <a:blip r:embed="rId7"/>
                <a:stretch>
                  <a:fillRect l="-2721" b="-2750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BA226FE-A3AD-403F-8E12-09ED87B2A8EB}"/>
              </a:ext>
            </a:extLst>
          </p:cNvPr>
          <p:cNvSpPr/>
          <p:nvPr/>
        </p:nvSpPr>
        <p:spPr bwMode="auto">
          <a:xfrm>
            <a:off x="5975621" y="4535932"/>
            <a:ext cx="1985819"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400" kern="0" dirty="0">
                <a:solidFill>
                  <a:sysClr val="windowText" lastClr="000000"/>
                </a:solidFill>
                <a:latin typeface="Segoe UI" panose="020B0502040204020203" pitchFamily="34" charset="0"/>
                <a:cs typeface="Segoe UI" panose="020B0502040204020203" pitchFamily="34" charset="0"/>
              </a:rPr>
              <a:t>Participants’ data</a:t>
            </a:r>
          </a:p>
        </p:txBody>
      </p:sp>
      <p:sp>
        <p:nvSpPr>
          <p:cNvPr id="57" name="Rectangle 56">
            <a:extLst>
              <a:ext uri="{FF2B5EF4-FFF2-40B4-BE49-F238E27FC236}">
                <a16:creationId xmlns:a16="http://schemas.microsoft.com/office/drawing/2014/main" id="{15584C38-E622-4B8A-80EC-C0A0E4C4260E}"/>
              </a:ext>
            </a:extLst>
          </p:cNvPr>
          <p:cNvSpPr/>
          <p:nvPr/>
        </p:nvSpPr>
        <p:spPr bwMode="auto">
          <a:xfrm>
            <a:off x="3790099" y="5013225"/>
            <a:ext cx="2331863" cy="527823"/>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Custodian / Operator</a:t>
            </a:r>
          </a:p>
        </p:txBody>
      </p:sp>
      <p:sp>
        <p:nvSpPr>
          <p:cNvPr id="62" name="Rectangle 61">
            <a:extLst>
              <a:ext uri="{FF2B5EF4-FFF2-40B4-BE49-F238E27FC236}">
                <a16:creationId xmlns:a16="http://schemas.microsoft.com/office/drawing/2014/main" id="{063A454F-4A32-4174-A19D-CDA9E95CC80C}"/>
              </a:ext>
            </a:extLst>
          </p:cNvPr>
          <p:cNvSpPr/>
          <p:nvPr/>
        </p:nvSpPr>
        <p:spPr bwMode="auto">
          <a:xfrm>
            <a:off x="5676543" y="2969750"/>
            <a:ext cx="2310327"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Insights, enriched data</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990C2BC1-F2A8-4074-AEE3-E35AB4F36D41}"/>
                  </a:ext>
                </a:extLst>
              </p:cNvPr>
              <p:cNvSpPr txBox="1"/>
              <p:nvPr/>
            </p:nvSpPr>
            <p:spPr>
              <a:xfrm>
                <a:off x="5975621" y="4792401"/>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26" name="TextBox 25">
                <a:extLst>
                  <a:ext uri="{FF2B5EF4-FFF2-40B4-BE49-F238E27FC236}">
                    <a16:creationId xmlns:a16="http://schemas.microsoft.com/office/drawing/2014/main" id="{990C2BC1-F2A8-4074-AEE3-E35AB4F36D41}"/>
                  </a:ext>
                </a:extLst>
              </p:cNvPr>
              <p:cNvSpPr txBox="1">
                <a:spLocks noRot="1" noChangeAspect="1" noMove="1" noResize="1" noEditPoints="1" noAdjustHandles="1" noChangeArrowheads="1" noChangeShapeType="1" noTextEdit="1"/>
              </p:cNvSpPr>
              <p:nvPr/>
            </p:nvSpPr>
            <p:spPr>
              <a:xfrm>
                <a:off x="5975621" y="4792401"/>
                <a:ext cx="610916" cy="594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96FF8DC9-50C3-44D5-BB48-D3F49305CE0A}"/>
                  </a:ext>
                </a:extLst>
              </p:cNvPr>
              <p:cNvSpPr txBox="1"/>
              <p:nvPr/>
            </p:nvSpPr>
            <p:spPr>
              <a:xfrm>
                <a:off x="6297925" y="479240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28" name="TextBox 27">
                <a:extLst>
                  <a:ext uri="{FF2B5EF4-FFF2-40B4-BE49-F238E27FC236}">
                    <a16:creationId xmlns:a16="http://schemas.microsoft.com/office/drawing/2014/main" id="{96FF8DC9-50C3-44D5-BB48-D3F49305CE0A}"/>
                  </a:ext>
                </a:extLst>
              </p:cNvPr>
              <p:cNvSpPr txBox="1">
                <a:spLocks noRot="1" noChangeAspect="1" noMove="1" noResize="1" noEditPoints="1" noAdjustHandles="1" noChangeArrowheads="1" noChangeShapeType="1" noTextEdit="1"/>
              </p:cNvSpPr>
              <p:nvPr/>
            </p:nvSpPr>
            <p:spPr>
              <a:xfrm>
                <a:off x="6297925" y="4792401"/>
                <a:ext cx="615661" cy="5948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FCBD6EEC-C618-4506-AE89-F13D3783E6F3}"/>
                  </a:ext>
                </a:extLst>
              </p:cNvPr>
              <p:cNvSpPr txBox="1"/>
              <p:nvPr/>
            </p:nvSpPr>
            <p:spPr>
              <a:xfrm>
                <a:off x="6605756" y="479885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32" name="TextBox 31">
                <a:extLst>
                  <a:ext uri="{FF2B5EF4-FFF2-40B4-BE49-F238E27FC236}">
                    <a16:creationId xmlns:a16="http://schemas.microsoft.com/office/drawing/2014/main" id="{FCBD6EEC-C618-4506-AE89-F13D3783E6F3}"/>
                  </a:ext>
                </a:extLst>
              </p:cNvPr>
              <p:cNvSpPr txBox="1">
                <a:spLocks noRot="1" noChangeAspect="1" noMove="1" noResize="1" noEditPoints="1" noAdjustHandles="1" noChangeArrowheads="1" noChangeShapeType="1" noTextEdit="1"/>
              </p:cNvSpPr>
              <p:nvPr/>
            </p:nvSpPr>
            <p:spPr>
              <a:xfrm>
                <a:off x="6605756" y="4798851"/>
                <a:ext cx="615661" cy="594827"/>
              </a:xfrm>
              <a:prstGeom prst="rect">
                <a:avLst/>
              </a:prstGeom>
              <a:blipFill>
                <a:blip r:embed="rId10"/>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EEC1643E-F1C2-46C2-BEA8-24CE6B61F166}"/>
              </a:ext>
            </a:extLst>
          </p:cNvPr>
          <p:cNvGrpSpPr/>
          <p:nvPr/>
        </p:nvGrpSpPr>
        <p:grpSpPr>
          <a:xfrm>
            <a:off x="4449102" y="3540388"/>
            <a:ext cx="1068396" cy="1428391"/>
            <a:chOff x="10501952" y="2735257"/>
            <a:chExt cx="741179" cy="952185"/>
          </a:xfrm>
        </p:grpSpPr>
        <p:sp>
          <p:nvSpPr>
            <p:cNvPr id="38" name="data_2">
              <a:extLst>
                <a:ext uri="{FF2B5EF4-FFF2-40B4-BE49-F238E27FC236}">
                  <a16:creationId xmlns:a16="http://schemas.microsoft.com/office/drawing/2014/main" id="{92F8DE5F-3586-46E0-988C-6A493095C65F}"/>
                </a:ext>
              </a:extLst>
            </p:cNvPr>
            <p:cNvSpPr>
              <a:spLocks noChangeAspect="1" noEditPoints="1"/>
            </p:cNvSpPr>
            <p:nvPr/>
          </p:nvSpPr>
          <p:spPr bwMode="auto">
            <a:xfrm>
              <a:off x="10501952" y="3192208"/>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0" name="data_2">
              <a:extLst>
                <a:ext uri="{FF2B5EF4-FFF2-40B4-BE49-F238E27FC236}">
                  <a16:creationId xmlns:a16="http://schemas.microsoft.com/office/drawing/2014/main" id="{6C170570-1D3E-43C4-99FE-AC01ED231EB9}"/>
                </a:ext>
              </a:extLst>
            </p:cNvPr>
            <p:cNvSpPr>
              <a:spLocks noChangeAspect="1" noEditPoints="1"/>
            </p:cNvSpPr>
            <p:nvPr/>
          </p:nvSpPr>
          <p:spPr bwMode="auto">
            <a:xfrm>
              <a:off x="10501952" y="2963640"/>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2" name="data_2">
              <a:extLst>
                <a:ext uri="{FF2B5EF4-FFF2-40B4-BE49-F238E27FC236}">
                  <a16:creationId xmlns:a16="http://schemas.microsoft.com/office/drawing/2014/main" id="{85C8408B-7EB9-4B3C-91E2-1235F9BDB54E}"/>
                </a:ext>
              </a:extLst>
            </p:cNvPr>
            <p:cNvSpPr>
              <a:spLocks noChangeAspect="1" noEditPoints="1"/>
            </p:cNvSpPr>
            <p:nvPr/>
          </p:nvSpPr>
          <p:spPr bwMode="auto">
            <a:xfrm>
              <a:off x="10501952" y="2735286"/>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4" name="Oval 43">
              <a:extLst>
                <a:ext uri="{FF2B5EF4-FFF2-40B4-BE49-F238E27FC236}">
                  <a16:creationId xmlns:a16="http://schemas.microsoft.com/office/drawing/2014/main" id="{00E5910C-3A12-4E46-8CA5-321A2B7783C7}"/>
                </a:ext>
              </a:extLst>
            </p:cNvPr>
            <p:cNvSpPr/>
            <p:nvPr/>
          </p:nvSpPr>
          <p:spPr bwMode="auto">
            <a:xfrm>
              <a:off x="10511153" y="2735257"/>
              <a:ext cx="722777" cy="257847"/>
            </a:xfrm>
            <a:prstGeom prst="ellipse">
              <a:avLst/>
            </a:prstGeom>
            <a:solidFill>
              <a:srgbClr val="0078D3"/>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5126E5AC-CE1A-4D7B-AB2D-1FC706DD6256}"/>
              </a:ext>
            </a:extLst>
          </p:cNvPr>
          <p:cNvCxnSpPr/>
          <p:nvPr/>
        </p:nvCxnSpPr>
        <p:spPr>
          <a:xfrm>
            <a:off x="5848243" y="3890382"/>
            <a:ext cx="1828800" cy="0"/>
          </a:xfrm>
          <a:prstGeom prst="straightConnector1">
            <a:avLst/>
          </a:prstGeom>
          <a:ln w="5715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2E060D-7659-444A-8152-A90C7245663D}"/>
              </a:ext>
            </a:extLst>
          </p:cNvPr>
          <p:cNvCxnSpPr>
            <a:cxnSpLocks/>
          </p:cNvCxnSpPr>
          <p:nvPr/>
        </p:nvCxnSpPr>
        <p:spPr>
          <a:xfrm>
            <a:off x="5800793" y="4411525"/>
            <a:ext cx="18288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C1F2D7D-9862-4EC7-ABDF-F52402F7484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9328" y="4833022"/>
            <a:ext cx="570065" cy="570065"/>
          </a:xfrm>
          <a:prstGeom prst="rect">
            <a:avLst/>
          </a:prstGeom>
        </p:spPr>
      </p:pic>
      <p:sp>
        <p:nvSpPr>
          <p:cNvPr id="85" name="Flowchart: Multidocument 84">
            <a:extLst>
              <a:ext uri="{FF2B5EF4-FFF2-40B4-BE49-F238E27FC236}">
                <a16:creationId xmlns:a16="http://schemas.microsoft.com/office/drawing/2014/main" id="{A1B84E00-C807-4FC9-BDA8-D98ECC22F638}"/>
              </a:ext>
            </a:extLst>
          </p:cNvPr>
          <p:cNvSpPr/>
          <p:nvPr/>
        </p:nvSpPr>
        <p:spPr>
          <a:xfrm>
            <a:off x="8276048" y="517678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74F3CBE1-266F-496A-A104-03A3197043DE}"/>
                  </a:ext>
                </a:extLst>
              </p:cNvPr>
              <p:cNvSpPr txBox="1"/>
              <p:nvPr/>
            </p:nvSpPr>
            <p:spPr>
              <a:xfrm>
                <a:off x="8468882" y="549937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p:sp>
            <p:nvSpPr>
              <p:cNvPr id="86" name="TextBox 85">
                <a:extLst>
                  <a:ext uri="{FF2B5EF4-FFF2-40B4-BE49-F238E27FC236}">
                    <a16:creationId xmlns:a16="http://schemas.microsoft.com/office/drawing/2014/main" id="{74F3CBE1-266F-496A-A104-03A3197043DE}"/>
                  </a:ext>
                </a:extLst>
              </p:cNvPr>
              <p:cNvSpPr txBox="1">
                <a:spLocks noRot="1" noChangeAspect="1" noMove="1" noResize="1" noEditPoints="1" noAdjustHandles="1" noChangeArrowheads="1" noChangeShapeType="1" noTextEdit="1"/>
              </p:cNvSpPr>
              <p:nvPr/>
            </p:nvSpPr>
            <p:spPr>
              <a:xfrm>
                <a:off x="8468882" y="5499371"/>
                <a:ext cx="615661" cy="594827"/>
              </a:xfrm>
              <a:prstGeom prst="rect">
                <a:avLst/>
              </a:prstGeom>
              <a:blipFill>
                <a:blip r:embed="rId11"/>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FEB7D2-CE24-4A55-8652-D6602FF286D8}"/>
              </a:ext>
            </a:extLst>
          </p:cNvPr>
          <p:cNvSpPr txBox="1"/>
          <p:nvPr/>
        </p:nvSpPr>
        <p:spPr>
          <a:xfrm>
            <a:off x="1960412" y="3683177"/>
            <a:ext cx="2216925" cy="1200329"/>
          </a:xfrm>
          <a:prstGeom prst="rect">
            <a:avLst/>
          </a:prstGeom>
          <a:noFill/>
        </p:spPr>
        <p:txBody>
          <a:bodyPr wrap="square">
            <a:spAutoFit/>
          </a:bodyPr>
          <a:lstStyle/>
          <a:p>
            <a:pPr algn="r"/>
            <a:r>
              <a:rPr lang="en-US" sz="1200" kern="0" dirty="0">
                <a:solidFill>
                  <a:sysClr val="windowText" lastClr="000000"/>
                </a:solidFill>
                <a:latin typeface="Segoe UI" panose="020B0502040204020203" pitchFamily="34" charset="0"/>
                <a:cs typeface="Segoe UI" panose="020B0502040204020203" pitchFamily="34" charset="0"/>
              </a:rPr>
              <a:t>Secure pool to exchange protected and open data, analyze complex systems, and create sustainable solutions for our most pressing challenges</a:t>
            </a:r>
          </a:p>
        </p:txBody>
      </p:sp>
    </p:spTree>
    <p:extLst>
      <p:ext uri="{BB962C8B-B14F-4D97-AF65-F5344CB8AC3E}">
        <p14:creationId xmlns:p14="http://schemas.microsoft.com/office/powerpoint/2010/main" val="4995112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E38-AF09-449A-BAF3-A57D82BA6E10}"/>
              </a:ext>
            </a:extLst>
          </p:cNvPr>
          <p:cNvSpPr>
            <a:spLocks noGrp="1"/>
          </p:cNvSpPr>
          <p:nvPr>
            <p:ph type="title"/>
          </p:nvPr>
        </p:nvSpPr>
        <p:spPr/>
        <p:txBody>
          <a:bodyPr/>
          <a:lstStyle/>
          <a:p>
            <a:r>
              <a:rPr lang="en-US" dirty="0"/>
              <a:t>Principle</a:t>
            </a:r>
          </a:p>
        </p:txBody>
      </p:sp>
      <p:pic>
        <p:nvPicPr>
          <p:cNvPr id="4" name="Image 3" descr="Une image contenant carte&#10;&#10;Description générée automatiquement">
            <a:extLst>
              <a:ext uri="{FF2B5EF4-FFF2-40B4-BE49-F238E27FC236}">
                <a16:creationId xmlns:a16="http://schemas.microsoft.com/office/drawing/2014/main" id="{4D2C94D0-FFCF-403C-BBE6-75F587D393AC}"/>
              </a:ext>
            </a:extLst>
          </p:cNvPr>
          <p:cNvPicPr>
            <a:picLocks noChangeAspect="1"/>
          </p:cNvPicPr>
          <p:nvPr/>
        </p:nvPicPr>
        <p:blipFill>
          <a:blip r:embed="rId3"/>
          <a:stretch>
            <a:fillRect/>
          </a:stretch>
        </p:blipFill>
        <p:spPr>
          <a:xfrm>
            <a:off x="3856037" y="528857"/>
            <a:ext cx="7262628" cy="6137431"/>
          </a:xfrm>
          <a:prstGeom prst="rect">
            <a:avLst/>
          </a:prstGeom>
        </p:spPr>
      </p:pic>
      <p:sp>
        <p:nvSpPr>
          <p:cNvPr id="3" name="ZoneTexte 2">
            <a:extLst>
              <a:ext uri="{FF2B5EF4-FFF2-40B4-BE49-F238E27FC236}">
                <a16:creationId xmlns:a16="http://schemas.microsoft.com/office/drawing/2014/main" id="{89608C52-143C-4AB2-825D-5704712A8CF6}"/>
              </a:ext>
            </a:extLst>
          </p:cNvPr>
          <p:cNvSpPr txBox="1"/>
          <p:nvPr/>
        </p:nvSpPr>
        <p:spPr>
          <a:xfrm>
            <a:off x="19969" y="6286427"/>
            <a:ext cx="40065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err="1">
                <a:gradFill>
                  <a:gsLst>
                    <a:gs pos="2917">
                      <a:schemeClr val="tx1"/>
                    </a:gs>
                    <a:gs pos="30000">
                      <a:schemeClr val="tx1"/>
                    </a:gs>
                  </a:gsLst>
                  <a:lin ang="5400000" scaled="0"/>
                </a:gradFill>
              </a:rPr>
              <a:t>PySyft</a:t>
            </a:r>
            <a:r>
              <a:rPr lang="en-US" sz="1200" dirty="0">
                <a:gradFill>
                  <a:gsLst>
                    <a:gs pos="2917">
                      <a:schemeClr val="tx1"/>
                    </a:gs>
                    <a:gs pos="30000">
                      <a:schemeClr val="tx1"/>
                    </a:gs>
                  </a:gsLst>
                  <a:lin ang="5400000" scaled="0"/>
                </a:gradFill>
              </a:rPr>
              <a:t> from OpenMined</a:t>
            </a:r>
          </a:p>
          <a:p>
            <a:pPr>
              <a:lnSpc>
                <a:spcPct val="90000"/>
              </a:lnSpc>
              <a:spcAft>
                <a:spcPts val="600"/>
              </a:spcAft>
            </a:pPr>
            <a:r>
              <a:rPr lang="en-US" sz="1200" dirty="0">
                <a:gradFill>
                  <a:gsLst>
                    <a:gs pos="2917">
                      <a:schemeClr val="tx1"/>
                    </a:gs>
                    <a:gs pos="30000">
                      <a:schemeClr val="tx1"/>
                    </a:gs>
                  </a:gsLst>
                  <a:lin ang="5400000" scaled="0"/>
                </a:gradFill>
              </a:rPr>
              <a:t>https://github.com/OpenMined/PySyft</a:t>
            </a:r>
          </a:p>
        </p:txBody>
      </p:sp>
    </p:spTree>
    <p:extLst>
      <p:ext uri="{BB962C8B-B14F-4D97-AF65-F5344CB8AC3E}">
        <p14:creationId xmlns:p14="http://schemas.microsoft.com/office/powerpoint/2010/main" val="299746270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Secure MPC protocols</a:t>
            </a:r>
            <a:br>
              <a:rPr lang="en-US" dirty="0"/>
            </a:br>
            <a:r>
              <a:rPr lang="en-US" sz="2400" spc="-49" dirty="0" err="1">
                <a:solidFill>
                  <a:srgbClr val="0072C6"/>
                </a:solidFill>
                <a:latin typeface="Segoe UI" panose="020B0502040204020203" pitchFamily="34" charset="0"/>
              </a:rPr>
              <a:t>EzPC</a:t>
            </a:r>
            <a:r>
              <a:rPr lang="en-US" sz="2400" spc="-49" dirty="0">
                <a:solidFill>
                  <a:srgbClr val="0072C6"/>
                </a:solidFill>
                <a:latin typeface="Segoe UI" panose="020B0502040204020203" pitchFamily="34" charset="0"/>
              </a:rPr>
              <a:t> project from Microsoft Research India</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a:bodyPr>
          <a:lstStyle/>
          <a:p>
            <a:pPr lvl="0">
              <a:lnSpc>
                <a:spcPct val="120000"/>
              </a:lnSpc>
              <a:spcBef>
                <a:spcPts val="600"/>
              </a:spcBef>
            </a:pPr>
            <a:r>
              <a:rPr lang="en-US" sz="2600" dirty="0"/>
              <a:t>SecureNN: Efficient and Private Neural Network Training (2019)</a:t>
            </a:r>
            <a:endParaRPr lang="fr-FR" sz="2600" dirty="0"/>
          </a:p>
          <a:p>
            <a:pPr lvl="1">
              <a:lnSpc>
                <a:spcPct val="120000"/>
              </a:lnSpc>
              <a:defRPr/>
            </a:pPr>
            <a:r>
              <a:rPr lang="en-US" sz="1700" dirty="0"/>
              <a:t>Source: </a:t>
            </a:r>
            <a:r>
              <a:rPr lang="en-US" sz="1700" dirty="0">
                <a:hlinkClick r:id="rId3"/>
              </a:rPr>
              <a:t>https://www.microsoft.com/en-us/research/uploads/prod/2018/09/securenneprint.pdf</a:t>
            </a:r>
            <a:endParaRPr lang="en-US" sz="1700" dirty="0"/>
          </a:p>
          <a:p>
            <a:pPr lvl="1">
              <a:lnSpc>
                <a:spcPct val="120000"/>
              </a:lnSpc>
              <a:spcBef>
                <a:spcPts val="1200"/>
              </a:spcBef>
              <a:defRPr/>
            </a:pPr>
            <a:r>
              <a:rPr lang="en-US" sz="1700" dirty="0"/>
              <a:t>SecureNN is a 3-party SMPC framework with various building blocks such as matrix multiplication, </a:t>
            </a:r>
            <a:r>
              <a:rPr lang="en-US" sz="1700" dirty="0" err="1"/>
              <a:t>ReLU</a:t>
            </a:r>
            <a:r>
              <a:rPr lang="en-US" sz="1700" dirty="0"/>
              <a:t>, convolution, </a:t>
            </a:r>
            <a:r>
              <a:rPr lang="en-US" sz="1700" dirty="0" err="1"/>
              <a:t>MaxPool</a:t>
            </a:r>
            <a:r>
              <a:rPr lang="en-US" sz="1700" dirty="0"/>
              <a:t>, etc. for the training and inference of Neural Networks such that no party learns anything about other people’s data</a:t>
            </a:r>
            <a:endParaRPr lang="en-US" sz="2600" dirty="0"/>
          </a:p>
          <a:p>
            <a:pPr>
              <a:lnSpc>
                <a:spcPct val="120000"/>
              </a:lnSpc>
              <a:spcBef>
                <a:spcPts val="600"/>
              </a:spcBef>
            </a:pPr>
            <a:r>
              <a:rPr lang="en-US" sz="2600" dirty="0"/>
              <a:t>CrypTFlow: Secure TensorFlow Inference (2020)</a:t>
            </a:r>
            <a:endParaRPr lang="en-US" sz="1700" dirty="0"/>
          </a:p>
          <a:p>
            <a:pPr lvl="1">
              <a:lnSpc>
                <a:spcPct val="120000"/>
              </a:lnSpc>
              <a:defRPr/>
            </a:pPr>
            <a:r>
              <a:rPr lang="en-US" sz="1700" dirty="0"/>
              <a:t>Source: </a:t>
            </a:r>
            <a:r>
              <a:rPr lang="en-US" sz="1700" dirty="0">
                <a:hlinkClick r:id="rId4"/>
              </a:rPr>
              <a:t>https://www.microsoft.com/en-us/research/uploads/prod/2019/09/CrypTFlow.pdf</a:t>
            </a:r>
            <a:endParaRPr lang="en-US" sz="1700" dirty="0"/>
          </a:p>
          <a:p>
            <a:pPr lvl="1">
              <a:lnSpc>
                <a:spcPct val="120000"/>
              </a:lnSpc>
              <a:spcBef>
                <a:spcPts val="1200"/>
              </a:spcBef>
              <a:defRPr/>
            </a:pPr>
            <a:r>
              <a:rPr lang="en-US" sz="1700" dirty="0"/>
              <a:t>CrypTFlow is a Secure MPC system with three components: </a:t>
            </a:r>
          </a:p>
          <a:p>
            <a:pPr marL="342900" lvl="1" indent="-342900">
              <a:lnSpc>
                <a:spcPct val="120000"/>
              </a:lnSpc>
              <a:buFont typeface="+mj-lt"/>
              <a:buAutoNum type="arabicPeriod"/>
              <a:defRPr/>
            </a:pPr>
            <a:r>
              <a:rPr lang="en-US" sz="1700" dirty="0"/>
              <a:t>Athos: a TensorFlow end-to-end compiler for SMPC backends</a:t>
            </a:r>
          </a:p>
          <a:p>
            <a:pPr marL="342900" lvl="1" indent="-342900">
              <a:lnSpc>
                <a:spcPct val="120000"/>
              </a:lnSpc>
              <a:buFont typeface="+mj-lt"/>
              <a:buAutoNum type="arabicPeriod"/>
              <a:defRPr/>
            </a:pPr>
            <a:r>
              <a:rPr lang="en-US" sz="1700" dirty="0"/>
              <a:t>Porthos: a state of the art semi-honest SMPC protocol for TensorFlow inference</a:t>
            </a:r>
          </a:p>
          <a:p>
            <a:pPr marL="342900" lvl="1" indent="-342900">
              <a:lnSpc>
                <a:spcPct val="120000"/>
              </a:lnSpc>
              <a:buFont typeface="+mj-lt"/>
              <a:buAutoNum type="arabicPeriod"/>
              <a:defRPr/>
            </a:pPr>
            <a:r>
              <a:rPr lang="en-US" sz="1700" dirty="0"/>
              <a:t>Aramis: a technique to convert semi-honest Secure MPC protocols to MPC protocols with malicious security using hardware integrity solutions such as Intel SGX (see previous Confidential Computing part)</a:t>
            </a:r>
          </a:p>
        </p:txBody>
      </p:sp>
    </p:spTree>
    <p:extLst>
      <p:ext uri="{BB962C8B-B14F-4D97-AF65-F5344CB8AC3E}">
        <p14:creationId xmlns:p14="http://schemas.microsoft.com/office/powerpoint/2010/main" val="393528195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656849" y="6301933"/>
            <a:ext cx="364531" cy="94680"/>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656848" y="5370324"/>
            <a:ext cx="364530" cy="126017"/>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656848" y="3224579"/>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656848" y="2293177"/>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648105" y="4384818"/>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Encryption at rest</a:t>
            </a:r>
          </a:p>
        </p:txBody>
      </p:sp>
      <p:sp>
        <p:nvSpPr>
          <p:cNvPr id="51" name="Freeform 16">
            <a:extLst>
              <a:ext uri="{FF2B5EF4-FFF2-40B4-BE49-F238E27FC236}">
                <a16:creationId xmlns:a16="http://schemas.microsoft.com/office/drawing/2014/main" id="{70D744AC-0182-4DB4-A28A-0F3D54B301C9}"/>
              </a:ext>
            </a:extLst>
          </p:cNvPr>
          <p:cNvSpPr/>
          <p:nvPr/>
        </p:nvSpPr>
        <p:spPr>
          <a:xfrm>
            <a:off x="7003891" y="3029380"/>
            <a:ext cx="5164395" cy="520397"/>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 </a:t>
            </a:r>
            <a:r>
              <a:rPr lang="en-US" sz="1428" dirty="0">
                <a:solidFill>
                  <a:srgbClr val="000000">
                    <a:hueOff val="0"/>
                    <a:satOff val="0"/>
                    <a:lumOff val="0"/>
                    <a:alphaOff val="0"/>
                  </a:srgbClr>
                </a:solidFill>
                <a:latin typeface="Segoe UI"/>
              </a:rPr>
              <a:t>- .NET Libraries, Customer provided, etc. </a:t>
            </a:r>
            <a:endParaRPr lang="en-US" sz="1428" b="1" dirty="0">
              <a:solidFill>
                <a:srgbClr val="000000">
                  <a:hueOff val="0"/>
                  <a:satOff val="0"/>
                  <a:lumOff val="0"/>
                  <a:alphaOff val="0"/>
                </a:srgbClr>
              </a:solidFill>
              <a:latin typeface="Segoe UI"/>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7003892" y="3768528"/>
            <a:ext cx="5164395" cy="957270"/>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SQL</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3"/>
              </a:rPr>
              <a:t>Transparent Data Encryption</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4"/>
              </a:rPr>
              <a:t>Always Encrypted</a:t>
            </a:r>
            <a:r>
              <a:rPr lang="en-US" sz="1428"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5"/>
              </a:rPr>
              <a:t>HDInsight </a:t>
            </a:r>
            <a:r>
              <a:rPr lang="en-US" sz="1428" dirty="0">
                <a:solidFill>
                  <a:srgbClr val="000000">
                    <a:hueOff val="0"/>
                    <a:satOff val="0"/>
                    <a:lumOff val="0"/>
                    <a:alphaOff val="0"/>
                  </a:srgbClr>
                </a:solidFill>
                <a:latin typeface="Segoe UI"/>
                <a:hlinkClick r:id="rId5"/>
              </a:rPr>
              <a:t>Encryption</a:t>
            </a:r>
            <a:endParaRPr lang="en-US" sz="1428" dirty="0">
              <a:solidFill>
                <a:srgbClr val="000000">
                  <a:hueOff val="0"/>
                  <a:satOff val="0"/>
                  <a:lumOff val="0"/>
                  <a:alphaOff val="0"/>
                </a:srgbClr>
              </a:solidFill>
              <a:latin typeface="Segoe UI"/>
            </a:endParaRP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Azure Backup </a:t>
            </a:r>
            <a:r>
              <a:rPr lang="en-US" sz="1428" dirty="0">
                <a:solidFill>
                  <a:srgbClr val="000000">
                    <a:hueOff val="0"/>
                    <a:satOff val="0"/>
                    <a:lumOff val="0"/>
                    <a:alphaOff val="0"/>
                  </a:srgbClr>
                </a:solidFill>
                <a:latin typeface="Segoe UI"/>
                <a:hlinkClick r:id="rId6"/>
              </a:rPr>
              <a:t>Encrypted at Rest</a:t>
            </a:r>
            <a:r>
              <a:rPr lang="en-US" sz="1428" b="1"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7"/>
              </a:rPr>
              <a:t>Encrypted VM support</a:t>
            </a:r>
            <a:endParaRPr lang="en-US" sz="1428" i="1" dirty="0">
              <a:solidFill>
                <a:srgbClr val="000000">
                  <a:hueOff val="0"/>
                  <a:satOff val="0"/>
                  <a:lumOff val="0"/>
                  <a:alphaOff val="0"/>
                </a:srgbClr>
              </a:solidFill>
              <a:latin typeface="Segoe UI"/>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7021380" y="4810554"/>
            <a:ext cx="5146907" cy="1214074"/>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8"/>
              </a:rPr>
              <a:t>Azure Disk Encryption </a:t>
            </a:r>
            <a:r>
              <a:rPr lang="en-US" sz="1428" dirty="0">
                <a:solidFill>
                  <a:srgbClr val="000000">
                    <a:hueOff val="0"/>
                    <a:satOff val="0"/>
                    <a:lumOff val="0"/>
                    <a:alphaOff val="0"/>
                  </a:srgbClr>
                </a:solidFill>
                <a:latin typeface="Segoe UI"/>
              </a:rPr>
              <a:t>- &lt;</a:t>
            </a:r>
            <a:r>
              <a:rPr lang="en-US" sz="1428" i="1" dirty="0">
                <a:solidFill>
                  <a:srgbClr val="000000">
                    <a:hueOff val="0"/>
                    <a:satOff val="0"/>
                    <a:lumOff val="0"/>
                    <a:alphaOff val="0"/>
                  </a:srgbClr>
                </a:solidFill>
                <a:latin typeface="Segoe UI"/>
              </a:rPr>
              <a:t>BitLocker [Windows], DM-Crypt [Linux]</a:t>
            </a:r>
            <a:r>
              <a:rPr lang="en-US" sz="1428" b="1" i="1"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Partner Volume Encryption</a:t>
            </a:r>
            <a:r>
              <a:rPr lang="en-US" sz="1428" dirty="0">
                <a:solidFill>
                  <a:srgbClr val="000000">
                    <a:hueOff val="0"/>
                    <a:satOff val="0"/>
                    <a:lumOff val="0"/>
                    <a:alphaOff val="0"/>
                  </a:srgbClr>
                </a:solidFill>
                <a:latin typeface="Segoe UI"/>
              </a:rPr>
              <a:t> – &lt;</a:t>
            </a:r>
            <a:r>
              <a:rPr lang="en-US" sz="1428" dirty="0" err="1">
                <a:solidFill>
                  <a:srgbClr val="000000">
                    <a:hueOff val="0"/>
                    <a:satOff val="0"/>
                    <a:lumOff val="0"/>
                    <a:alphaOff val="0"/>
                  </a:srgbClr>
                </a:solidFill>
                <a:latin typeface="Segoe UI"/>
              </a:rPr>
              <a:t>CloudLink</a:t>
            </a:r>
            <a:r>
              <a:rPr lang="en-US" sz="1428" baseline="30000" dirty="0">
                <a:solidFill>
                  <a:srgbClr val="000000">
                    <a:hueOff val="0"/>
                    <a:satOff val="0"/>
                    <a:lumOff val="0"/>
                    <a:alphaOff val="0"/>
                  </a:srgbClr>
                </a:solidFill>
                <a:latin typeface="Segoe UI"/>
              </a:rPr>
              <a:t>®</a:t>
            </a:r>
            <a:r>
              <a:rPr lang="en-US" sz="1428" dirty="0">
                <a:solidFill>
                  <a:srgbClr val="000000">
                    <a:hueOff val="0"/>
                    <a:satOff val="0"/>
                    <a:lumOff val="0"/>
                    <a:alphaOff val="0"/>
                  </a:srgbClr>
                </a:solidFill>
                <a:latin typeface="Segoe UI"/>
              </a:rPr>
              <a:t> </a:t>
            </a:r>
            <a:r>
              <a:rPr lang="en-US" sz="1428" dirty="0" err="1">
                <a:solidFill>
                  <a:srgbClr val="000000">
                    <a:hueOff val="0"/>
                    <a:satOff val="0"/>
                    <a:lumOff val="0"/>
                    <a:alphaOff val="0"/>
                  </a:srgbClr>
                </a:solidFill>
                <a:latin typeface="Segoe UI"/>
              </a:rPr>
              <a:t>SecureVM</a:t>
            </a:r>
            <a:r>
              <a:rPr lang="en-US" sz="1428" dirty="0">
                <a:solidFill>
                  <a:srgbClr val="000000">
                    <a:hueOff val="0"/>
                    <a:satOff val="0"/>
                    <a:lumOff val="0"/>
                    <a:alphaOff val="0"/>
                  </a:srgbClr>
                </a:solidFill>
                <a:latin typeface="Segoe UI"/>
              </a:rPr>
              <a:t>, Vormetric, etc.&gt;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a:t>
            </a:r>
            <a:r>
              <a:rPr lang="en-US" sz="1428" dirty="0">
                <a:solidFill>
                  <a:srgbClr val="000000">
                    <a:hueOff val="0"/>
                    <a:satOff val="0"/>
                    <a:lumOff val="0"/>
                    <a:alphaOff val="0"/>
                  </a:srgbClr>
                </a:solidFill>
                <a:latin typeface="Segoe UI"/>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35915" y="1280771"/>
            <a:ext cx="4137773" cy="382308"/>
          </a:xfrm>
          <a:prstGeom prst="rect">
            <a:avLst/>
          </a:prstGeom>
        </p:spPr>
        <p:txBody>
          <a:bodyPr wrap="none">
            <a:spAutoFit/>
          </a:bodyPr>
          <a:lstStyle/>
          <a:p>
            <a:pPr defTabSz="932563"/>
            <a:r>
              <a:rPr lang="en-US" sz="1836" b="1" dirty="0">
                <a:solidFill>
                  <a:srgbClr val="3C3C41"/>
                </a:solidFill>
                <a:latin typeface="Segoe UI"/>
              </a:rPr>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8140178" y="1621495"/>
            <a:ext cx="2947137" cy="382254"/>
          </a:xfrm>
          <a:prstGeom prst="rect">
            <a:avLst/>
          </a:prstGeom>
        </p:spPr>
        <p:txBody>
          <a:bodyPr wrap="none">
            <a:spAutoFit/>
          </a:bodyPr>
          <a:lstStyle/>
          <a:p>
            <a:pPr defTabSz="932563"/>
            <a:r>
              <a:rPr lang="en-US" sz="1836" b="1" dirty="0">
                <a:solidFill>
                  <a:srgbClr val="3C3C41"/>
                </a:solidFill>
                <a:latin typeface="Segoe UI"/>
              </a:rPr>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7003891" y="2190238"/>
            <a:ext cx="5164395" cy="509464"/>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dirty="0">
                <a:solidFill>
                  <a:srgbClr val="000000">
                    <a:hueOff val="0"/>
                    <a:satOff val="0"/>
                    <a:lumOff val="0"/>
                    <a:alphaOff val="0"/>
                  </a:srgbClr>
                </a:solidFill>
                <a:latin typeface="Segoe UI"/>
                <a:hlinkClick r:id="rId9"/>
              </a:rPr>
              <a:t>Azure Information Protection (AIP)</a:t>
            </a:r>
            <a:r>
              <a:rPr lang="en-US" sz="1428" dirty="0">
                <a:solidFill>
                  <a:srgbClr val="000000">
                    <a:hueOff val="0"/>
                    <a:satOff val="0"/>
                    <a:lumOff val="0"/>
                    <a:alphaOff val="0"/>
                  </a:srgbClr>
                </a:solidFill>
                <a:latin typeface="Segoe UI"/>
              </a:rPr>
              <a:t> or 3</a:t>
            </a:r>
            <a:r>
              <a:rPr lang="en-US" sz="1428" baseline="30000" dirty="0">
                <a:solidFill>
                  <a:srgbClr val="000000">
                    <a:hueOff val="0"/>
                    <a:satOff val="0"/>
                    <a:lumOff val="0"/>
                    <a:alphaOff val="0"/>
                  </a:srgbClr>
                </a:solidFill>
                <a:latin typeface="Segoe UI"/>
              </a:rPr>
              <a:t>rd</a:t>
            </a:r>
            <a:r>
              <a:rPr lang="en-US" sz="1428" dirty="0">
                <a:solidFill>
                  <a:srgbClr val="000000">
                    <a:hueOff val="0"/>
                    <a:satOff val="0"/>
                    <a:lumOff val="0"/>
                    <a:alphaOff val="0"/>
                  </a:srgbClr>
                </a:solidFill>
                <a:latin typeface="Segoe UI"/>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7021381" y="6104724"/>
            <a:ext cx="5164394" cy="583778"/>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233104" lvl="1" indent="-233104" defTabSz="906517">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10"/>
              </a:rPr>
              <a:t>Azure Storage Service Encryption </a:t>
            </a:r>
            <a:r>
              <a:rPr lang="en-US" sz="1428" dirty="0">
                <a:solidFill>
                  <a:srgbClr val="000000">
                    <a:hueOff val="0"/>
                    <a:satOff val="0"/>
                    <a:lumOff val="0"/>
                    <a:alphaOff val="0"/>
                  </a:srgbClr>
                </a:solidFill>
                <a:latin typeface="Segoe UI"/>
              </a:rPr>
              <a:t>– </a:t>
            </a:r>
            <a:r>
              <a:rPr lang="en-US" sz="1428" i="1" dirty="0">
                <a:solidFill>
                  <a:srgbClr val="000000">
                    <a:hueOff val="0"/>
                    <a:satOff val="0"/>
                    <a:lumOff val="0"/>
                    <a:alphaOff val="0"/>
                  </a:srgbClr>
                </a:solidFill>
                <a:latin typeface="Segoe UI"/>
              </a:rPr>
              <a:t>&lt;AES-256, Block, Append, and page Blobs&gt; </a:t>
            </a:r>
            <a:endParaRPr lang="en-US" sz="1428" dirty="0">
              <a:solidFill>
                <a:srgbClr val="000000">
                  <a:hueOff val="0"/>
                  <a:satOff val="0"/>
                  <a:lumOff val="0"/>
                  <a:alphaOff val="0"/>
                </a:srgbClr>
              </a:solidFill>
              <a:latin typeface="Segoe UI"/>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97509" y="1722092"/>
            <a:ext cx="6059339" cy="104953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Encrypt Documents and unstructured data</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97509" y="2839827"/>
            <a:ext cx="6059339" cy="104953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Application Layer Encryption</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Meet 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97510" y="3957562"/>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 Service Encryption </a:t>
            </a:r>
          </a:p>
          <a:p>
            <a:pPr marL="291380" indent="-291380" defTabSz="932563">
              <a:buFont typeface="Arial" panose="020B0604020202020204" pitchFamily="34" charset="0"/>
              <a:buChar char="•"/>
            </a:pPr>
            <a:r>
              <a:rPr lang="en-US" sz="1428" dirty="0">
                <a:solidFill>
                  <a:srgbClr val="3C3C41"/>
                </a:solidFill>
                <a:latin typeface="Segoe UI"/>
              </a:rPr>
              <a:t>Same as application layer</a:t>
            </a:r>
          </a:p>
          <a:p>
            <a:pPr marL="291380" indent="-291380" defTabSz="932563">
              <a:buFont typeface="Arial" panose="020B0604020202020204" pitchFamily="34" charset="0"/>
              <a:buChar char="•"/>
            </a:pPr>
            <a:r>
              <a:rPr lang="en-US" sz="1428" dirty="0">
                <a:solidFill>
                  <a:srgbClr val="3C3C41"/>
                </a:solidFill>
                <a:latin typeface="Segoe UI"/>
              </a:rPr>
              <a:t>Near zero management effort (for Microsoft managed key)</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97509" y="4996830"/>
            <a:ext cx="6059339" cy="74698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Virtual Machine / Operating Systems</a:t>
            </a:r>
            <a:endParaRPr lang="en-US" sz="1632" b="1" dirty="0">
              <a:solidFill>
                <a:srgbClr val="FF0000"/>
              </a:solidFill>
              <a:latin typeface="Segoe UI"/>
              <a:ea typeface="Segoe UI" pitchFamily="34" charset="0"/>
              <a:cs typeface="Segoe UI" pitchFamily="34" charset="0"/>
            </a:endParaRPr>
          </a:p>
          <a:p>
            <a:pPr marL="233104" indent="-233104" defTabSz="950846" fontAlgn="base">
              <a:spcBef>
                <a:spcPct val="0"/>
              </a:spcBef>
              <a:spcAft>
                <a:spcPts val="612"/>
              </a:spcAft>
              <a:buFont typeface="Arial" panose="020B0604020202020204" pitchFamily="34" charset="0"/>
              <a:buChar char="•"/>
              <a:defRPr/>
            </a:pPr>
            <a:r>
              <a:rPr lang="en-US" sz="1428" dirty="0">
                <a:solidFill>
                  <a:srgbClr val="3C3C41"/>
                </a:solidFill>
                <a:latin typeface="Segoe UI"/>
              </a:rPr>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97510" y="5816400"/>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Storage System</a:t>
            </a:r>
          </a:p>
          <a:p>
            <a:pPr marL="291380" indent="-291380" defTabSz="932563">
              <a:buFont typeface="Arial" panose="020B0604020202020204" pitchFamily="34" charset="0"/>
              <a:buChar char="•"/>
            </a:pPr>
            <a:r>
              <a:rPr lang="en-US" sz="1428" dirty="0">
                <a:solidFill>
                  <a:srgbClr val="3C3C41"/>
                </a:solidFill>
                <a:latin typeface="Segoe UI"/>
              </a:rPr>
              <a:t>Mitigate against attacks on cloud provider/infrastructure</a:t>
            </a:r>
          </a:p>
          <a:p>
            <a:pPr marL="291380" indent="-291380" defTabSz="932563">
              <a:buFont typeface="Arial" panose="020B0604020202020204" pitchFamily="34" charset="0"/>
              <a:buChar char="•"/>
            </a:pPr>
            <a:r>
              <a:rPr lang="en-US" sz="1428" dirty="0">
                <a:solidFill>
                  <a:srgbClr val="3C3C41"/>
                </a:solidFill>
                <a:latin typeface="Segoe UI"/>
              </a:rPr>
              <a:t>On by default and unable to disable</a:t>
            </a:r>
            <a:endParaRPr lang="en-US" sz="1428" dirty="0">
              <a:solidFill>
                <a:srgbClr val="3C3C41"/>
              </a:solidFill>
              <a:highlight>
                <a:srgbClr val="FFFF00"/>
              </a:highlight>
              <a:latin typeface="Segoe UI"/>
            </a:endParaRPr>
          </a:p>
        </p:txBody>
      </p:sp>
    </p:spTree>
    <p:extLst>
      <p:ext uri="{BB962C8B-B14F-4D97-AF65-F5344CB8AC3E}">
        <p14:creationId xmlns:p14="http://schemas.microsoft.com/office/powerpoint/2010/main" val="31178038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Secure MPC principles</a:t>
            </a:r>
          </a:p>
        </p:txBody>
      </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4627296" cy="43086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Example: randomized shares and multiplication</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1899042" y="5441121"/>
            <a:ext cx="3229103" cy="1466016"/>
            <a:chOff x="357497" y="5490327"/>
            <a:chExt cx="3229103" cy="1466016"/>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1466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Input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Randomness: </a:t>
              </a:r>
              <a:r>
                <a:rPr lang="en-US" sz="1200" dirty="0" err="1">
                  <a:solidFill>
                    <a:srgbClr val="000000"/>
                  </a:solidFill>
                </a:rPr>
                <a:t>a,b</a:t>
              </a:r>
              <a:r>
                <a:rPr lang="en-US" sz="1200" dirty="0">
                  <a:solidFill>
                    <a:srgbClr val="000000"/>
                  </a:solidFill>
                </a:rPr>
                <a:t> and c= </a:t>
              </a:r>
              <a:r>
                <a:rPr lang="en-US" sz="1200" dirty="0" err="1">
                  <a:solidFill>
                    <a:srgbClr val="000000"/>
                  </a:solidFill>
                </a:rPr>
                <a:t>a.b</a:t>
              </a:r>
              <a:endParaRPr lang="en-US" sz="1200" dirty="0">
                <a:solidFill>
                  <a:srgbClr val="000000"/>
                </a:solidFill>
              </a:endParaRPr>
            </a:p>
            <a:p>
              <a:pPr marL="285750" indent="-285750">
                <a:lnSpc>
                  <a:spcPct val="90000"/>
                </a:lnSpc>
                <a:spcBef>
                  <a:spcPts val="392"/>
                </a:spcBef>
                <a:buFont typeface="Arial" panose="020B0604020202020204" pitchFamily="34" charset="0"/>
                <a:buChar char="•"/>
                <a:defRPr/>
              </a:pPr>
              <a:r>
                <a:rPr lang="en-US" sz="1200" dirty="0">
                  <a:solidFill>
                    <a:srgbClr val="000000"/>
                  </a:solidFill>
                </a:rPr>
                <a:t>Intermediate result:</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e = x – a</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f = y – b</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6907740" y="5363668"/>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59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Output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 -</a:t>
              </a:r>
              <a:r>
                <a:rPr lang="en-US" sz="1200" dirty="0" err="1">
                  <a:solidFill>
                    <a:srgbClr val="000000"/>
                  </a:solidFill>
                </a:rPr>
                <a:t>e.f</a:t>
              </a:r>
              <a:r>
                <a:rPr lang="en-US" sz="1200" dirty="0">
                  <a:solidFill>
                    <a:srgbClr val="000000"/>
                  </a:solidFill>
                </a:rPr>
                <a:t> + </a:t>
              </a:r>
              <a:r>
                <a:rPr lang="en-US" sz="1200" dirty="0" err="1">
                  <a:solidFill>
                    <a:srgbClr val="000000"/>
                  </a:solidFill>
                </a:rPr>
                <a:t>x.f</a:t>
              </a:r>
              <a:r>
                <a:rPr lang="en-US" sz="1200" dirty="0">
                  <a:solidFill>
                    <a:srgbClr val="000000"/>
                  </a:solidFill>
                </a:rPr>
                <a:t> + </a:t>
              </a:r>
              <a:r>
                <a:rPr lang="en-US" sz="1200" dirty="0" err="1">
                  <a:solidFill>
                    <a:srgbClr val="000000"/>
                  </a:solidFill>
                </a:rPr>
                <a:t>y.e</a:t>
              </a:r>
              <a:r>
                <a:rPr lang="en-US" sz="1200" dirty="0">
                  <a:solidFill>
                    <a:srgbClr val="000000"/>
                  </a:solidFill>
                </a:rPr>
                <a:t> + c </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209" name="Group 208">
            <a:extLst>
              <a:ext uri="{FF2B5EF4-FFF2-40B4-BE49-F238E27FC236}">
                <a16:creationId xmlns:a16="http://schemas.microsoft.com/office/drawing/2014/main" id="{21D7DE23-E3F9-49AB-AFE2-8C890BA571E2}"/>
              </a:ext>
            </a:extLst>
          </p:cNvPr>
          <p:cNvGrpSpPr/>
          <p:nvPr/>
        </p:nvGrpSpPr>
        <p:grpSpPr>
          <a:xfrm>
            <a:off x="4772976" y="1089284"/>
            <a:ext cx="2880000" cy="3398578"/>
            <a:chOff x="4846637" y="1235946"/>
            <a:chExt cx="2880000" cy="3398578"/>
          </a:xfrm>
        </p:grpSpPr>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46637" y="2248874"/>
              <a:ext cx="2880000"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46637" y="2308674"/>
              <a:ext cx="2880000" cy="2325850"/>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Randomized shares</a:t>
              </a:r>
            </a:p>
            <a:p>
              <a:pPr marL="171399" indent="-171399" defTabSz="914093">
                <a:spcAft>
                  <a:spcPts val="300"/>
                </a:spcAft>
                <a:buFont typeface="Arial" panose="020B0604020202020204" pitchFamily="34" charset="0"/>
                <a:buChar char="•"/>
                <a:defRPr/>
              </a:pPr>
              <a:r>
                <a:rPr lang="en-US" sz="1400" dirty="0"/>
                <a:t>To provide privacy for each party when data is shared, we sometime need to have a third party providing random masks </a:t>
              </a:r>
              <a:r>
                <a:rPr lang="en-US" sz="1400" b="1" dirty="0"/>
                <a:t>e</a:t>
              </a:r>
              <a:r>
                <a:rPr lang="en-US" sz="1400" dirty="0"/>
                <a:t> to each party so that they can disclose </a:t>
              </a:r>
              <a:r>
                <a:rPr lang="en-US" sz="1400" b="1" dirty="0"/>
                <a:t>y = x + e</a:t>
              </a:r>
              <a:r>
                <a:rPr lang="en-US" sz="1400" dirty="0"/>
                <a:t>, instead of just </a:t>
              </a:r>
              <a:r>
                <a:rPr lang="en-US" sz="1400" b="1" dirty="0"/>
                <a:t>x</a:t>
              </a:r>
              <a:r>
                <a:rPr lang="en-US" sz="1400" dirty="0"/>
                <a:t> to hide the initial input</a:t>
              </a:r>
            </a:p>
            <a:p>
              <a:pPr marL="171399" indent="-171399" defTabSz="914093">
                <a:spcAft>
                  <a:spcPts val="300"/>
                </a:spcAft>
                <a:buFont typeface="Arial" panose="020B0604020202020204" pitchFamily="34" charset="0"/>
                <a:buChar char="•"/>
                <a:defRPr/>
              </a:pPr>
              <a:endParaRPr lang="en-US" sz="1400" dirty="0">
                <a:solidFill>
                  <a:srgbClr val="1A1A1A"/>
                </a:solidFill>
              </a:endParaRPr>
            </a:p>
          </p:txBody>
        </p:sp>
        <p:pic>
          <p:nvPicPr>
            <p:cNvPr id="203" name="Graphic 202" descr="Normal Distribution">
              <a:extLst>
                <a:ext uri="{FF2B5EF4-FFF2-40B4-BE49-F238E27FC236}">
                  <a16:creationId xmlns:a16="http://schemas.microsoft.com/office/drawing/2014/main" id="{D18004B2-08BB-411B-9B6C-A4B07D6BC7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9437" y="1235946"/>
              <a:ext cx="914400" cy="914400"/>
            </a:xfrm>
            <a:prstGeom prst="rect">
              <a:avLst/>
            </a:prstGeom>
          </p:spPr>
        </p:pic>
      </p:grpSp>
      <p:grpSp>
        <p:nvGrpSpPr>
          <p:cNvPr id="210" name="Group 209">
            <a:extLst>
              <a:ext uri="{FF2B5EF4-FFF2-40B4-BE49-F238E27FC236}">
                <a16:creationId xmlns:a16="http://schemas.microsoft.com/office/drawing/2014/main" id="{6139CE66-3945-4F79-A6E5-35C6E0720245}"/>
              </a:ext>
            </a:extLst>
          </p:cNvPr>
          <p:cNvGrpSpPr/>
          <p:nvPr/>
        </p:nvGrpSpPr>
        <p:grpSpPr>
          <a:xfrm>
            <a:off x="8128315" y="1164915"/>
            <a:ext cx="2880000" cy="2870530"/>
            <a:chOff x="8326235" y="1301261"/>
            <a:chExt cx="2880000" cy="2870530"/>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326235" y="2248874"/>
              <a:ext cx="2880000"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326235" y="2315301"/>
              <a:ext cx="2880000" cy="1856490"/>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Secure computations</a:t>
              </a:r>
              <a:endParaRPr lang="en-US" sz="1400" dirty="0">
                <a:solidFill>
                  <a:srgbClr val="1A1A1A"/>
                </a:solidFill>
              </a:endParaRPr>
            </a:p>
            <a:p>
              <a:pPr marL="171450" indent="-171450" defTabSz="914400">
                <a:buFont typeface="Arial" panose="020B0604020202020204" pitchFamily="34" charset="0"/>
                <a:buChar char="•"/>
                <a:defRPr/>
              </a:pPr>
              <a:r>
                <a:rPr lang="en-US" sz="1400" dirty="0"/>
                <a:t>Using shares and random mask, complex operations can be performed such as matrix multiplication, comparisons, </a:t>
              </a:r>
              <a:r>
                <a:rPr lang="en-US" sz="1400" dirty="0" err="1"/>
                <a:t>MaxPooling</a:t>
              </a:r>
              <a:r>
                <a:rPr lang="en-US" sz="1400" dirty="0"/>
                <a:t>, etc.</a:t>
              </a:r>
            </a:p>
            <a:p>
              <a:pPr marL="171450" lvl="0" indent="-171450" defTabSz="914400">
                <a:buFont typeface="Arial" panose="020B0604020202020204" pitchFamily="34" charset="0"/>
                <a:buChar char="•"/>
                <a:defRPr/>
              </a:pPr>
              <a:endParaRPr lang="en-US" sz="1400" dirty="0">
                <a:solidFill>
                  <a:srgbClr val="1A1A1A"/>
                </a:solidFill>
              </a:endParaRPr>
            </a:p>
          </p:txBody>
        </p:sp>
        <p:pic>
          <p:nvPicPr>
            <p:cNvPr id="205" name="Graphic 204" descr="Connections">
              <a:extLst>
                <a:ext uri="{FF2B5EF4-FFF2-40B4-BE49-F238E27FC236}">
                  <a16:creationId xmlns:a16="http://schemas.microsoft.com/office/drawing/2014/main" id="{392A4FCF-831E-4BA5-9AEC-97EAEB565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9035" y="1301261"/>
              <a:ext cx="914400" cy="914400"/>
            </a:xfrm>
            <a:prstGeom prst="rect">
              <a:avLst/>
            </a:prstGeom>
          </p:spPr>
        </p:pic>
      </p:grpSp>
      <p:grpSp>
        <p:nvGrpSpPr>
          <p:cNvPr id="208" name="Group 207">
            <a:extLst>
              <a:ext uri="{FF2B5EF4-FFF2-40B4-BE49-F238E27FC236}">
                <a16:creationId xmlns:a16="http://schemas.microsoft.com/office/drawing/2014/main" id="{0AC2C811-AA56-4DBA-AB97-813D8ED31B7A}"/>
              </a:ext>
            </a:extLst>
          </p:cNvPr>
          <p:cNvGrpSpPr/>
          <p:nvPr/>
        </p:nvGrpSpPr>
        <p:grpSpPr>
          <a:xfrm>
            <a:off x="1417637" y="1168325"/>
            <a:ext cx="2880000" cy="3315657"/>
            <a:chOff x="1532965" y="1306830"/>
            <a:chExt cx="2880000" cy="3315657"/>
          </a:xfrm>
        </p:grpSpPr>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532965" y="2248874"/>
              <a:ext cx="2880000"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532965" y="2310487"/>
              <a:ext cx="2880000" cy="2312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Additive shares</a:t>
              </a:r>
            </a:p>
            <a:p>
              <a:pPr marL="171399" indent="-171399" defTabSz="914093">
                <a:spcAft>
                  <a:spcPts val="300"/>
                </a:spcAft>
                <a:buFont typeface="Arial" panose="020B0604020202020204" pitchFamily="34" charset="0"/>
                <a:buChar char="•"/>
                <a:defRPr/>
              </a:pPr>
              <a:r>
                <a:rPr lang="en-US" sz="1400" dirty="0"/>
                <a:t>If N people participate in a computation, data is sharded into N shares such that knowing up to N-1 shares provides no information on the input, but only by summing all N shares we can reconstruct the data</a:t>
              </a:r>
            </a:p>
          </p:txBody>
        </p:sp>
        <p:pic>
          <p:nvPicPr>
            <p:cNvPr id="207" name="Graphic 206" descr="Venn diagram">
              <a:extLst>
                <a:ext uri="{FF2B5EF4-FFF2-40B4-BE49-F238E27FC236}">
                  <a16:creationId xmlns:a16="http://schemas.microsoft.com/office/drawing/2014/main" id="{EE16DF9B-9977-4DF0-8787-A289DF71C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5765" y="1306830"/>
              <a:ext cx="914400" cy="914400"/>
            </a:xfrm>
            <a:prstGeom prst="rect">
              <a:avLst/>
            </a:prstGeom>
          </p:spPr>
        </p:pic>
      </p:grpSp>
    </p:spTree>
    <p:extLst>
      <p:ext uri="{BB962C8B-B14F-4D97-AF65-F5344CB8AC3E}">
        <p14:creationId xmlns:p14="http://schemas.microsoft.com/office/powerpoint/2010/main" val="103036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SMPC principles</a:t>
            </a:r>
            <a:br>
              <a:rPr lang="en-US" dirty="0"/>
            </a:br>
            <a:r>
              <a:rPr lang="en-US" sz="2400" spc="-49" dirty="0">
                <a:solidFill>
                  <a:srgbClr val="0072C6"/>
                </a:solidFill>
                <a:latin typeface="Segoe UI" panose="020B0502040204020203" pitchFamily="34" charset="0"/>
              </a:rPr>
              <a:t>Example of multiplication</a:t>
            </a:r>
            <a:endParaRPr lang="en-US" dirty="0"/>
          </a:p>
        </p:txBody>
      </p:sp>
      <p:pic>
        <p:nvPicPr>
          <p:cNvPr id="4" name="Image 3">
            <a:extLst>
              <a:ext uri="{FF2B5EF4-FFF2-40B4-BE49-F238E27FC236}">
                <a16:creationId xmlns:a16="http://schemas.microsoft.com/office/drawing/2014/main" id="{BE8337FE-8C10-43AE-9BFD-C764418C9F5E}"/>
              </a:ext>
            </a:extLst>
          </p:cNvPr>
          <p:cNvPicPr>
            <a:picLocks noChangeAspect="1"/>
          </p:cNvPicPr>
          <p:nvPr/>
        </p:nvPicPr>
        <p:blipFill>
          <a:blip r:embed="rId3"/>
          <a:stretch>
            <a:fillRect/>
          </a:stretch>
        </p:blipFill>
        <p:spPr>
          <a:xfrm>
            <a:off x="1646237" y="1516062"/>
            <a:ext cx="9633688" cy="4611818"/>
          </a:xfrm>
          <a:prstGeom prst="rect">
            <a:avLst/>
          </a:prstGeom>
        </p:spPr>
      </p:pic>
      <p:sp>
        <p:nvSpPr>
          <p:cNvPr id="2" name="ZoneTexte 2">
            <a:extLst>
              <a:ext uri="{FF2B5EF4-FFF2-40B4-BE49-F238E27FC236}">
                <a16:creationId xmlns:a16="http://schemas.microsoft.com/office/drawing/2014/main" id="{2803FF3A-7C73-4A9F-B63E-12B2A786B153}"/>
              </a:ext>
            </a:extLst>
          </p:cNvPr>
          <p:cNvSpPr txBox="1"/>
          <p:nvPr/>
        </p:nvSpPr>
        <p:spPr>
          <a:xfrm>
            <a:off x="-36179" y="6498854"/>
            <a:ext cx="78746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a:gradFill>
                  <a:gsLst>
                    <a:gs pos="2917">
                      <a:schemeClr val="tx1"/>
                    </a:gs>
                    <a:gs pos="30000">
                      <a:schemeClr val="tx1"/>
                    </a:gs>
                  </a:gsLst>
                  <a:lin ang="5400000" scaled="0"/>
                </a:gradFill>
                <a:hlinkClick r:id="rId4"/>
              </a:rPr>
              <a:t>https://simons.berkeley.edu/sites/default/files/docs/15669/simons-spdz.pdf</a:t>
            </a:r>
            <a:r>
              <a:rPr lang="en-US" sz="12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8588416"/>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Applications of secure MPC</a:t>
            </a:r>
          </a:p>
        </p:txBody>
      </p:sp>
      <p:sp>
        <p:nvSpPr>
          <p:cNvPr id="3" name="Espace réservé du texte 2"/>
          <p:cNvSpPr>
            <a:spLocks noGrp="1"/>
          </p:cNvSpPr>
          <p:nvPr>
            <p:ph type="body" sz="quarter" idx="10"/>
          </p:nvPr>
        </p:nvSpPr>
        <p:spPr>
          <a:xfrm>
            <a:off x="274638" y="1212850"/>
            <a:ext cx="11887200" cy="4418012"/>
          </a:xfrm>
        </p:spPr>
        <p:txBody>
          <a:bodyPr>
            <a:normAutofit/>
          </a:bodyPr>
          <a:lstStyle/>
          <a:p>
            <a:pPr lvl="0">
              <a:spcBef>
                <a:spcPts val="1200"/>
              </a:spcBef>
            </a:pPr>
            <a:r>
              <a:rPr lang="en-US" dirty="0"/>
              <a:t>Auction, Voting, Social research </a:t>
            </a:r>
          </a:p>
          <a:p>
            <a:pPr lvl="0">
              <a:spcBef>
                <a:spcPts val="1200"/>
              </a:spcBef>
            </a:pPr>
            <a:r>
              <a:rPr lang="en-US" dirty="0"/>
              <a:t>Distributed signing / Key management</a:t>
            </a:r>
          </a:p>
          <a:p>
            <a:pPr lvl="0">
              <a:spcBef>
                <a:spcPts val="1200"/>
              </a:spcBef>
            </a:pPr>
            <a:r>
              <a:rPr lang="en-US" dirty="0"/>
              <a:t>Private set intersection / Location based services</a:t>
            </a:r>
          </a:p>
          <a:p>
            <a:pPr lvl="1"/>
            <a:r>
              <a:rPr lang="en-US" dirty="0"/>
              <a:t>How can two companies find which customers they have in common without revealing their customers to each other?</a:t>
            </a:r>
          </a:p>
          <a:p>
            <a:pPr lvl="0">
              <a:spcBef>
                <a:spcPts val="1200"/>
              </a:spcBef>
            </a:pPr>
            <a:r>
              <a:rPr lang="en-US" dirty="0"/>
              <a:t>Collaborative Machine Learning on private data</a:t>
            </a:r>
          </a:p>
          <a:p>
            <a:pPr lvl="1"/>
            <a:r>
              <a:rPr lang="en-US" dirty="0"/>
              <a:t>Huge amount of internal and external interest; high-profile project</a:t>
            </a:r>
          </a:p>
          <a:p>
            <a:pPr lvl="0">
              <a:spcBef>
                <a:spcPts val="1200"/>
              </a:spcBef>
            </a:pPr>
            <a:r>
              <a:rPr lang="en-US" dirty="0"/>
              <a:t>(Your favorite computing scenario, with privacy added :-))</a:t>
            </a:r>
          </a:p>
        </p:txBody>
      </p:sp>
    </p:spTree>
    <p:extLst>
      <p:ext uri="{BB962C8B-B14F-4D97-AF65-F5344CB8AC3E}">
        <p14:creationId xmlns:p14="http://schemas.microsoft.com/office/powerpoint/2010/main" val="3160730053"/>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p:txBody>
          <a:bodyPr/>
          <a:lstStyle/>
          <a:p>
            <a:r>
              <a:rPr lang="en-US" dirty="0"/>
              <a:t>Data collaboration technologies</a:t>
            </a:r>
          </a:p>
        </p:txBody>
      </p:sp>
      <p:grpSp>
        <p:nvGrpSpPr>
          <p:cNvPr id="2" name="Group 1">
            <a:extLst>
              <a:ext uri="{FF2B5EF4-FFF2-40B4-BE49-F238E27FC236}">
                <a16:creationId xmlns:a16="http://schemas.microsoft.com/office/drawing/2014/main" id="{B037DB50-8693-4E49-8611-1E54AA534C44}"/>
              </a:ext>
            </a:extLst>
          </p:cNvPr>
          <p:cNvGrpSpPr/>
          <p:nvPr/>
        </p:nvGrpSpPr>
        <p:grpSpPr>
          <a:xfrm>
            <a:off x="1681132" y="1469774"/>
            <a:ext cx="2499905" cy="3006619"/>
            <a:chOff x="1681132" y="1469774"/>
            <a:chExt cx="2499905" cy="3006619"/>
          </a:xfrm>
        </p:grpSpPr>
        <p:grpSp>
          <p:nvGrpSpPr>
            <p:cNvPr id="9" name="Group 8">
              <a:extLst>
                <a:ext uri="{FF2B5EF4-FFF2-40B4-BE49-F238E27FC236}">
                  <a16:creationId xmlns:a16="http://schemas.microsoft.com/office/drawing/2014/main" id="{BECBB740-52F7-415E-9CEA-E02214601DAA}"/>
                </a:ext>
              </a:extLst>
            </p:cNvPr>
            <p:cNvGrpSpPr/>
            <p:nvPr/>
          </p:nvGrpSpPr>
          <p:grpSpPr>
            <a:xfrm>
              <a:off x="2245400" y="1469774"/>
              <a:ext cx="795033" cy="924899"/>
              <a:chOff x="1430448" y="2515591"/>
              <a:chExt cx="1081358" cy="1324678"/>
            </a:xfrm>
          </p:grpSpPr>
          <p:sp>
            <p:nvSpPr>
              <p:cNvPr id="10" name="Oval 9">
                <a:extLst>
                  <a:ext uri="{FF2B5EF4-FFF2-40B4-BE49-F238E27FC236}">
                    <a16:creationId xmlns:a16="http://schemas.microsoft.com/office/drawing/2014/main" id="{0AA0A182-4E92-4D26-B4A4-D09FF6F6CC30}"/>
                  </a:ext>
                </a:extLst>
              </p:cNvPr>
              <p:cNvSpPr/>
              <p:nvPr/>
            </p:nvSpPr>
            <p:spPr bwMode="auto">
              <a:xfrm rot="5400000">
                <a:off x="1403994" y="3051087"/>
                <a:ext cx="383582" cy="330673"/>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1" name="Oval 10">
                <a:extLst>
                  <a:ext uri="{FF2B5EF4-FFF2-40B4-BE49-F238E27FC236}">
                    <a16:creationId xmlns:a16="http://schemas.microsoft.com/office/drawing/2014/main" id="{223DDDE4-B5F5-4BD6-B7B2-3680C9978E7E}"/>
                  </a:ext>
                </a:extLst>
              </p:cNvPr>
              <p:cNvSpPr/>
              <p:nvPr/>
            </p:nvSpPr>
            <p:spPr bwMode="auto">
              <a:xfrm rot="5400000">
                <a:off x="2257400" y="2828241"/>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2" name="Oval 11">
                <a:extLst>
                  <a:ext uri="{FF2B5EF4-FFF2-40B4-BE49-F238E27FC236}">
                    <a16:creationId xmlns:a16="http://schemas.microsoft.com/office/drawing/2014/main" id="{D2CB8FAD-3985-4537-B011-1F6E4F4F1739}"/>
                  </a:ext>
                </a:extLst>
              </p:cNvPr>
              <p:cNvSpPr/>
              <p:nvPr/>
            </p:nvSpPr>
            <p:spPr bwMode="auto">
              <a:xfrm rot="5400000">
                <a:off x="2257400" y="3375100"/>
                <a:ext cx="273252" cy="235561"/>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3" name="Oval 12">
                <a:extLst>
                  <a:ext uri="{FF2B5EF4-FFF2-40B4-BE49-F238E27FC236}">
                    <a16:creationId xmlns:a16="http://schemas.microsoft.com/office/drawing/2014/main" id="{1984F874-DECA-4AD4-B18B-8777A14D8C14}"/>
                  </a:ext>
                </a:extLst>
              </p:cNvPr>
              <p:cNvSpPr/>
              <p:nvPr/>
            </p:nvSpPr>
            <p:spPr bwMode="auto">
              <a:xfrm rot="5400000">
                <a:off x="1947856" y="2534436"/>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4" name="Oval 13">
                <a:extLst>
                  <a:ext uri="{FF2B5EF4-FFF2-40B4-BE49-F238E27FC236}">
                    <a16:creationId xmlns:a16="http://schemas.microsoft.com/office/drawing/2014/main" id="{7307A107-8328-4AF6-9438-0E4D3E99E2AA}"/>
                  </a:ext>
                </a:extLst>
              </p:cNvPr>
              <p:cNvSpPr/>
              <p:nvPr/>
            </p:nvSpPr>
            <p:spPr bwMode="auto">
              <a:xfrm rot="5400000">
                <a:off x="1921049" y="3585862"/>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cxnSp>
            <p:nvCxnSpPr>
              <p:cNvPr id="15" name="Connector: Elbow 14">
                <a:extLst>
                  <a:ext uri="{FF2B5EF4-FFF2-40B4-BE49-F238E27FC236}">
                    <a16:creationId xmlns:a16="http://schemas.microsoft.com/office/drawing/2014/main" id="{739826B6-B8AA-439F-95AA-E8EE14D2F414}"/>
                  </a:ext>
                </a:extLst>
              </p:cNvPr>
              <p:cNvCxnSpPr>
                <a:cxnSpLocks/>
              </p:cNvCxnSpPr>
              <p:nvPr/>
            </p:nvCxnSpPr>
            <p:spPr>
              <a:xfrm flipV="1">
                <a:off x="1761122" y="2729953"/>
                <a:ext cx="205580" cy="377348"/>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6" name="Connector: Elbow 15">
                <a:extLst>
                  <a:ext uri="{FF2B5EF4-FFF2-40B4-BE49-F238E27FC236}">
                    <a16:creationId xmlns:a16="http://schemas.microsoft.com/office/drawing/2014/main" id="{FFF485DC-A872-4625-B6A3-4F7764D8FD0E}"/>
                  </a:ext>
                </a:extLst>
              </p:cNvPr>
              <p:cNvCxnSpPr/>
              <p:nvPr/>
            </p:nvCxnSpPr>
            <p:spPr>
              <a:xfrm flipV="1">
                <a:off x="1761122" y="3023758"/>
                <a:ext cx="515124" cy="83543"/>
              </a:xfrm>
              <a:prstGeom prst="bentConnector3">
                <a:avLst/>
              </a:prstGeom>
              <a:noFill/>
              <a:ln w="28575" cap="flat" cmpd="sng" algn="ctr">
                <a:solidFill>
                  <a:srgbClr val="017CDC"/>
                </a:solidFill>
                <a:prstDash val="solid"/>
                <a:headEnd type="none"/>
                <a:tailEnd type="none"/>
              </a:ln>
              <a:effectLst/>
            </p:spPr>
          </p:cxnSp>
          <p:cxnSp>
            <p:nvCxnSpPr>
              <p:cNvPr id="17" name="Connector: Elbow 16">
                <a:extLst>
                  <a:ext uri="{FF2B5EF4-FFF2-40B4-BE49-F238E27FC236}">
                    <a16:creationId xmlns:a16="http://schemas.microsoft.com/office/drawing/2014/main" id="{320D8F70-12D5-473E-BD89-1C9E07729429}"/>
                  </a:ext>
                </a:extLst>
              </p:cNvPr>
              <p:cNvCxnSpPr>
                <a:cxnSpLocks/>
              </p:cNvCxnSpPr>
              <p:nvPr/>
            </p:nvCxnSpPr>
            <p:spPr>
              <a:xfrm>
                <a:off x="1761122" y="3325547"/>
                <a:ext cx="178773" cy="300360"/>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8" name="Connector: Elbow 17">
                <a:extLst>
                  <a:ext uri="{FF2B5EF4-FFF2-40B4-BE49-F238E27FC236}">
                    <a16:creationId xmlns:a16="http://schemas.microsoft.com/office/drawing/2014/main" id="{864B2EC3-52BB-4D7C-B199-358BCBCAC22E}"/>
                  </a:ext>
                </a:extLst>
              </p:cNvPr>
              <p:cNvCxnSpPr/>
              <p:nvPr/>
            </p:nvCxnSpPr>
            <p:spPr>
              <a:xfrm>
                <a:off x="1761122" y="3325547"/>
                <a:ext cx="515124" cy="89598"/>
              </a:xfrm>
              <a:prstGeom prst="bentConnector3">
                <a:avLst/>
              </a:prstGeom>
              <a:noFill/>
              <a:ln w="28575" cap="flat" cmpd="sng" algn="ctr">
                <a:solidFill>
                  <a:srgbClr val="5EDBFF"/>
                </a:solidFill>
                <a:prstDash val="solid"/>
                <a:headEnd type="none"/>
                <a:tailEnd type="none"/>
              </a:ln>
              <a:effectLst/>
            </p:spPr>
          </p:cxnSp>
        </p:grpSp>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784685" y="2659786"/>
              <a:ext cx="2000276"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681132" y="2810724"/>
              <a:ext cx="2499905" cy="1665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Data Sharing</a:t>
              </a:r>
            </a:p>
            <a:p>
              <a:pPr marL="171399" indent="-171399" defTabSz="914093">
                <a:spcAft>
                  <a:spcPts val="300"/>
                </a:spcAft>
                <a:buFont typeface="Arial" panose="020B0604020202020204" pitchFamily="34" charset="0"/>
                <a:buChar char="•"/>
                <a:defRPr/>
              </a:pPr>
              <a:r>
                <a:rPr lang="en-US" sz="1400" dirty="0">
                  <a:solidFill>
                    <a:srgbClr val="1A1A1A"/>
                  </a:solidFill>
                </a:rPr>
                <a:t>An organization shares big data with another organization making sure access is compliant with its policies</a:t>
              </a:r>
            </a:p>
          </p:txBody>
        </p:sp>
      </p:grpSp>
      <p:grpSp>
        <p:nvGrpSpPr>
          <p:cNvPr id="25" name="Group 24">
            <a:extLst>
              <a:ext uri="{FF2B5EF4-FFF2-40B4-BE49-F238E27FC236}">
                <a16:creationId xmlns:a16="http://schemas.microsoft.com/office/drawing/2014/main" id="{72904FA6-5DA6-404B-A9B4-DE0C825C8E1E}"/>
              </a:ext>
            </a:extLst>
          </p:cNvPr>
          <p:cNvGrpSpPr/>
          <p:nvPr/>
        </p:nvGrpSpPr>
        <p:grpSpPr>
          <a:xfrm>
            <a:off x="4816480" y="1311558"/>
            <a:ext cx="2949699" cy="2914029"/>
            <a:chOff x="4816480" y="1311558"/>
            <a:chExt cx="2949699" cy="2914029"/>
          </a:xfrm>
        </p:grpSpPr>
        <p:grpSp>
          <p:nvGrpSpPr>
            <p:cNvPr id="4" name="Group 3">
              <a:extLst>
                <a:ext uri="{FF2B5EF4-FFF2-40B4-BE49-F238E27FC236}">
                  <a16:creationId xmlns:a16="http://schemas.microsoft.com/office/drawing/2014/main" id="{EE404D3E-1370-4F8F-BDD6-05725145C8C8}"/>
                </a:ext>
              </a:extLst>
            </p:cNvPr>
            <p:cNvGrpSpPr/>
            <p:nvPr/>
          </p:nvGrpSpPr>
          <p:grpSpPr>
            <a:xfrm>
              <a:off x="5349447" y="1311558"/>
              <a:ext cx="1150577" cy="1087748"/>
              <a:chOff x="518304" y="14541210"/>
              <a:chExt cx="930028" cy="968555"/>
            </a:xfrm>
          </p:grpSpPr>
          <p:pic>
            <p:nvPicPr>
              <p:cNvPr id="5" name="Picture 4">
                <a:extLst>
                  <a:ext uri="{FF2B5EF4-FFF2-40B4-BE49-F238E27FC236}">
                    <a16:creationId xmlns:a16="http://schemas.microsoft.com/office/drawing/2014/main" id="{03378A88-98F3-42C2-B4A7-A912563C7616}"/>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6" name="Straight Connector 5">
                <a:extLst>
                  <a:ext uri="{FF2B5EF4-FFF2-40B4-BE49-F238E27FC236}">
                    <a16:creationId xmlns:a16="http://schemas.microsoft.com/office/drawing/2014/main" id="{4C53DB12-3533-49BC-A9DA-61D8F6A04CAE}"/>
                  </a:ext>
                </a:extLst>
              </p:cNvPr>
              <p:cNvCxnSpPr>
                <a:cxnSpLocks/>
              </p:cNvCxnSpPr>
              <p:nvPr/>
            </p:nvCxnSpPr>
            <p:spPr>
              <a:xfrm flipH="1" flipV="1">
                <a:off x="572518" y="14604892"/>
                <a:ext cx="821528" cy="835818"/>
              </a:xfrm>
              <a:prstGeom prst="line">
                <a:avLst/>
              </a:prstGeom>
              <a:noFill/>
              <a:ln w="9525" cap="flat" cmpd="sng" algn="ctr">
                <a:solidFill>
                  <a:srgbClr val="0078D7">
                    <a:lumMod val="60000"/>
                    <a:lumOff val="40000"/>
                  </a:srgbClr>
                </a:solidFill>
                <a:prstDash val="solid"/>
                <a:headEnd type="none"/>
                <a:tailEnd type="none"/>
              </a:ln>
              <a:effectLst/>
            </p:spPr>
          </p:cxnSp>
          <p:sp>
            <p:nvSpPr>
              <p:cNvPr id="7" name="Hexagon 6">
                <a:extLst>
                  <a:ext uri="{FF2B5EF4-FFF2-40B4-BE49-F238E27FC236}">
                    <a16:creationId xmlns:a16="http://schemas.microsoft.com/office/drawing/2014/main" id="{38029AE0-4A86-45EF-A4F5-951F469DB0FA}"/>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8" name="Hexagon 7">
                <a:extLst>
                  <a:ext uri="{FF2B5EF4-FFF2-40B4-BE49-F238E27FC236}">
                    <a16:creationId xmlns:a16="http://schemas.microsoft.com/office/drawing/2014/main" id="{351644F2-3213-4C55-9719-8DCF9FEEADD3}"/>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grpSp>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92288" y="2651473"/>
              <a:ext cx="2000276"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16480" y="2799984"/>
              <a:ext cx="2949699" cy="1425603"/>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Blockchain Consortia</a:t>
              </a:r>
            </a:p>
            <a:p>
              <a:pPr marL="171399" indent="-171399" defTabSz="914093">
                <a:spcAft>
                  <a:spcPts val="300"/>
                </a:spcAft>
                <a:buFont typeface="Arial" panose="020B0604020202020204" pitchFamily="34" charset="0"/>
                <a:buChar char="•"/>
                <a:defRPr/>
              </a:pPr>
              <a:r>
                <a:rPr lang="en-US" sz="1400" dirty="0">
                  <a:solidFill>
                    <a:srgbClr val="1A1A1A"/>
                  </a:solidFill>
                </a:rPr>
                <a:t>Operator provides network members with distributed infrastructure that provides immutable proof of execution</a:t>
              </a:r>
            </a:p>
          </p:txBody>
        </p:sp>
      </p:grpSp>
      <p:grpSp>
        <p:nvGrpSpPr>
          <p:cNvPr id="196" name="Group 195">
            <a:extLst>
              <a:ext uri="{FF2B5EF4-FFF2-40B4-BE49-F238E27FC236}">
                <a16:creationId xmlns:a16="http://schemas.microsoft.com/office/drawing/2014/main" id="{8478B6C9-D3D4-4A75-BEAD-FA45C83D4026}"/>
              </a:ext>
            </a:extLst>
          </p:cNvPr>
          <p:cNvGrpSpPr/>
          <p:nvPr/>
        </p:nvGrpSpPr>
        <p:grpSpPr>
          <a:xfrm>
            <a:off x="8199437" y="1435810"/>
            <a:ext cx="2894246" cy="2789777"/>
            <a:chOff x="8199437" y="1435810"/>
            <a:chExt cx="2894246" cy="2789777"/>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199437" y="2651473"/>
              <a:ext cx="2000276"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199437" y="2799984"/>
              <a:ext cx="2894246" cy="142560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Data Collaboratives</a:t>
              </a:r>
              <a:endParaRPr lang="en-US" sz="1400" dirty="0">
                <a:solidFill>
                  <a:srgbClr val="1A1A1A"/>
                </a:solidFill>
              </a:endParaRPr>
            </a:p>
            <a:p>
              <a:pPr marL="171450" lvl="0" indent="-171450" defTabSz="914400">
                <a:buFont typeface="Arial" panose="020B0604020202020204" pitchFamily="34" charset="0"/>
                <a:buChar char="•"/>
                <a:defRPr/>
              </a:pPr>
              <a:r>
                <a:rPr lang="en-US" sz="1400" dirty="0">
                  <a:solidFill>
                    <a:srgbClr val="1A1A1A"/>
                  </a:solidFill>
                </a:rPr>
                <a:t>Custodian provides a repository where members can securely read, contribute, and unlock data analytical insights</a:t>
              </a:r>
            </a:p>
          </p:txBody>
        </p:sp>
        <p:grpSp>
          <p:nvGrpSpPr>
            <p:cNvPr id="195" name="Group 194">
              <a:extLst>
                <a:ext uri="{FF2B5EF4-FFF2-40B4-BE49-F238E27FC236}">
                  <a16:creationId xmlns:a16="http://schemas.microsoft.com/office/drawing/2014/main" id="{E9269FE4-FDB6-46AE-9EC7-24C5B26499C9}"/>
                </a:ext>
              </a:extLst>
            </p:cNvPr>
            <p:cNvGrpSpPr/>
            <p:nvPr/>
          </p:nvGrpSpPr>
          <p:grpSpPr>
            <a:xfrm flipH="1">
              <a:off x="8809037" y="1435810"/>
              <a:ext cx="925710" cy="972970"/>
              <a:chOff x="234895" y="17535341"/>
              <a:chExt cx="960119" cy="960121"/>
            </a:xfrm>
          </p:grpSpPr>
          <p:sp>
            <p:nvSpPr>
              <p:cNvPr id="26" name="Oval 25">
                <a:extLst>
                  <a:ext uri="{FF2B5EF4-FFF2-40B4-BE49-F238E27FC236}">
                    <a16:creationId xmlns:a16="http://schemas.microsoft.com/office/drawing/2014/main" id="{61E4AD77-1435-49EB-B06E-504ABE30CAB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B841D6FB-C7D8-42D1-B1A1-9384B3F89177}"/>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641E29B4-F82A-4565-B9A2-4F0E6DECC969}"/>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AC22FEF6-966A-4D4D-B3FA-A0F0C8D7A22D}"/>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Oval 29">
                <a:extLst>
                  <a:ext uri="{FF2B5EF4-FFF2-40B4-BE49-F238E27FC236}">
                    <a16:creationId xmlns:a16="http://schemas.microsoft.com/office/drawing/2014/main" id="{2DC343B1-6DB1-4406-B844-2F683A999660}"/>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1A8B2C-B2D4-4B92-8B7E-8C8A4903DE2A}"/>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F385E43A-6808-45E0-9295-3BC341598F8D}"/>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AFB6E5CB-3B7D-4096-81AE-CB031A3716A9}"/>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5342B979-354C-4B22-B665-DA69768FDC92}"/>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7C313C6E-5E61-4D7D-9BA1-06267F745D7E}"/>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76A2ADD8-B906-45ED-9F54-FC53EF2F6BA4}"/>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4FFD535-DE19-4325-A9F0-C4DFC2188E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60087BB4-D4AE-4F19-996E-798A1AD1E7B9}"/>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33C3280D-2D66-4FFA-AA96-C6281B31BFD4}"/>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0" name="Oval 39">
                <a:extLst>
                  <a:ext uri="{FF2B5EF4-FFF2-40B4-BE49-F238E27FC236}">
                    <a16:creationId xmlns:a16="http://schemas.microsoft.com/office/drawing/2014/main" id="{DEBC55B4-2045-4CEB-954D-46CAAA747E42}"/>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B2A6BE8F-8242-4CE7-BA1C-11E469C3FFEC}"/>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a:extLst>
                  <a:ext uri="{FF2B5EF4-FFF2-40B4-BE49-F238E27FC236}">
                    <a16:creationId xmlns:a16="http://schemas.microsoft.com/office/drawing/2014/main" id="{5C5A31D3-EC59-4C74-A580-DA97B4E2E542}"/>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A051F751-EB14-478A-B4C8-1D894CA6A674}"/>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2D35F4CF-81C5-43B1-B922-3F99E7F4E34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8BDDEEBD-CFB8-4FB9-AEB4-C6176B82B735}"/>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BF716001-6BE3-47B1-B684-0C13C09A3ED6}"/>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DA496BE-C38C-41FF-B910-3BEED5DC092D}"/>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566F6D3E-5D46-47EE-8B97-C0182C7E6154}"/>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595526AC-EF12-42A9-A44D-D463274C9BA2}"/>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74DA0CB9-1F70-4AEB-BCE4-290C92822A2E}"/>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Oval 50">
                <a:extLst>
                  <a:ext uri="{FF2B5EF4-FFF2-40B4-BE49-F238E27FC236}">
                    <a16:creationId xmlns:a16="http://schemas.microsoft.com/office/drawing/2014/main" id="{515BFC6A-D232-45DA-A3D7-898E58D41ACD}"/>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2" name="Oval 51">
                <a:extLst>
                  <a:ext uri="{FF2B5EF4-FFF2-40B4-BE49-F238E27FC236}">
                    <a16:creationId xmlns:a16="http://schemas.microsoft.com/office/drawing/2014/main" id="{DD131C8F-1E31-4EEE-89B6-E264C5DDE723}"/>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Oval 52">
                <a:extLst>
                  <a:ext uri="{FF2B5EF4-FFF2-40B4-BE49-F238E27FC236}">
                    <a16:creationId xmlns:a16="http://schemas.microsoft.com/office/drawing/2014/main" id="{C3F8C95A-B79D-4945-9058-D3EFCA8D2358}"/>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6AF01266-4237-46EA-9DD4-82C02B55F0A1}"/>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5" name="Oval 54">
                <a:extLst>
                  <a:ext uri="{FF2B5EF4-FFF2-40B4-BE49-F238E27FC236}">
                    <a16:creationId xmlns:a16="http://schemas.microsoft.com/office/drawing/2014/main" id="{5ACAE473-2202-4869-B174-4EF825AFA8CD}"/>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6775650B-0766-403A-9413-DF4FBC9E4D76}"/>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31835404-53C6-427B-B6BF-EA53F342F690}"/>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151FBC4E-7F7D-4054-9065-D478B06AE83A}"/>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8AE2C5EF-AC88-42F0-9BA7-708C3931CE5C}"/>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DE0283C-3734-4909-B0FD-077B89356213}"/>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DB8004A8-8847-4666-BB10-984F59C8589F}"/>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00FF299C-4B69-4C50-9819-52C23999B28C}"/>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D51FE3F3-A610-49BE-9AAC-9CB8729B2F96}"/>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0681D474-D358-41DD-8C0F-1C33EE7A73FE}"/>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6EC117DE-790D-4D9D-91A4-4C9ACECFDB66}"/>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a:extLst>
                  <a:ext uri="{FF2B5EF4-FFF2-40B4-BE49-F238E27FC236}">
                    <a16:creationId xmlns:a16="http://schemas.microsoft.com/office/drawing/2014/main" id="{FE012BD0-AE70-4267-BA61-81DE6201ED75}"/>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Oval 66">
                <a:extLst>
                  <a:ext uri="{FF2B5EF4-FFF2-40B4-BE49-F238E27FC236}">
                    <a16:creationId xmlns:a16="http://schemas.microsoft.com/office/drawing/2014/main" id="{AB34E2D7-21D9-4F77-AF96-4F63B4CEC94E}"/>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1FB99F12-D65C-41F2-ADEB-CC7571CF231C}"/>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6F792DE4-0A7B-4414-ADB3-71029018947B}"/>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6E0ACB49-3CA8-41BF-B55F-BC980A3A0EC8}"/>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2979DF3B-82A1-4769-B793-D664FDD65594}"/>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B582A3B-1387-4E59-ACC7-198F37C92A55}"/>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a:extLst>
                  <a:ext uri="{FF2B5EF4-FFF2-40B4-BE49-F238E27FC236}">
                    <a16:creationId xmlns:a16="http://schemas.microsoft.com/office/drawing/2014/main" id="{A7FEB1B4-43AE-42EF-8F02-FEBA94E1A97E}"/>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4" name="Oval 73">
                <a:extLst>
                  <a:ext uri="{FF2B5EF4-FFF2-40B4-BE49-F238E27FC236}">
                    <a16:creationId xmlns:a16="http://schemas.microsoft.com/office/drawing/2014/main" id="{B1FCEB4D-BC3F-4A1F-B06B-7E3F65F4A829}"/>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5" name="Oval 74">
                <a:extLst>
                  <a:ext uri="{FF2B5EF4-FFF2-40B4-BE49-F238E27FC236}">
                    <a16:creationId xmlns:a16="http://schemas.microsoft.com/office/drawing/2014/main" id="{CB0ABC9C-D487-4F79-80B5-98AD91111EBF}"/>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Oval 75">
                <a:extLst>
                  <a:ext uri="{FF2B5EF4-FFF2-40B4-BE49-F238E27FC236}">
                    <a16:creationId xmlns:a16="http://schemas.microsoft.com/office/drawing/2014/main" id="{B0F166C3-3DBC-4675-86A5-998AE34F4937}"/>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Oval 76">
                <a:extLst>
                  <a:ext uri="{FF2B5EF4-FFF2-40B4-BE49-F238E27FC236}">
                    <a16:creationId xmlns:a16="http://schemas.microsoft.com/office/drawing/2014/main" id="{41879D3A-80A4-428B-A79E-EFBA817DBDB8}"/>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Oval 77">
                <a:extLst>
                  <a:ext uri="{FF2B5EF4-FFF2-40B4-BE49-F238E27FC236}">
                    <a16:creationId xmlns:a16="http://schemas.microsoft.com/office/drawing/2014/main" id="{07C6B0E4-67AC-471F-BCF7-9EC8F7B6FF97}"/>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2CC3B8E2-AF00-4FB8-B757-14409D82FA06}"/>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45F29F89-9ACE-457D-9DB7-264809278EBF}"/>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08999A73-9BD6-4454-B041-8CFBFF48F487}"/>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Oval 81">
                <a:extLst>
                  <a:ext uri="{FF2B5EF4-FFF2-40B4-BE49-F238E27FC236}">
                    <a16:creationId xmlns:a16="http://schemas.microsoft.com/office/drawing/2014/main" id="{3A3DAD6D-01BD-414A-AC8C-0D296B340D40}"/>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Oval 82">
                <a:extLst>
                  <a:ext uri="{FF2B5EF4-FFF2-40B4-BE49-F238E27FC236}">
                    <a16:creationId xmlns:a16="http://schemas.microsoft.com/office/drawing/2014/main" id="{F4D2650C-3F25-4A67-9EEB-67F8B6E8D9D2}"/>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Oval 83">
                <a:extLst>
                  <a:ext uri="{FF2B5EF4-FFF2-40B4-BE49-F238E27FC236}">
                    <a16:creationId xmlns:a16="http://schemas.microsoft.com/office/drawing/2014/main" id="{AE589AB7-21A5-48AF-A77B-1CD27A93C3A6}"/>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Oval 84">
                <a:extLst>
                  <a:ext uri="{FF2B5EF4-FFF2-40B4-BE49-F238E27FC236}">
                    <a16:creationId xmlns:a16="http://schemas.microsoft.com/office/drawing/2014/main" id="{6C6D6FC4-272B-4065-8A20-70F84AF588FA}"/>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91ABA9C6-7426-4CF4-9009-938105F9D91F}"/>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C18C86A4-39A9-4397-AF82-D741F6F2B739}"/>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CD25E05A-F696-4564-A06E-B404F2978E46}"/>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0F4386B3-1354-41D6-9D77-AB6CCABAAC88}"/>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Oval 89">
                <a:extLst>
                  <a:ext uri="{FF2B5EF4-FFF2-40B4-BE49-F238E27FC236}">
                    <a16:creationId xmlns:a16="http://schemas.microsoft.com/office/drawing/2014/main" id="{9C660F7C-B61C-40F1-A031-1C14C33B0594}"/>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Oval 90">
                <a:extLst>
                  <a:ext uri="{FF2B5EF4-FFF2-40B4-BE49-F238E27FC236}">
                    <a16:creationId xmlns:a16="http://schemas.microsoft.com/office/drawing/2014/main" id="{7F5840BE-4788-4273-ACF1-61CEA4D4A6EF}"/>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a:extLst>
                  <a:ext uri="{FF2B5EF4-FFF2-40B4-BE49-F238E27FC236}">
                    <a16:creationId xmlns:a16="http://schemas.microsoft.com/office/drawing/2014/main" id="{2A786B43-D90D-43CF-96C3-62DB49E82411}"/>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A1E87449-CFCF-421D-8BF5-71CEB82C343D}"/>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4" name="Oval 93">
                <a:extLst>
                  <a:ext uri="{FF2B5EF4-FFF2-40B4-BE49-F238E27FC236}">
                    <a16:creationId xmlns:a16="http://schemas.microsoft.com/office/drawing/2014/main" id="{EDDEEE3E-A36F-4609-B3E8-6591F278C0DA}"/>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5" name="Oval 94">
                <a:extLst>
                  <a:ext uri="{FF2B5EF4-FFF2-40B4-BE49-F238E27FC236}">
                    <a16:creationId xmlns:a16="http://schemas.microsoft.com/office/drawing/2014/main" id="{5F3129B0-5623-4DC2-B53E-EE668AC53F75}"/>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6" name="Oval 95">
                <a:extLst>
                  <a:ext uri="{FF2B5EF4-FFF2-40B4-BE49-F238E27FC236}">
                    <a16:creationId xmlns:a16="http://schemas.microsoft.com/office/drawing/2014/main" id="{0F12C477-2B64-45E2-889A-FE15C59F88D8}"/>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7" name="Oval 96">
                <a:extLst>
                  <a:ext uri="{FF2B5EF4-FFF2-40B4-BE49-F238E27FC236}">
                    <a16:creationId xmlns:a16="http://schemas.microsoft.com/office/drawing/2014/main" id="{DFC103DA-65A7-4F66-8509-3A4ED58FFEC1}"/>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Oval 97">
                <a:extLst>
                  <a:ext uri="{FF2B5EF4-FFF2-40B4-BE49-F238E27FC236}">
                    <a16:creationId xmlns:a16="http://schemas.microsoft.com/office/drawing/2014/main" id="{0E7F0636-9AEB-4AB1-88B9-DC39DC2C5300}"/>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Oval 98">
                <a:extLst>
                  <a:ext uri="{FF2B5EF4-FFF2-40B4-BE49-F238E27FC236}">
                    <a16:creationId xmlns:a16="http://schemas.microsoft.com/office/drawing/2014/main" id="{EAE4B986-9B00-4727-A14F-FE51B3E5DBAC}"/>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Oval 99">
                <a:extLst>
                  <a:ext uri="{FF2B5EF4-FFF2-40B4-BE49-F238E27FC236}">
                    <a16:creationId xmlns:a16="http://schemas.microsoft.com/office/drawing/2014/main" id="{14FE97C8-1B2D-497E-ABF1-5411D9C417CB}"/>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1" name="Oval 100">
                <a:extLst>
                  <a:ext uri="{FF2B5EF4-FFF2-40B4-BE49-F238E27FC236}">
                    <a16:creationId xmlns:a16="http://schemas.microsoft.com/office/drawing/2014/main" id="{E477A009-84E2-46F8-93DE-8B5E88949FDF}"/>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743434B5-9A3B-4515-9DBA-E0AAA8E36BDB}"/>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A5BC261F-DF9A-43F6-B5B2-C64A02F60C92}"/>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0DBA5D9D-8362-4178-A481-8B6209BE91FA}"/>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F9145F66-A680-4620-B677-FD0566AC1971}"/>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92337F0B-8894-4664-9152-9AC7ADA99D42}"/>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EF373394-3DAA-4F68-9283-73BD5D4786D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AEE152A3-BCCB-4767-BB26-AE855D0D759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5DCF7341-C27A-4B88-95F4-BF5649F7F4C7}"/>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F89D911F-1C86-438C-BA78-181BC79712C4}"/>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51C9874F-EFE0-4BD3-AB00-37BE1F32A5A0}"/>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7877FECD-1272-48D0-83A0-D6A24FB5DEB5}"/>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Oval 112">
                <a:extLst>
                  <a:ext uri="{FF2B5EF4-FFF2-40B4-BE49-F238E27FC236}">
                    <a16:creationId xmlns:a16="http://schemas.microsoft.com/office/drawing/2014/main" id="{B36C0F42-BBED-4ACB-BEA2-0B9AA904C446}"/>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E172B9ED-EE9A-423D-8B83-D740753D2FD3}"/>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1BC887DD-6E4F-4A79-A2D0-5DF66C027BF5}"/>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50578641-21B6-4A8B-8710-0ACD6DE3A27B}"/>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6D2BEB9F-3B91-4B6A-BD85-A664B2FD658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A071EEED-CE34-47C1-9DE6-2BBE8412160A}"/>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73681DFB-15B7-43ED-8801-E6C8B6A55CA9}"/>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1E69C78-A782-4F7D-8933-C094E5FD3610}"/>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C9DD8D4A-CCA5-4CD8-A436-668A964241AC}"/>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E0AFE154-94AC-4DCE-A8D8-2B9ED35ABE6E}"/>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A3A11EB5-0A68-4E08-AE07-D070C673A682}"/>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4AF19EEC-99C9-47AD-9E3E-501D28D76033}"/>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589522F2-3FB2-4FA9-8DD8-66FED74B95A9}"/>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Oval 125">
                <a:extLst>
                  <a:ext uri="{FF2B5EF4-FFF2-40B4-BE49-F238E27FC236}">
                    <a16:creationId xmlns:a16="http://schemas.microsoft.com/office/drawing/2014/main" id="{B1C8A379-04F8-452E-9614-B2734BE4AB0D}"/>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Oval 126">
                <a:extLst>
                  <a:ext uri="{FF2B5EF4-FFF2-40B4-BE49-F238E27FC236}">
                    <a16:creationId xmlns:a16="http://schemas.microsoft.com/office/drawing/2014/main" id="{FEA89B2A-A885-4AB5-9B11-103039673E22}"/>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A85BD4AC-594A-42B8-9F3A-0F055FD08B97}"/>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F69701A7-5EFE-4111-AFF0-461AC5FF04C1}"/>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Oval 129">
                <a:extLst>
                  <a:ext uri="{FF2B5EF4-FFF2-40B4-BE49-F238E27FC236}">
                    <a16:creationId xmlns:a16="http://schemas.microsoft.com/office/drawing/2014/main" id="{869D412B-E8B8-47F7-9F74-3D165E221D98}"/>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773653C1-5DD2-4392-8795-2B9B0AD83D84}"/>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E4607AD4-7304-4926-A752-503268149E9D}"/>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C105E98A-92E4-4D3C-A637-B36381A75ADC}"/>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176DA820-607F-4618-9842-01DB4F8482BF}"/>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6152625A-6590-400D-A25D-D33B645982EA}"/>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0C7DD7E3-CB9F-4628-9183-AE35D80CDD92}"/>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037FFA40-0543-4AD3-8EA4-DD50BE0CE219}"/>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10F74705-B6FC-411F-8551-45D0D8043F85}"/>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Oval 138">
                <a:extLst>
                  <a:ext uri="{FF2B5EF4-FFF2-40B4-BE49-F238E27FC236}">
                    <a16:creationId xmlns:a16="http://schemas.microsoft.com/office/drawing/2014/main" id="{7CE5B157-D244-4025-820A-2A993F62FD3A}"/>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Oval 139">
                <a:extLst>
                  <a:ext uri="{FF2B5EF4-FFF2-40B4-BE49-F238E27FC236}">
                    <a16:creationId xmlns:a16="http://schemas.microsoft.com/office/drawing/2014/main" id="{037E5B67-7F03-445B-BFF4-7DBAB4B78AE5}"/>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B3669FB0-D52C-45BA-AAEB-B76DBA93F367}"/>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E7B0104-F92D-4937-8D9D-C0C07E3CCF1A}"/>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Oval 142">
                <a:extLst>
                  <a:ext uri="{FF2B5EF4-FFF2-40B4-BE49-F238E27FC236}">
                    <a16:creationId xmlns:a16="http://schemas.microsoft.com/office/drawing/2014/main" id="{04EF8F38-4EC8-4062-8D46-2C74360D307F}"/>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F45F9A4C-E7A1-402B-A78A-0865D24E38A4}"/>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BCB88B42-8830-4381-9AE6-50BFC8A0D1D6}"/>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EB310B33-77C3-40B6-8A45-8BA07BF933AD}"/>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2AEE0495-71DA-4629-9AAC-8BB12FFD9A72}"/>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Oval 147">
                <a:extLst>
                  <a:ext uri="{FF2B5EF4-FFF2-40B4-BE49-F238E27FC236}">
                    <a16:creationId xmlns:a16="http://schemas.microsoft.com/office/drawing/2014/main" id="{AA94F525-12DC-42F0-B4F6-20099EC072C9}"/>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7D978A7A-DA4D-4846-9825-690DB7334C10}"/>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Oval 149">
                <a:extLst>
                  <a:ext uri="{FF2B5EF4-FFF2-40B4-BE49-F238E27FC236}">
                    <a16:creationId xmlns:a16="http://schemas.microsoft.com/office/drawing/2014/main" id="{1A859CCD-6734-466D-AFE1-A88EAB1FFB21}"/>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Oval 150">
                <a:extLst>
                  <a:ext uri="{FF2B5EF4-FFF2-40B4-BE49-F238E27FC236}">
                    <a16:creationId xmlns:a16="http://schemas.microsoft.com/office/drawing/2014/main" id="{F9704013-8A52-479B-A9D9-89A54326F848}"/>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B88E0A81-CA16-40FA-8AB1-8A54803227E9}"/>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E466F12E-AFF1-494A-A023-C866A2B77B4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Oval 153">
                <a:extLst>
                  <a:ext uri="{FF2B5EF4-FFF2-40B4-BE49-F238E27FC236}">
                    <a16:creationId xmlns:a16="http://schemas.microsoft.com/office/drawing/2014/main" id="{D0A0C6FC-514F-479D-A61E-3368AA9B3B56}"/>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5" name="Oval 154">
                <a:extLst>
                  <a:ext uri="{FF2B5EF4-FFF2-40B4-BE49-F238E27FC236}">
                    <a16:creationId xmlns:a16="http://schemas.microsoft.com/office/drawing/2014/main" id="{3B27C78D-BC06-4462-96E8-4B692C8FEECB}"/>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Oval 155">
                <a:extLst>
                  <a:ext uri="{FF2B5EF4-FFF2-40B4-BE49-F238E27FC236}">
                    <a16:creationId xmlns:a16="http://schemas.microsoft.com/office/drawing/2014/main" id="{25618587-BA23-4642-84D2-DC641C89E5B2}"/>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FF8D22A7-16AB-4C54-9CEE-42969105752C}"/>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75AC8720-F02F-4EBE-890D-B572E1A56902}"/>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9" name="Oval 158">
                <a:extLst>
                  <a:ext uri="{FF2B5EF4-FFF2-40B4-BE49-F238E27FC236}">
                    <a16:creationId xmlns:a16="http://schemas.microsoft.com/office/drawing/2014/main" id="{54E0E8DC-7DE3-4DA5-82C6-7E0E99D1ABA6}"/>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4FCA1F5-0636-440A-8158-1E5C1B30B185}"/>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1" name="Oval 160">
                <a:extLst>
                  <a:ext uri="{FF2B5EF4-FFF2-40B4-BE49-F238E27FC236}">
                    <a16:creationId xmlns:a16="http://schemas.microsoft.com/office/drawing/2014/main" id="{B95AE6DE-2034-4221-B46A-A42CF4B8945B}"/>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120E4653-2002-4C0A-8BA2-9959C0AB5185}"/>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00B2E6C9-451C-400A-84CC-6FB7DC1722FD}"/>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Oval 163">
                <a:extLst>
                  <a:ext uri="{FF2B5EF4-FFF2-40B4-BE49-F238E27FC236}">
                    <a16:creationId xmlns:a16="http://schemas.microsoft.com/office/drawing/2014/main" id="{CC059575-0C19-4AFA-9804-F100A4C677F9}"/>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C5C41DEA-F2AC-4286-9EA9-A6C5D835F728}"/>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0E3D18DE-4E0C-4D2A-B352-B4B33F37A549}"/>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7" name="Oval 166">
                <a:extLst>
                  <a:ext uri="{FF2B5EF4-FFF2-40B4-BE49-F238E27FC236}">
                    <a16:creationId xmlns:a16="http://schemas.microsoft.com/office/drawing/2014/main" id="{100E7575-E6EA-48B0-8151-CB327C77C2F9}"/>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CD78E3B-23E2-4A7F-9BC3-FFD8A6226ADF}"/>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9" name="Oval 168">
                <a:extLst>
                  <a:ext uri="{FF2B5EF4-FFF2-40B4-BE49-F238E27FC236}">
                    <a16:creationId xmlns:a16="http://schemas.microsoft.com/office/drawing/2014/main" id="{CA8627D7-BC02-4E06-B7AF-168E04CC9C2E}"/>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2A42FA8B-B30E-4AB8-BF57-F09364F1EEED}"/>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1" name="Oval 170">
                <a:extLst>
                  <a:ext uri="{FF2B5EF4-FFF2-40B4-BE49-F238E27FC236}">
                    <a16:creationId xmlns:a16="http://schemas.microsoft.com/office/drawing/2014/main" id="{16791AB1-793F-4BE8-A77C-AE1C69BCC4D1}"/>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2" name="Oval 171">
                <a:extLst>
                  <a:ext uri="{FF2B5EF4-FFF2-40B4-BE49-F238E27FC236}">
                    <a16:creationId xmlns:a16="http://schemas.microsoft.com/office/drawing/2014/main" id="{2E6C67AA-608D-4770-82CE-F54FA2FAFCBD}"/>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9E4E6F55-C3D3-4EF8-914D-59A300F5BA20}"/>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4" name="Oval 173">
                <a:extLst>
                  <a:ext uri="{FF2B5EF4-FFF2-40B4-BE49-F238E27FC236}">
                    <a16:creationId xmlns:a16="http://schemas.microsoft.com/office/drawing/2014/main" id="{16F4CCB7-2887-45AA-BBD5-1AF83046C4F7}"/>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Oval 174">
                <a:extLst>
                  <a:ext uri="{FF2B5EF4-FFF2-40B4-BE49-F238E27FC236}">
                    <a16:creationId xmlns:a16="http://schemas.microsoft.com/office/drawing/2014/main" id="{D5918E22-218A-47B8-A54A-DB040EEBDE06}"/>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F5A52D0E-8D06-4C4D-A2C0-7446BB274875}"/>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98BB0CDF-0E77-4286-B841-1BEE4AC85211}"/>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Oval 177">
                <a:extLst>
                  <a:ext uri="{FF2B5EF4-FFF2-40B4-BE49-F238E27FC236}">
                    <a16:creationId xmlns:a16="http://schemas.microsoft.com/office/drawing/2014/main" id="{EBBCAD6C-9502-4CC4-A45C-B8BCBD1721DE}"/>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9" name="Oval 178">
                <a:extLst>
                  <a:ext uri="{FF2B5EF4-FFF2-40B4-BE49-F238E27FC236}">
                    <a16:creationId xmlns:a16="http://schemas.microsoft.com/office/drawing/2014/main" id="{C6A66A0B-2E8F-44E3-91B9-708B35D34D97}"/>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2DAC0CC9-84DB-4C06-9206-A93226A9B8D0}"/>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A4419B0D-1DB9-40E9-8FCE-07B768E971A8}"/>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2" name="Oval 181">
                <a:extLst>
                  <a:ext uri="{FF2B5EF4-FFF2-40B4-BE49-F238E27FC236}">
                    <a16:creationId xmlns:a16="http://schemas.microsoft.com/office/drawing/2014/main" id="{0E86ED97-54E4-4FA7-A823-D309758746EB}"/>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Oval 182">
                <a:extLst>
                  <a:ext uri="{FF2B5EF4-FFF2-40B4-BE49-F238E27FC236}">
                    <a16:creationId xmlns:a16="http://schemas.microsoft.com/office/drawing/2014/main" id="{7096BE8D-0404-41FA-92E9-1C753B257840}"/>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4" name="Oval 183">
                <a:extLst>
                  <a:ext uri="{FF2B5EF4-FFF2-40B4-BE49-F238E27FC236}">
                    <a16:creationId xmlns:a16="http://schemas.microsoft.com/office/drawing/2014/main" id="{0CA24711-AA1D-4EE9-A546-0EA900025887}"/>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Oval 184">
                <a:extLst>
                  <a:ext uri="{FF2B5EF4-FFF2-40B4-BE49-F238E27FC236}">
                    <a16:creationId xmlns:a16="http://schemas.microsoft.com/office/drawing/2014/main" id="{49477D49-0EA2-4AEC-A2C2-6BA77EBF5B14}"/>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6" name="Oval 185">
                <a:extLst>
                  <a:ext uri="{FF2B5EF4-FFF2-40B4-BE49-F238E27FC236}">
                    <a16:creationId xmlns:a16="http://schemas.microsoft.com/office/drawing/2014/main" id="{4B1641A3-51F4-4CB4-BC0B-6F07A5E517F5}"/>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B92E721E-E3E0-44B0-96BE-84CDB93B602E}"/>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37273EB4-78EE-48FB-BC2B-F4BD873EE8C1}"/>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42897D4A-8841-4C62-BE01-84993D44A5D6}"/>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640FC345-8309-470A-B6D0-FC88D844C23A}"/>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Oval 190">
                <a:extLst>
                  <a:ext uri="{FF2B5EF4-FFF2-40B4-BE49-F238E27FC236}">
                    <a16:creationId xmlns:a16="http://schemas.microsoft.com/office/drawing/2014/main" id="{7D104B8B-E0F3-4BE3-9B20-ECC0E211F916}"/>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2" name="Oval 191">
                <a:extLst>
                  <a:ext uri="{FF2B5EF4-FFF2-40B4-BE49-F238E27FC236}">
                    <a16:creationId xmlns:a16="http://schemas.microsoft.com/office/drawing/2014/main" id="{B756B244-0488-4B31-B056-E7FDA7FB2682}"/>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3" name="Oval 192">
                <a:extLst>
                  <a:ext uri="{FF2B5EF4-FFF2-40B4-BE49-F238E27FC236}">
                    <a16:creationId xmlns:a16="http://schemas.microsoft.com/office/drawing/2014/main" id="{FFA43873-8693-4B98-B93D-E3FB0559D6FE}"/>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C4FE9345-3227-4A03-8A94-F8FEB110B95F}"/>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35813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sharing pattern</a:t>
            </a:r>
          </a:p>
          <a:p>
            <a:pPr>
              <a:spcBef>
                <a:spcPts val="392"/>
              </a:spcBef>
            </a:pPr>
            <a:r>
              <a:rPr lang="en-US" sz="1400" dirty="0">
                <a:solidFill>
                  <a:srgbClr val="000000"/>
                </a:solidFill>
              </a:rPr>
              <a:t>Three basic sharing patters or topologies:</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357497" y="5490327"/>
            <a:ext cx="3229103" cy="762234"/>
            <a:chOff x="357497" y="5490327"/>
            <a:chExt cx="3229103" cy="762234"/>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One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data with another party</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4620992" y="5309027"/>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Many</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the same data set with multiple parties</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99" name="Group 198">
            <a:extLst>
              <a:ext uri="{FF2B5EF4-FFF2-40B4-BE49-F238E27FC236}">
                <a16:creationId xmlns:a16="http://schemas.microsoft.com/office/drawing/2014/main" id="{4C1EDA4B-CE8B-4E11-93AF-15EF3B6D1511}"/>
              </a:ext>
            </a:extLst>
          </p:cNvPr>
          <p:cNvGrpSpPr/>
          <p:nvPr/>
        </p:nvGrpSpPr>
        <p:grpSpPr>
          <a:xfrm>
            <a:off x="8884487" y="5332991"/>
            <a:ext cx="3265197" cy="1085769"/>
            <a:chOff x="8884487" y="5332991"/>
            <a:chExt cx="3265197" cy="1085769"/>
          </a:xfrm>
        </p:grpSpPr>
        <p:sp>
          <p:nvSpPr>
            <p:cNvPr id="372" name="Rectangle 371">
              <a:extLst>
                <a:ext uri="{FF2B5EF4-FFF2-40B4-BE49-F238E27FC236}">
                  <a16:creationId xmlns:a16="http://schemas.microsoft.com/office/drawing/2014/main" id="{50738B0D-8B3E-440D-8E33-5C453A9C1A3D}"/>
                </a:ext>
              </a:extLst>
            </p:cNvPr>
            <p:cNvSpPr/>
            <p:nvPr/>
          </p:nvSpPr>
          <p:spPr bwMode="auto">
            <a:xfrm>
              <a:off x="8884487" y="5490327"/>
              <a:ext cx="2034037" cy="92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Collaborative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Parties contribute data to a collaborative project</a:t>
              </a:r>
            </a:p>
          </p:txBody>
        </p:sp>
        <p:grpSp>
          <p:nvGrpSpPr>
            <p:cNvPr id="421" name="Group 420">
              <a:extLst>
                <a:ext uri="{FF2B5EF4-FFF2-40B4-BE49-F238E27FC236}">
                  <a16:creationId xmlns:a16="http://schemas.microsoft.com/office/drawing/2014/main" id="{BE63283B-AB6E-41A0-94A7-38C899E6EE15}"/>
                </a:ext>
              </a:extLst>
            </p:cNvPr>
            <p:cNvGrpSpPr>
              <a:grpSpLocks noChangeAspect="1"/>
            </p:cNvGrpSpPr>
            <p:nvPr/>
          </p:nvGrpSpPr>
          <p:grpSpPr>
            <a:xfrm>
              <a:off x="11093683" y="5332991"/>
              <a:ext cx="1056001" cy="1085769"/>
              <a:chOff x="8047132" y="1685647"/>
              <a:chExt cx="1320911" cy="1358145"/>
            </a:xfrm>
          </p:grpSpPr>
          <p:grpSp>
            <p:nvGrpSpPr>
              <p:cNvPr id="422" name="Group 421">
                <a:extLst>
                  <a:ext uri="{FF2B5EF4-FFF2-40B4-BE49-F238E27FC236}">
                    <a16:creationId xmlns:a16="http://schemas.microsoft.com/office/drawing/2014/main" id="{FED8103D-1632-4C87-8CD1-6F6D59ECA3DC}"/>
                  </a:ext>
                </a:extLst>
              </p:cNvPr>
              <p:cNvGrpSpPr/>
              <p:nvPr/>
            </p:nvGrpSpPr>
            <p:grpSpPr>
              <a:xfrm>
                <a:off x="8771015" y="1685647"/>
                <a:ext cx="597028" cy="1358145"/>
                <a:chOff x="8482047" y="1598268"/>
                <a:chExt cx="597028" cy="1358145"/>
              </a:xfrm>
            </p:grpSpPr>
            <p:sp>
              <p:nvSpPr>
                <p:cNvPr id="432" name="Rectangle 431">
                  <a:extLst>
                    <a:ext uri="{FF2B5EF4-FFF2-40B4-BE49-F238E27FC236}">
                      <a16:creationId xmlns:a16="http://schemas.microsoft.com/office/drawing/2014/main" id="{500DB3CF-3F2F-4DF9-96B2-2B5B53FFD225}"/>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Rectangle 432">
                  <a:extLst>
                    <a:ext uri="{FF2B5EF4-FFF2-40B4-BE49-F238E27FC236}">
                      <a16:creationId xmlns:a16="http://schemas.microsoft.com/office/drawing/2014/main" id="{4157F950-4AB3-4594-B4E7-70432BD1CBDB}"/>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Rectangle 433">
                  <a:extLst>
                    <a:ext uri="{FF2B5EF4-FFF2-40B4-BE49-F238E27FC236}">
                      <a16:creationId xmlns:a16="http://schemas.microsoft.com/office/drawing/2014/main" id="{F89CA9FA-D6C2-4F23-9B91-E06F2370372F}"/>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02F23D5-357A-41E4-8363-57255C341182}"/>
                    </a:ext>
                  </a:extLst>
                </p:cNvPr>
                <p:cNvGrpSpPr/>
                <p:nvPr/>
              </p:nvGrpSpPr>
              <p:grpSpPr>
                <a:xfrm>
                  <a:off x="8850475" y="1598268"/>
                  <a:ext cx="228600" cy="1358145"/>
                  <a:chOff x="3539566" y="1612950"/>
                  <a:chExt cx="228600" cy="1358145"/>
                </a:xfrm>
              </p:grpSpPr>
              <p:sp>
                <p:nvSpPr>
                  <p:cNvPr id="436" name="Oval 435">
                    <a:extLst>
                      <a:ext uri="{FF2B5EF4-FFF2-40B4-BE49-F238E27FC236}">
                        <a16:creationId xmlns:a16="http://schemas.microsoft.com/office/drawing/2014/main" id="{1E559662-B559-44BB-8A87-E67674274CED}"/>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Oval 436">
                    <a:extLst>
                      <a:ext uri="{FF2B5EF4-FFF2-40B4-BE49-F238E27FC236}">
                        <a16:creationId xmlns:a16="http://schemas.microsoft.com/office/drawing/2014/main" id="{B1EF8834-49CC-4696-8135-2B7D582E35B3}"/>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Oval 437">
                    <a:extLst>
                      <a:ext uri="{FF2B5EF4-FFF2-40B4-BE49-F238E27FC236}">
                        <a16:creationId xmlns:a16="http://schemas.microsoft.com/office/drawing/2014/main" id="{C301FE6A-0E05-4257-AD0A-EB13BB0DD9FA}"/>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23" name="Group 422">
                <a:extLst>
                  <a:ext uri="{FF2B5EF4-FFF2-40B4-BE49-F238E27FC236}">
                    <a16:creationId xmlns:a16="http://schemas.microsoft.com/office/drawing/2014/main" id="{D12AE9DB-846C-4E93-80FB-0FC865060FE5}"/>
                  </a:ext>
                </a:extLst>
              </p:cNvPr>
              <p:cNvGrpSpPr/>
              <p:nvPr/>
            </p:nvGrpSpPr>
            <p:grpSpPr>
              <a:xfrm rot="10800000">
                <a:off x="8047132" y="1685647"/>
                <a:ext cx="597028" cy="1358145"/>
                <a:chOff x="8482047" y="1598268"/>
                <a:chExt cx="597028" cy="1358145"/>
              </a:xfrm>
            </p:grpSpPr>
            <p:sp>
              <p:nvSpPr>
                <p:cNvPr id="425" name="Rectangle 424">
                  <a:extLst>
                    <a:ext uri="{FF2B5EF4-FFF2-40B4-BE49-F238E27FC236}">
                      <a16:creationId xmlns:a16="http://schemas.microsoft.com/office/drawing/2014/main" id="{F218709F-7BF7-4F51-A457-043835D8B9DC}"/>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Rectangle 425">
                  <a:extLst>
                    <a:ext uri="{FF2B5EF4-FFF2-40B4-BE49-F238E27FC236}">
                      <a16:creationId xmlns:a16="http://schemas.microsoft.com/office/drawing/2014/main" id="{8B31037A-6F30-47FF-A05C-4B39E76F6D16}"/>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7" name="Rectangle 426">
                  <a:extLst>
                    <a:ext uri="{FF2B5EF4-FFF2-40B4-BE49-F238E27FC236}">
                      <a16:creationId xmlns:a16="http://schemas.microsoft.com/office/drawing/2014/main" id="{B0614F2C-5EB6-4F85-97F2-5DDF3F77672E}"/>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8" name="Group 427">
                  <a:extLst>
                    <a:ext uri="{FF2B5EF4-FFF2-40B4-BE49-F238E27FC236}">
                      <a16:creationId xmlns:a16="http://schemas.microsoft.com/office/drawing/2014/main" id="{E48E70A7-C7F1-4242-9969-D2FB7F28564E}"/>
                    </a:ext>
                  </a:extLst>
                </p:cNvPr>
                <p:cNvGrpSpPr/>
                <p:nvPr/>
              </p:nvGrpSpPr>
              <p:grpSpPr>
                <a:xfrm>
                  <a:off x="8850475" y="1598268"/>
                  <a:ext cx="228600" cy="1358145"/>
                  <a:chOff x="3539566" y="1612950"/>
                  <a:chExt cx="228600" cy="1358145"/>
                </a:xfrm>
              </p:grpSpPr>
              <p:sp>
                <p:nvSpPr>
                  <p:cNvPr id="429" name="Oval 428">
                    <a:extLst>
                      <a:ext uri="{FF2B5EF4-FFF2-40B4-BE49-F238E27FC236}">
                        <a16:creationId xmlns:a16="http://schemas.microsoft.com/office/drawing/2014/main" id="{E8BEF50C-B198-4349-9BBA-EFA2604F1373}"/>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Oval 429">
                    <a:extLst>
                      <a:ext uri="{FF2B5EF4-FFF2-40B4-BE49-F238E27FC236}">
                        <a16:creationId xmlns:a16="http://schemas.microsoft.com/office/drawing/2014/main" id="{12223927-8066-4265-83C2-F0A2C961A26F}"/>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Oval 430">
                    <a:extLst>
                      <a:ext uri="{FF2B5EF4-FFF2-40B4-BE49-F238E27FC236}">
                        <a16:creationId xmlns:a16="http://schemas.microsoft.com/office/drawing/2014/main" id="{B5E5F21F-FED1-4FF8-8460-1C96C704F0BB}"/>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24" name="Oval 423">
                <a:extLst>
                  <a:ext uri="{FF2B5EF4-FFF2-40B4-BE49-F238E27FC236}">
                    <a16:creationId xmlns:a16="http://schemas.microsoft.com/office/drawing/2014/main" id="{8ED7F30D-0492-4E90-BDF9-3F25FF238D60}"/>
                  </a:ext>
                </a:extLst>
              </p:cNvPr>
              <p:cNvSpPr/>
              <p:nvPr/>
            </p:nvSpPr>
            <p:spPr bwMode="auto">
              <a:xfrm>
                <a:off x="8593287" y="2250419"/>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85636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Data Collaboratives’ pillars</a:t>
            </a:r>
          </a:p>
        </p:txBody>
      </p:sp>
      <p:grpSp>
        <p:nvGrpSpPr>
          <p:cNvPr id="3" name="Group 2">
            <a:extLst>
              <a:ext uri="{FF2B5EF4-FFF2-40B4-BE49-F238E27FC236}">
                <a16:creationId xmlns:a16="http://schemas.microsoft.com/office/drawing/2014/main" id="{B50A5729-7061-4EDE-80B1-6A82DA29358A}"/>
              </a:ext>
            </a:extLst>
          </p:cNvPr>
          <p:cNvGrpSpPr/>
          <p:nvPr/>
        </p:nvGrpSpPr>
        <p:grpSpPr>
          <a:xfrm>
            <a:off x="1127532" y="1441966"/>
            <a:ext cx="3185705" cy="4175740"/>
            <a:chOff x="1127532" y="1441966"/>
            <a:chExt cx="3185705" cy="4175740"/>
          </a:xfrm>
        </p:grpSpPr>
        <p:cxnSp>
          <p:nvCxnSpPr>
            <p:cNvPr id="60" name="Straight Connector 59">
              <a:extLst>
                <a:ext uri="{FF2B5EF4-FFF2-40B4-BE49-F238E27FC236}">
                  <a16:creationId xmlns:a16="http://schemas.microsoft.com/office/drawing/2014/main" id="{8F89B054-496B-40D0-AE88-5CADCF21028C}"/>
                </a:ext>
              </a:extLst>
            </p:cNvPr>
            <p:cNvCxnSpPr>
              <a:cxnSpLocks/>
            </p:cNvCxnSpPr>
            <p:nvPr/>
          </p:nvCxnSpPr>
          <p:spPr>
            <a:xfrm>
              <a:off x="1231085" y="2823908"/>
              <a:ext cx="2000276" cy="0"/>
            </a:xfrm>
            <a:prstGeom prst="line">
              <a:avLst/>
            </a:prstGeom>
            <a:noFill/>
            <a:ln w="28575" cap="flat" cmpd="sng" algn="ctr">
              <a:solidFill>
                <a:srgbClr val="0078D4"/>
              </a:solidFill>
              <a:prstDash val="solid"/>
              <a:headEnd type="none"/>
              <a:tailEnd type="none"/>
            </a:ln>
            <a:effectLst/>
          </p:spPr>
        </p:cxnSp>
        <p:grpSp>
          <p:nvGrpSpPr>
            <p:cNvPr id="4" name="Group 3">
              <a:extLst>
                <a:ext uri="{FF2B5EF4-FFF2-40B4-BE49-F238E27FC236}">
                  <a16:creationId xmlns:a16="http://schemas.microsoft.com/office/drawing/2014/main" id="{806ADB44-426C-4639-B468-43D6B00798F7}"/>
                </a:ext>
              </a:extLst>
            </p:cNvPr>
            <p:cNvGrpSpPr/>
            <p:nvPr/>
          </p:nvGrpSpPr>
          <p:grpSpPr>
            <a:xfrm>
              <a:off x="1543858" y="1441966"/>
              <a:ext cx="1040210" cy="1089678"/>
              <a:chOff x="1543858" y="1441966"/>
              <a:chExt cx="1040210" cy="1089678"/>
            </a:xfrm>
          </p:grpSpPr>
          <p:grpSp>
            <p:nvGrpSpPr>
              <p:cNvPr id="94" name="Group 93">
                <a:extLst>
                  <a:ext uri="{FF2B5EF4-FFF2-40B4-BE49-F238E27FC236}">
                    <a16:creationId xmlns:a16="http://schemas.microsoft.com/office/drawing/2014/main" id="{57B052A1-03EB-462A-A921-F69B77A9C735}"/>
                  </a:ext>
                </a:extLst>
              </p:cNvPr>
              <p:cNvGrpSpPr/>
              <p:nvPr/>
            </p:nvGrpSpPr>
            <p:grpSpPr>
              <a:xfrm rot="4241513">
                <a:off x="1519124" y="1466700"/>
                <a:ext cx="1089678" cy="1040210"/>
                <a:chOff x="1460196" y="1822785"/>
                <a:chExt cx="1628642" cy="1628642"/>
              </a:xfrm>
            </p:grpSpPr>
            <p:sp>
              <p:nvSpPr>
                <p:cNvPr id="95" name="Arc 94">
                  <a:extLst>
                    <a:ext uri="{FF2B5EF4-FFF2-40B4-BE49-F238E27FC236}">
                      <a16:creationId xmlns:a16="http://schemas.microsoft.com/office/drawing/2014/main" id="{4AA935B0-7244-4A5D-967C-D2AE3AE83D77}"/>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Arc 95">
                  <a:extLst>
                    <a:ext uri="{FF2B5EF4-FFF2-40B4-BE49-F238E27FC236}">
                      <a16:creationId xmlns:a16="http://schemas.microsoft.com/office/drawing/2014/main" id="{FFE00A76-7268-4316-8193-163108B34F51}"/>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Arc 96">
                  <a:extLst>
                    <a:ext uri="{FF2B5EF4-FFF2-40B4-BE49-F238E27FC236}">
                      <a16:creationId xmlns:a16="http://schemas.microsoft.com/office/drawing/2014/main" id="{EC1B79B2-5F60-460B-AC9C-9A4E3D56D392}"/>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Arc 97">
                  <a:extLst>
                    <a:ext uri="{FF2B5EF4-FFF2-40B4-BE49-F238E27FC236}">
                      <a16:creationId xmlns:a16="http://schemas.microsoft.com/office/drawing/2014/main" id="{68D72189-496B-41B0-9E87-C42235ECF509}"/>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76ABC867-080C-483A-90CB-0DA35307512B}"/>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3" name="Graphic 112" descr="Connections">
                <a:extLst>
                  <a:ext uri="{FF2B5EF4-FFF2-40B4-BE49-F238E27FC236}">
                    <a16:creationId xmlns:a16="http://schemas.microsoft.com/office/drawing/2014/main" id="{BDB0FE2E-991A-4FAB-A2F2-03429B3DB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9206" y="1669481"/>
                <a:ext cx="584500" cy="584500"/>
              </a:xfrm>
              <a:prstGeom prst="rect">
                <a:avLst/>
              </a:prstGeom>
            </p:spPr>
          </p:pic>
        </p:grpSp>
        <p:sp>
          <p:nvSpPr>
            <p:cNvPr id="34" name="Rectangle 33">
              <a:extLst>
                <a:ext uri="{FF2B5EF4-FFF2-40B4-BE49-F238E27FC236}">
                  <a16:creationId xmlns:a16="http://schemas.microsoft.com/office/drawing/2014/main" id="{26A6E4AE-BD65-47FD-AA4F-E989365594A5}"/>
                </a:ext>
              </a:extLst>
            </p:cNvPr>
            <p:cNvSpPr/>
            <p:nvPr/>
          </p:nvSpPr>
          <p:spPr bwMode="auto">
            <a:xfrm>
              <a:off x="1127532" y="2974846"/>
              <a:ext cx="3185705" cy="26428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a:p>
              <a:pPr marL="171399" indent="-171399" defTabSz="914093">
                <a:spcAft>
                  <a:spcPts val="300"/>
                </a:spcAft>
                <a:buFont typeface="Arial" panose="020B0604020202020204" pitchFamily="34" charset="0"/>
                <a:buChar char="•"/>
                <a:defRPr/>
              </a:pPr>
              <a:r>
                <a:rPr lang="en-IN" sz="1400" dirty="0">
                  <a:solidFill>
                    <a:srgbClr val="1A1A1A"/>
                  </a:solidFill>
                </a:rPr>
                <a:t>Management for multi-party onboarding, legal terms of data sharing</a:t>
              </a:r>
            </a:p>
            <a:p>
              <a:pPr marL="171399" indent="-171399" defTabSz="914093">
                <a:spcAft>
                  <a:spcPts val="300"/>
                </a:spcAft>
                <a:buFont typeface="Arial" panose="020B0604020202020204" pitchFamily="34" charset="0"/>
                <a:buChar char="•"/>
                <a:defRPr/>
              </a:pPr>
              <a:r>
                <a:rPr lang="en-US" sz="1400" dirty="0">
                  <a:solidFill>
                    <a:srgbClr val="1A1A1A"/>
                  </a:solidFill>
                </a:rPr>
                <a:t>Cloud-based data sharing techniques  </a:t>
              </a:r>
              <a:endParaRPr lang="en-US" sz="1400" dirty="0"/>
            </a:p>
            <a:p>
              <a:pPr marL="171399" indent="-171399" defTabSz="914093">
                <a:spcAft>
                  <a:spcPts val="300"/>
                </a:spcAft>
                <a:buFont typeface="Arial" panose="020B0604020202020204" pitchFamily="34" charset="0"/>
                <a:buChar char="•"/>
                <a:defRPr/>
              </a:pPr>
              <a:r>
                <a:rPr lang="en-IN" sz="1400" dirty="0">
                  <a:solidFill>
                    <a:srgbClr val="1A1A1A"/>
                  </a:solidFill>
                  <a:latin typeface="Segoe UI Semibold" panose="020B0702040204020203" pitchFamily="34" charset="0"/>
                  <a:cs typeface="Segoe UI Semibold" panose="020B0702040204020203" pitchFamily="34" charset="0"/>
                </a:rPr>
                <a:t>Custodian as primary data controller</a:t>
              </a:r>
              <a:r>
                <a:rPr lang="en-IN" sz="1400" dirty="0">
                  <a:solidFill>
                    <a:srgbClr val="1A1A1A"/>
                  </a:solidFill>
                </a:rPr>
                <a:t> with full access to data</a:t>
              </a:r>
              <a:endParaRPr lang="en-US" sz="1400" dirty="0">
                <a:solidFill>
                  <a:srgbClr val="1A1A1A"/>
                </a:solidFill>
              </a:endParaRPr>
            </a:p>
            <a:p>
              <a:pPr marL="170815" lvl="0" indent="-170815" defTabSz="914093">
                <a:spcAft>
                  <a:spcPts val="300"/>
                </a:spcAft>
                <a:buFont typeface="Arial" panose="020B0604020202020204" pitchFamily="34" charset="0"/>
                <a:buChar char="•"/>
                <a:defRPr/>
              </a:pPr>
              <a:r>
                <a:rPr lang="en-US" sz="1400" dirty="0">
                  <a:solidFill>
                    <a:srgbClr val="1A1A1A"/>
                  </a:solidFill>
                </a:rPr>
                <a:t>Manage access policy around pooled data</a:t>
              </a:r>
              <a:endParaRPr lang="en-US" sz="1400" dirty="0">
                <a:solidFill>
                  <a:srgbClr val="000000"/>
                </a:solidFill>
              </a:endParaRPr>
            </a:p>
          </p:txBody>
        </p:sp>
      </p:grpSp>
      <p:grpSp>
        <p:nvGrpSpPr>
          <p:cNvPr id="7" name="Group 6">
            <a:extLst>
              <a:ext uri="{FF2B5EF4-FFF2-40B4-BE49-F238E27FC236}">
                <a16:creationId xmlns:a16="http://schemas.microsoft.com/office/drawing/2014/main" id="{F84F46A2-EB33-4E23-9296-103FF3B4BAD7}"/>
              </a:ext>
            </a:extLst>
          </p:cNvPr>
          <p:cNvGrpSpPr/>
          <p:nvPr/>
        </p:nvGrpSpPr>
        <p:grpSpPr>
          <a:xfrm>
            <a:off x="4850379" y="1398199"/>
            <a:ext cx="2949699" cy="3548554"/>
            <a:chOff x="4850379" y="1398199"/>
            <a:chExt cx="2949699" cy="3548554"/>
          </a:xfrm>
        </p:grpSpPr>
        <p:cxnSp>
          <p:nvCxnSpPr>
            <p:cNvPr id="59" name="Straight Connector 58">
              <a:extLst>
                <a:ext uri="{FF2B5EF4-FFF2-40B4-BE49-F238E27FC236}">
                  <a16:creationId xmlns:a16="http://schemas.microsoft.com/office/drawing/2014/main" id="{3050E160-1884-43A6-B68E-77269A9BAE40}"/>
                </a:ext>
              </a:extLst>
            </p:cNvPr>
            <p:cNvCxnSpPr>
              <a:cxnSpLocks/>
            </p:cNvCxnSpPr>
            <p:nvPr/>
          </p:nvCxnSpPr>
          <p:spPr>
            <a:xfrm>
              <a:off x="4926187" y="2826335"/>
              <a:ext cx="2000276" cy="0"/>
            </a:xfrm>
            <a:prstGeom prst="line">
              <a:avLst/>
            </a:prstGeom>
            <a:noFill/>
            <a:ln w="28575" cap="flat" cmpd="sng" algn="ctr">
              <a:solidFill>
                <a:srgbClr val="0078D4"/>
              </a:solidFill>
              <a:prstDash val="solid"/>
              <a:headEnd type="none"/>
              <a:tailEnd type="none"/>
            </a:ln>
            <a:effectLst/>
          </p:spPr>
        </p:cxnSp>
        <p:grpSp>
          <p:nvGrpSpPr>
            <p:cNvPr id="5" name="Group 4">
              <a:extLst>
                <a:ext uri="{FF2B5EF4-FFF2-40B4-BE49-F238E27FC236}">
                  <a16:creationId xmlns:a16="http://schemas.microsoft.com/office/drawing/2014/main" id="{B01EB34B-7E8E-40AF-B046-32B51C4A7F14}"/>
                </a:ext>
              </a:extLst>
            </p:cNvPr>
            <p:cNvGrpSpPr/>
            <p:nvPr/>
          </p:nvGrpSpPr>
          <p:grpSpPr>
            <a:xfrm>
              <a:off x="5155915" y="1398199"/>
              <a:ext cx="1109345" cy="1116517"/>
              <a:chOff x="5155915" y="1398199"/>
              <a:chExt cx="1109345" cy="1116517"/>
            </a:xfrm>
          </p:grpSpPr>
          <p:grpSp>
            <p:nvGrpSpPr>
              <p:cNvPr id="100" name="Group 99">
                <a:extLst>
                  <a:ext uri="{FF2B5EF4-FFF2-40B4-BE49-F238E27FC236}">
                    <a16:creationId xmlns:a16="http://schemas.microsoft.com/office/drawing/2014/main" id="{7EE59639-97B1-4AA9-9BE6-5D9AA75AD6C6}"/>
                  </a:ext>
                </a:extLst>
              </p:cNvPr>
              <p:cNvGrpSpPr/>
              <p:nvPr/>
            </p:nvGrpSpPr>
            <p:grpSpPr>
              <a:xfrm rot="6750652">
                <a:off x="5152329" y="1401785"/>
                <a:ext cx="1116517" cy="1109345"/>
                <a:chOff x="5282474" y="1822785"/>
                <a:chExt cx="1628642" cy="1628642"/>
              </a:xfrm>
            </p:grpSpPr>
            <p:sp>
              <p:nvSpPr>
                <p:cNvPr id="101" name="Arc 100">
                  <a:extLst>
                    <a:ext uri="{FF2B5EF4-FFF2-40B4-BE49-F238E27FC236}">
                      <a16:creationId xmlns:a16="http://schemas.microsoft.com/office/drawing/2014/main" id="{03B4E0C4-E6CE-4A98-BB6A-68C9308CFAED}"/>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c 101">
                  <a:extLst>
                    <a:ext uri="{FF2B5EF4-FFF2-40B4-BE49-F238E27FC236}">
                      <a16:creationId xmlns:a16="http://schemas.microsoft.com/office/drawing/2014/main" id="{3B7C399E-782D-42D7-ADA2-0CBDE229F79F}"/>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Arc 102">
                  <a:extLst>
                    <a:ext uri="{FF2B5EF4-FFF2-40B4-BE49-F238E27FC236}">
                      <a16:creationId xmlns:a16="http://schemas.microsoft.com/office/drawing/2014/main" id="{5C0D4BD8-491D-4ACB-9E4F-FEE94AA7E53B}"/>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Arc 103">
                  <a:extLst>
                    <a:ext uri="{FF2B5EF4-FFF2-40B4-BE49-F238E27FC236}">
                      <a16:creationId xmlns:a16="http://schemas.microsoft.com/office/drawing/2014/main" id="{B07FED7D-F1E0-4FBB-B7C6-048E96FC9F46}"/>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87B4823D-9FBF-484C-B7F6-4FF187546F61}"/>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12" name="Graphic 111" descr="Statistics">
                <a:extLst>
                  <a:ext uri="{FF2B5EF4-FFF2-40B4-BE49-F238E27FC236}">
                    <a16:creationId xmlns:a16="http://schemas.microsoft.com/office/drawing/2014/main" id="{228887C4-9075-43AB-AEAE-B54A78733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45" y="1587615"/>
                <a:ext cx="668793" cy="668793"/>
              </a:xfrm>
              <a:prstGeom prst="rect">
                <a:avLst/>
              </a:prstGeom>
            </p:spPr>
          </p:pic>
        </p:grpSp>
        <p:sp>
          <p:nvSpPr>
            <p:cNvPr id="35" name="Rectangle 34">
              <a:extLst>
                <a:ext uri="{FF2B5EF4-FFF2-40B4-BE49-F238E27FC236}">
                  <a16:creationId xmlns:a16="http://schemas.microsoft.com/office/drawing/2014/main" id="{112F97A7-9478-46CA-BAAF-44C754FC8191}"/>
                </a:ext>
              </a:extLst>
            </p:cNvPr>
            <p:cNvSpPr/>
            <p:nvPr/>
          </p:nvSpPr>
          <p:spPr bwMode="auto">
            <a:xfrm>
              <a:off x="4850379" y="2974846"/>
              <a:ext cx="2949699" cy="1971907"/>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a:p>
              <a:pPr marL="171399" indent="-171399" defTabSz="914093">
                <a:spcAft>
                  <a:spcPts val="300"/>
                </a:spcAft>
                <a:buFont typeface="Arial" panose="020B0604020202020204" pitchFamily="34" charset="0"/>
                <a:buChar char="•"/>
                <a:defRPr/>
              </a:pPr>
              <a:r>
                <a:rPr lang="en-US" sz="1400" dirty="0">
                  <a:solidFill>
                    <a:srgbClr val="1A1A1A"/>
                  </a:solidFill>
                </a:rPr>
                <a:t>Maintain data veracity for trust among parties</a:t>
              </a:r>
            </a:p>
            <a:p>
              <a:pPr marL="171399" indent="-171399" defTabSz="914093">
                <a:spcAft>
                  <a:spcPts val="300"/>
                </a:spcAft>
                <a:buFont typeface="Arial" panose="020B0604020202020204" pitchFamily="34" charset="0"/>
                <a:buChar char="•"/>
                <a:defRPr/>
              </a:pPr>
              <a:r>
                <a:rPr lang="en-IN" sz="1400" dirty="0">
                  <a:solidFill>
                    <a:srgbClr val="1A1A1A"/>
                  </a:solidFill>
                </a:rPr>
                <a:t>Individual data privacy</a:t>
              </a:r>
              <a:endParaRPr lang="en-US" sz="1400" dirty="0">
                <a:solidFill>
                  <a:srgbClr val="1A1A1A"/>
                </a:solidFill>
              </a:endParaRPr>
            </a:p>
            <a:p>
              <a:pPr marL="171399" indent="-171399" defTabSz="914093">
                <a:spcAft>
                  <a:spcPts val="300"/>
                </a:spcAft>
                <a:buFont typeface="Arial" panose="020B0604020202020204" pitchFamily="34" charset="0"/>
                <a:buChar char="•"/>
                <a:defRPr/>
              </a:pPr>
              <a:r>
                <a:rPr lang="en-US" sz="1400" dirty="0">
                  <a:solidFill>
                    <a:srgbClr val="1A1A1A"/>
                  </a:solidFill>
                </a:rPr>
                <a:t>Transparency in data share activity</a:t>
              </a:r>
            </a:p>
            <a:p>
              <a:pPr marL="171399" indent="-171399" defTabSz="914093">
                <a:spcAft>
                  <a:spcPts val="300"/>
                </a:spcAft>
                <a:buFont typeface="Arial" panose="020B0604020202020204" pitchFamily="34" charset="0"/>
                <a:buChar char="•"/>
                <a:defRPr/>
              </a:pPr>
              <a:r>
                <a:rPr lang="en-US" sz="1400" dirty="0">
                  <a:solidFill>
                    <a:srgbClr val="1A1A1A"/>
                  </a:solidFill>
                </a:rPr>
                <a:t>Logging and audit trails</a:t>
              </a:r>
            </a:p>
          </p:txBody>
        </p:sp>
      </p:grpSp>
      <p:grpSp>
        <p:nvGrpSpPr>
          <p:cNvPr id="8" name="Group 7">
            <a:extLst>
              <a:ext uri="{FF2B5EF4-FFF2-40B4-BE49-F238E27FC236}">
                <a16:creationId xmlns:a16="http://schemas.microsoft.com/office/drawing/2014/main" id="{887FFD29-FDF1-4A95-9AE1-04DBF647A5E1}"/>
              </a:ext>
            </a:extLst>
          </p:cNvPr>
          <p:cNvGrpSpPr/>
          <p:nvPr/>
        </p:nvGrpSpPr>
        <p:grpSpPr>
          <a:xfrm>
            <a:off x="8124787" y="1300641"/>
            <a:ext cx="2690942" cy="3451324"/>
            <a:chOff x="8124787" y="1300641"/>
            <a:chExt cx="2690942" cy="3451324"/>
          </a:xfrm>
        </p:grpSpPr>
        <p:cxnSp>
          <p:nvCxnSpPr>
            <p:cNvPr id="61" name="Straight Connector 60">
              <a:extLst>
                <a:ext uri="{FF2B5EF4-FFF2-40B4-BE49-F238E27FC236}">
                  <a16:creationId xmlns:a16="http://schemas.microsoft.com/office/drawing/2014/main" id="{5D4C41A1-F8C8-4170-8C12-FD27D5BD746E}"/>
                </a:ext>
              </a:extLst>
            </p:cNvPr>
            <p:cNvCxnSpPr>
              <a:cxnSpLocks/>
            </p:cNvCxnSpPr>
            <p:nvPr/>
          </p:nvCxnSpPr>
          <p:spPr>
            <a:xfrm>
              <a:off x="8124787" y="2823908"/>
              <a:ext cx="2000276" cy="0"/>
            </a:xfrm>
            <a:prstGeom prst="line">
              <a:avLst/>
            </a:prstGeom>
            <a:noFill/>
            <a:ln w="28575" cap="flat" cmpd="sng" algn="ctr">
              <a:solidFill>
                <a:srgbClr val="0078D4"/>
              </a:solidFill>
              <a:prstDash val="solid"/>
              <a:headEnd type="none"/>
              <a:tailEnd type="none"/>
            </a:ln>
            <a:effectLst/>
          </p:spPr>
        </p:cxnSp>
        <p:grpSp>
          <p:nvGrpSpPr>
            <p:cNvPr id="6" name="Group 5">
              <a:extLst>
                <a:ext uri="{FF2B5EF4-FFF2-40B4-BE49-F238E27FC236}">
                  <a16:creationId xmlns:a16="http://schemas.microsoft.com/office/drawing/2014/main" id="{82530BB2-8322-473B-B668-3A8A699D9F39}"/>
                </a:ext>
              </a:extLst>
            </p:cNvPr>
            <p:cNvGrpSpPr/>
            <p:nvPr/>
          </p:nvGrpSpPr>
          <p:grpSpPr>
            <a:xfrm>
              <a:off x="8740481" y="1300641"/>
              <a:ext cx="1241644" cy="1162288"/>
              <a:chOff x="8740481" y="1300641"/>
              <a:chExt cx="1241644" cy="1162288"/>
            </a:xfrm>
          </p:grpSpPr>
          <p:grpSp>
            <p:nvGrpSpPr>
              <p:cNvPr id="106" name="Group 105">
                <a:extLst>
                  <a:ext uri="{FF2B5EF4-FFF2-40B4-BE49-F238E27FC236}">
                    <a16:creationId xmlns:a16="http://schemas.microsoft.com/office/drawing/2014/main" id="{FB80A5CC-7625-43BA-85E2-4675C0BB57BE}"/>
                  </a:ext>
                </a:extLst>
              </p:cNvPr>
              <p:cNvGrpSpPr/>
              <p:nvPr/>
            </p:nvGrpSpPr>
            <p:grpSpPr>
              <a:xfrm rot="5400000">
                <a:off x="8780159" y="1260963"/>
                <a:ext cx="1162288" cy="1241644"/>
                <a:chOff x="9104750" y="1822785"/>
                <a:chExt cx="1628643" cy="1628642"/>
              </a:xfrm>
            </p:grpSpPr>
            <p:sp>
              <p:nvSpPr>
                <p:cNvPr id="107" name="Arc 106">
                  <a:extLst>
                    <a:ext uri="{FF2B5EF4-FFF2-40B4-BE49-F238E27FC236}">
                      <a16:creationId xmlns:a16="http://schemas.microsoft.com/office/drawing/2014/main" id="{877A3BA0-21D8-40D4-A310-33DA0375A3DB}"/>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Arc 107">
                  <a:extLst>
                    <a:ext uri="{FF2B5EF4-FFF2-40B4-BE49-F238E27FC236}">
                      <a16:creationId xmlns:a16="http://schemas.microsoft.com/office/drawing/2014/main" id="{41C60047-8F82-48C5-B62B-B6B86CBD41F1}"/>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Arc 108">
                  <a:extLst>
                    <a:ext uri="{FF2B5EF4-FFF2-40B4-BE49-F238E27FC236}">
                      <a16:creationId xmlns:a16="http://schemas.microsoft.com/office/drawing/2014/main" id="{E0D9E605-31E2-46B8-8043-81C49393625B}"/>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Arc 109">
                  <a:extLst>
                    <a:ext uri="{FF2B5EF4-FFF2-40B4-BE49-F238E27FC236}">
                      <a16:creationId xmlns:a16="http://schemas.microsoft.com/office/drawing/2014/main" id="{610DA0F6-28EA-489B-A9E3-33BA570F9D7A}"/>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51152A6C-72BD-454A-AAA2-871D58C3D34D}"/>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4" name="Graphic 113" descr="Coins">
                <a:extLst>
                  <a:ext uri="{FF2B5EF4-FFF2-40B4-BE49-F238E27FC236}">
                    <a16:creationId xmlns:a16="http://schemas.microsoft.com/office/drawing/2014/main" id="{0B84CE3F-79A3-409A-8814-B43D6DA98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36" name="Rectangle 35">
              <a:extLst>
                <a:ext uri="{FF2B5EF4-FFF2-40B4-BE49-F238E27FC236}">
                  <a16:creationId xmlns:a16="http://schemas.microsoft.com/office/drawing/2014/main" id="{DC1F3877-1833-4573-B301-FCA5D82CB695}"/>
                </a:ext>
              </a:extLst>
            </p:cNvPr>
            <p:cNvSpPr/>
            <p:nvPr/>
          </p:nvSpPr>
          <p:spPr bwMode="auto">
            <a:xfrm>
              <a:off x="8124787" y="2972419"/>
              <a:ext cx="2690942" cy="177954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p>
            <a:p>
              <a:pPr marL="171450" lvl="0" indent="-171450" defTabSz="914400">
                <a:buFont typeface="Arial" panose="020B0604020202020204" pitchFamily="34" charset="0"/>
                <a:buChar char="•"/>
                <a:defRPr/>
              </a:pPr>
              <a:r>
                <a:rPr lang="en-US" sz="1400" dirty="0">
                  <a:solidFill>
                    <a:srgbClr val="1A1A1A"/>
                  </a:solidFill>
                </a:rPr>
                <a:t>Unlock Insights / Business Intelligence (BI) value from pooled data</a:t>
              </a:r>
            </a:p>
            <a:p>
              <a:pPr marL="171450" lvl="0" indent="-171450" defTabSz="914400">
                <a:buFont typeface="Arial" panose="020B0604020202020204" pitchFamily="34" charset="0"/>
                <a:buChar char="•"/>
                <a:defRPr/>
              </a:pPr>
              <a:r>
                <a:rPr lang="en-US" sz="1400" dirty="0">
                  <a:solidFill>
                    <a:srgbClr val="1A1A1A"/>
                  </a:solidFill>
                </a:rPr>
                <a:t>Support AI/ML pipeline on the data sets</a:t>
              </a:r>
            </a:p>
            <a:p>
              <a:pPr marL="171399" lvl="0" indent="-171399" defTabSz="914093">
                <a:spcBef>
                  <a:spcPts val="600"/>
                </a:spcBef>
                <a:spcAft>
                  <a:spcPts val="600"/>
                </a:spcAft>
                <a:buFont typeface="Arial" panose="020B0604020202020204" pitchFamily="34" charset="0"/>
                <a:buChar char="•"/>
                <a:defRPr/>
              </a:pPr>
              <a:r>
                <a:rPr lang="en-US" sz="1400" dirty="0">
                  <a:solidFill>
                    <a:srgbClr val="1A1A1A"/>
                  </a:solidFill>
                </a:rPr>
                <a:t>Data/AI Monetization</a:t>
              </a:r>
            </a:p>
          </p:txBody>
        </p:sp>
      </p:grpSp>
    </p:spTree>
    <p:extLst>
      <p:ext uri="{BB962C8B-B14F-4D97-AF65-F5344CB8AC3E}">
        <p14:creationId xmlns:p14="http://schemas.microsoft.com/office/powerpoint/2010/main" val="354069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panose="020F0502020204030204" pitchFamily="34" charset="0"/>
              </a:rPr>
              <a:t>Introducing Azure Collaboratives</a:t>
            </a:r>
            <a:endParaRPr lang="en-US" dirty="0">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BCEB36D9-1500-429C-940B-5558796E2806}"/>
              </a:ext>
            </a:extLst>
          </p:cNvPr>
          <p:cNvSpPr>
            <a:spLocks noGrp="1"/>
          </p:cNvSpPr>
          <p:nvPr>
            <p:ph type="body" sz="quarter" idx="10"/>
          </p:nvPr>
        </p:nvSpPr>
        <p:spPr>
          <a:xfrm>
            <a:off x="274638" y="1212850"/>
            <a:ext cx="11887200" cy="1588127"/>
          </a:xfrm>
        </p:spPr>
        <p:txBody>
          <a:bodyPr/>
          <a:lstStyle/>
          <a:p>
            <a:r>
              <a:rPr lang="en-US" dirty="0"/>
              <a:t>Building broad set of cloud capabilities that enables multi-party sharing constructs in industry consortiums and cloud-based governance, trust, information privacy and security in data pools to unlock value around AI Networks</a:t>
            </a:r>
          </a:p>
          <a:p>
            <a:endParaRPr lang="en-US" dirty="0"/>
          </a:p>
        </p:txBody>
      </p:sp>
      <p:grpSp>
        <p:nvGrpSpPr>
          <p:cNvPr id="5" name="Group 4">
            <a:extLst>
              <a:ext uri="{FF2B5EF4-FFF2-40B4-BE49-F238E27FC236}">
                <a16:creationId xmlns:a16="http://schemas.microsoft.com/office/drawing/2014/main" id="{2642607F-D6B3-4FCA-B1DF-04F9435BA2E4}"/>
              </a:ext>
            </a:extLst>
          </p:cNvPr>
          <p:cNvGrpSpPr>
            <a:grpSpLocks noChangeAspect="1"/>
          </p:cNvGrpSpPr>
          <p:nvPr/>
        </p:nvGrpSpPr>
        <p:grpSpPr>
          <a:xfrm>
            <a:off x="925922" y="4407384"/>
            <a:ext cx="854473" cy="859998"/>
            <a:chOff x="5155915" y="1398199"/>
            <a:chExt cx="1109345" cy="1116517"/>
          </a:xfrm>
        </p:grpSpPr>
        <p:grpSp>
          <p:nvGrpSpPr>
            <p:cNvPr id="141" name="Group 140">
              <a:extLst>
                <a:ext uri="{FF2B5EF4-FFF2-40B4-BE49-F238E27FC236}">
                  <a16:creationId xmlns:a16="http://schemas.microsoft.com/office/drawing/2014/main" id="{B190615F-A26D-461D-A2E1-35857F22CF64}"/>
                </a:ext>
              </a:extLst>
            </p:cNvPr>
            <p:cNvGrpSpPr/>
            <p:nvPr/>
          </p:nvGrpSpPr>
          <p:grpSpPr>
            <a:xfrm rot="6750652">
              <a:off x="5152329" y="1401785"/>
              <a:ext cx="1116517" cy="1109345"/>
              <a:chOff x="5282474" y="1822785"/>
              <a:chExt cx="1628642" cy="1628642"/>
            </a:xfrm>
          </p:grpSpPr>
          <p:sp>
            <p:nvSpPr>
              <p:cNvPr id="143" name="Arc 142">
                <a:extLst>
                  <a:ext uri="{FF2B5EF4-FFF2-40B4-BE49-F238E27FC236}">
                    <a16:creationId xmlns:a16="http://schemas.microsoft.com/office/drawing/2014/main" id="{7FDEBFD1-15DD-406D-82A4-E8C7A5578A96}"/>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Arc 143">
                <a:extLst>
                  <a:ext uri="{FF2B5EF4-FFF2-40B4-BE49-F238E27FC236}">
                    <a16:creationId xmlns:a16="http://schemas.microsoft.com/office/drawing/2014/main" id="{60DA3790-492D-4C80-8CB1-DB50F4D16288}"/>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AF573668-0113-4EB3-A6E6-62255A5222DE}"/>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Arc 145">
                <a:extLst>
                  <a:ext uri="{FF2B5EF4-FFF2-40B4-BE49-F238E27FC236}">
                    <a16:creationId xmlns:a16="http://schemas.microsoft.com/office/drawing/2014/main" id="{9F705343-47E8-43F3-AC6D-DD01E64B98EE}"/>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9" name="Oval 148">
                <a:extLst>
                  <a:ext uri="{FF2B5EF4-FFF2-40B4-BE49-F238E27FC236}">
                    <a16:creationId xmlns:a16="http://schemas.microsoft.com/office/drawing/2014/main" id="{495F666D-3375-4262-BE7C-783750195897}"/>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42" name="Graphic 141" descr="Statistics">
              <a:extLst>
                <a:ext uri="{FF2B5EF4-FFF2-40B4-BE49-F238E27FC236}">
                  <a16:creationId xmlns:a16="http://schemas.microsoft.com/office/drawing/2014/main" id="{BF24388C-2124-46B9-86DE-3186A05B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4545" y="1587615"/>
              <a:ext cx="668793" cy="668793"/>
            </a:xfrm>
            <a:prstGeom prst="rect">
              <a:avLst/>
            </a:prstGeom>
          </p:spPr>
        </p:pic>
      </p:grpSp>
      <p:grpSp>
        <p:nvGrpSpPr>
          <p:cNvPr id="10" name="Group 9">
            <a:extLst>
              <a:ext uri="{FF2B5EF4-FFF2-40B4-BE49-F238E27FC236}">
                <a16:creationId xmlns:a16="http://schemas.microsoft.com/office/drawing/2014/main" id="{B624A7C7-1B64-4EBB-BC92-BBDD9954E29C}"/>
              </a:ext>
            </a:extLst>
          </p:cNvPr>
          <p:cNvGrpSpPr>
            <a:grpSpLocks noChangeAspect="1"/>
          </p:cNvGrpSpPr>
          <p:nvPr/>
        </p:nvGrpSpPr>
        <p:grpSpPr>
          <a:xfrm>
            <a:off x="923088" y="3149550"/>
            <a:ext cx="801222" cy="839325"/>
            <a:chOff x="1543859" y="1441966"/>
            <a:chExt cx="1040210" cy="1089679"/>
          </a:xfrm>
        </p:grpSpPr>
        <p:grpSp>
          <p:nvGrpSpPr>
            <p:cNvPr id="153" name="Group 152">
              <a:extLst>
                <a:ext uri="{FF2B5EF4-FFF2-40B4-BE49-F238E27FC236}">
                  <a16:creationId xmlns:a16="http://schemas.microsoft.com/office/drawing/2014/main" id="{C34903DE-5E54-4251-94BB-FACFFCEE84BC}"/>
                </a:ext>
              </a:extLst>
            </p:cNvPr>
            <p:cNvGrpSpPr/>
            <p:nvPr/>
          </p:nvGrpSpPr>
          <p:grpSpPr>
            <a:xfrm rot="4241513">
              <a:off x="1519124" y="1466701"/>
              <a:ext cx="1089679" cy="1040210"/>
              <a:chOff x="1460196" y="1822785"/>
              <a:chExt cx="1628642" cy="1628642"/>
            </a:xfrm>
          </p:grpSpPr>
          <p:sp>
            <p:nvSpPr>
              <p:cNvPr id="157" name="Arc 156">
                <a:extLst>
                  <a:ext uri="{FF2B5EF4-FFF2-40B4-BE49-F238E27FC236}">
                    <a16:creationId xmlns:a16="http://schemas.microsoft.com/office/drawing/2014/main" id="{56A8E0BE-86FF-4D83-BD29-4687FE47C8BD}"/>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Arc 157">
                <a:extLst>
                  <a:ext uri="{FF2B5EF4-FFF2-40B4-BE49-F238E27FC236}">
                    <a16:creationId xmlns:a16="http://schemas.microsoft.com/office/drawing/2014/main" id="{3BB224D2-01C1-4F34-8D0C-DB9636BF8627}"/>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Arc 160">
                <a:extLst>
                  <a:ext uri="{FF2B5EF4-FFF2-40B4-BE49-F238E27FC236}">
                    <a16:creationId xmlns:a16="http://schemas.microsoft.com/office/drawing/2014/main" id="{82D4E04C-0611-4590-A3B2-54B70184CD78}"/>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Arc 161">
                <a:extLst>
                  <a:ext uri="{FF2B5EF4-FFF2-40B4-BE49-F238E27FC236}">
                    <a16:creationId xmlns:a16="http://schemas.microsoft.com/office/drawing/2014/main" id="{D38F8400-120F-431C-9561-EF7459F9ED4E}"/>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017D5AF0-2E40-48E9-A792-E8012004C7A5}"/>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56" name="Graphic 155" descr="Connections">
              <a:extLst>
                <a:ext uri="{FF2B5EF4-FFF2-40B4-BE49-F238E27FC236}">
                  <a16:creationId xmlns:a16="http://schemas.microsoft.com/office/drawing/2014/main" id="{1C58B5E8-7B7C-4665-B687-AE30C28C2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9206" y="1669481"/>
              <a:ext cx="584500" cy="584500"/>
            </a:xfrm>
            <a:prstGeom prst="rect">
              <a:avLst/>
            </a:prstGeom>
          </p:spPr>
        </p:pic>
      </p:grpSp>
      <p:grpSp>
        <p:nvGrpSpPr>
          <p:cNvPr id="12" name="Group 11">
            <a:extLst>
              <a:ext uri="{FF2B5EF4-FFF2-40B4-BE49-F238E27FC236}">
                <a16:creationId xmlns:a16="http://schemas.microsoft.com/office/drawing/2014/main" id="{601FA26B-E103-4521-9198-AA339705F243}"/>
              </a:ext>
            </a:extLst>
          </p:cNvPr>
          <p:cNvGrpSpPr>
            <a:grpSpLocks noChangeAspect="1"/>
          </p:cNvGrpSpPr>
          <p:nvPr/>
        </p:nvGrpSpPr>
        <p:grpSpPr>
          <a:xfrm>
            <a:off x="902521" y="5620776"/>
            <a:ext cx="834743" cy="895253"/>
            <a:chOff x="8740483" y="1300642"/>
            <a:chExt cx="1241643" cy="1162288"/>
          </a:xfrm>
        </p:grpSpPr>
        <p:grpSp>
          <p:nvGrpSpPr>
            <p:cNvPr id="171" name="Group 170">
              <a:extLst>
                <a:ext uri="{FF2B5EF4-FFF2-40B4-BE49-F238E27FC236}">
                  <a16:creationId xmlns:a16="http://schemas.microsoft.com/office/drawing/2014/main" id="{B1731B87-436C-4BCC-B26A-EF652F5FDD20}"/>
                </a:ext>
              </a:extLst>
            </p:cNvPr>
            <p:cNvGrpSpPr/>
            <p:nvPr/>
          </p:nvGrpSpPr>
          <p:grpSpPr>
            <a:xfrm rot="5400000">
              <a:off x="8780161" y="1260964"/>
              <a:ext cx="1162288" cy="1241643"/>
              <a:chOff x="9104750" y="1822785"/>
              <a:chExt cx="1628643" cy="1628642"/>
            </a:xfrm>
          </p:grpSpPr>
          <p:sp>
            <p:nvSpPr>
              <p:cNvPr id="173" name="Arc 172">
                <a:extLst>
                  <a:ext uri="{FF2B5EF4-FFF2-40B4-BE49-F238E27FC236}">
                    <a16:creationId xmlns:a16="http://schemas.microsoft.com/office/drawing/2014/main" id="{B911D383-BB60-442A-9F9D-67048F2B81CE}"/>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Arc 173">
                <a:extLst>
                  <a:ext uri="{FF2B5EF4-FFF2-40B4-BE49-F238E27FC236}">
                    <a16:creationId xmlns:a16="http://schemas.microsoft.com/office/drawing/2014/main" id="{EB3BD652-A566-449E-BB23-BD8D57807BAC}"/>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Arc 175">
                <a:extLst>
                  <a:ext uri="{FF2B5EF4-FFF2-40B4-BE49-F238E27FC236}">
                    <a16:creationId xmlns:a16="http://schemas.microsoft.com/office/drawing/2014/main" id="{0AF2D224-465E-477B-9D5B-0EBE555C3C27}"/>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Arc 176">
                <a:extLst>
                  <a:ext uri="{FF2B5EF4-FFF2-40B4-BE49-F238E27FC236}">
                    <a16:creationId xmlns:a16="http://schemas.microsoft.com/office/drawing/2014/main" id="{73AC2D9E-CA5E-41B9-9C56-FE60CC8CD0E8}"/>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307DB93B-7DF2-4D73-B3ED-59231152A26C}"/>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72" name="Graphic 171" descr="Coins">
              <a:extLst>
                <a:ext uri="{FF2B5EF4-FFF2-40B4-BE49-F238E27FC236}">
                  <a16:creationId xmlns:a16="http://schemas.microsoft.com/office/drawing/2014/main" id="{15DB7F6A-40A9-4768-8493-561739D1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179" name="TextBox 178">
            <a:extLst>
              <a:ext uri="{FF2B5EF4-FFF2-40B4-BE49-F238E27FC236}">
                <a16:creationId xmlns:a16="http://schemas.microsoft.com/office/drawing/2014/main" id="{FA9F9412-1B70-48EC-A042-7B73FB162B7B}"/>
              </a:ext>
            </a:extLst>
          </p:cNvPr>
          <p:cNvSpPr txBox="1"/>
          <p:nvPr/>
        </p:nvSpPr>
        <p:spPr>
          <a:xfrm>
            <a:off x="884237" y="2431860"/>
            <a:ext cx="31184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Consortium Workbench</a:t>
            </a:r>
          </a:p>
        </p:txBody>
      </p:sp>
      <p:cxnSp>
        <p:nvCxnSpPr>
          <p:cNvPr id="180" name="Straight Connector 179">
            <a:extLst>
              <a:ext uri="{FF2B5EF4-FFF2-40B4-BE49-F238E27FC236}">
                <a16:creationId xmlns:a16="http://schemas.microsoft.com/office/drawing/2014/main" id="{E0AE12EE-6DC2-4E97-8E7E-50B63AC575B0}"/>
              </a:ext>
            </a:extLst>
          </p:cNvPr>
          <p:cNvCxnSpPr>
            <a:cxnSpLocks/>
          </p:cNvCxnSpPr>
          <p:nvPr/>
        </p:nvCxnSpPr>
        <p:spPr>
          <a:xfrm>
            <a:off x="4237037" y="2887662"/>
            <a:ext cx="0" cy="384051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B348915-504B-443A-B18B-147B5F43E697}"/>
              </a:ext>
            </a:extLst>
          </p:cNvPr>
          <p:cNvSpPr txBox="1"/>
          <p:nvPr/>
        </p:nvSpPr>
        <p:spPr>
          <a:xfrm>
            <a:off x="5761037" y="2418605"/>
            <a:ext cx="5879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Consortium APIs</a:t>
            </a:r>
            <a:r>
              <a:rPr kumimoji="0" lang="en-US" sz="1800"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Health Consortiums &amp; AI Network </a:t>
            </a:r>
          </a:p>
        </p:txBody>
      </p:sp>
      <p:sp>
        <p:nvSpPr>
          <p:cNvPr id="183" name="TextBox 182">
            <a:extLst>
              <a:ext uri="{FF2B5EF4-FFF2-40B4-BE49-F238E27FC236}">
                <a16:creationId xmlns:a16="http://schemas.microsoft.com/office/drawing/2014/main" id="{3DEE326B-B464-4337-BB69-8FEC45242D2B}"/>
              </a:ext>
            </a:extLst>
          </p:cNvPr>
          <p:cNvSpPr txBox="1"/>
          <p:nvPr/>
        </p:nvSpPr>
        <p:spPr>
          <a:xfrm>
            <a:off x="4585536" y="6383646"/>
            <a:ext cx="69447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mn-ea"/>
                <a:cs typeface="+mn-cs"/>
              </a:rPr>
              <a:t>Collaborative APIs (rev share model for Microsoft) are currently integrated in Government Screening Program (for efficiency in last mile care) and Health Check up program (for population health risk stratification) </a:t>
            </a:r>
          </a:p>
        </p:txBody>
      </p:sp>
      <p:pic>
        <p:nvPicPr>
          <p:cNvPr id="14" name="Picture 13">
            <a:extLst>
              <a:ext uri="{FF2B5EF4-FFF2-40B4-BE49-F238E27FC236}">
                <a16:creationId xmlns:a16="http://schemas.microsoft.com/office/drawing/2014/main" id="{7AC9D31D-44E9-4F6E-9306-58AF86A3B332}"/>
              </a:ext>
            </a:extLst>
          </p:cNvPr>
          <p:cNvPicPr>
            <a:picLocks noChangeAspect="1"/>
          </p:cNvPicPr>
          <p:nvPr/>
        </p:nvPicPr>
        <p:blipFill>
          <a:blip r:embed="rId9"/>
          <a:stretch>
            <a:fillRect/>
          </a:stretch>
        </p:blipFill>
        <p:spPr>
          <a:xfrm>
            <a:off x="4586081" y="2929787"/>
            <a:ext cx="7508046" cy="3170158"/>
          </a:xfrm>
          <a:prstGeom prst="rect">
            <a:avLst/>
          </a:prstGeom>
        </p:spPr>
      </p:pic>
      <p:sp>
        <p:nvSpPr>
          <p:cNvPr id="184" name="Rectangle 183">
            <a:extLst>
              <a:ext uri="{FF2B5EF4-FFF2-40B4-BE49-F238E27FC236}">
                <a16:creationId xmlns:a16="http://schemas.microsoft.com/office/drawing/2014/main" id="{6BEE2281-8DD3-4C79-8822-7E6890747526}"/>
              </a:ext>
            </a:extLst>
          </p:cNvPr>
          <p:cNvSpPr/>
          <p:nvPr/>
        </p:nvSpPr>
        <p:spPr bwMode="auto">
          <a:xfrm>
            <a:off x="1803551" y="3313487"/>
            <a:ext cx="1966504" cy="4345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p:txBody>
      </p:sp>
      <p:sp>
        <p:nvSpPr>
          <p:cNvPr id="185" name="Rectangle 184">
            <a:extLst>
              <a:ext uri="{FF2B5EF4-FFF2-40B4-BE49-F238E27FC236}">
                <a16:creationId xmlns:a16="http://schemas.microsoft.com/office/drawing/2014/main" id="{DDBBAE99-E814-4FFF-8A54-A7342C7ED806}"/>
              </a:ext>
            </a:extLst>
          </p:cNvPr>
          <p:cNvSpPr/>
          <p:nvPr/>
        </p:nvSpPr>
        <p:spPr bwMode="auto">
          <a:xfrm>
            <a:off x="1891262" y="4557794"/>
            <a:ext cx="1692392" cy="409941"/>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p:txBody>
      </p:sp>
      <p:sp>
        <p:nvSpPr>
          <p:cNvPr id="186" name="Rectangle 185">
            <a:extLst>
              <a:ext uri="{FF2B5EF4-FFF2-40B4-BE49-F238E27FC236}">
                <a16:creationId xmlns:a16="http://schemas.microsoft.com/office/drawing/2014/main" id="{31D247CC-972B-4A16-A802-27BA542A7126}"/>
              </a:ext>
            </a:extLst>
          </p:cNvPr>
          <p:cNvSpPr/>
          <p:nvPr/>
        </p:nvSpPr>
        <p:spPr bwMode="auto">
          <a:xfrm>
            <a:off x="1951203" y="5786035"/>
            <a:ext cx="1447634" cy="40994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endParaRPr lang="en-US" sz="1400" dirty="0">
              <a:solidFill>
                <a:srgbClr val="1A1A1A"/>
              </a:solidFill>
            </a:endParaRPr>
          </a:p>
        </p:txBody>
      </p:sp>
      <p:sp>
        <p:nvSpPr>
          <p:cNvPr id="6" name="TextBox 5">
            <a:extLst>
              <a:ext uri="{FF2B5EF4-FFF2-40B4-BE49-F238E27FC236}">
                <a16:creationId xmlns:a16="http://schemas.microsoft.com/office/drawing/2014/main" id="{2E136BB3-CA52-441D-BAF1-F3C82B63633C}"/>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527470948"/>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Azure Collaborative Workbench</a:t>
            </a:r>
            <a:br>
              <a:rPr lang="fr-FR" dirty="0"/>
            </a:br>
            <a:r>
              <a:rPr lang="en-US" sz="2400" dirty="0">
                <a:solidFill>
                  <a:srgbClr val="0070C0"/>
                </a:solidFill>
                <a:latin typeface="+mn-lt"/>
              </a:rPr>
              <a:t>Private Preview</a:t>
            </a:r>
            <a:endParaRPr lang="en-US" dirty="0">
              <a:solidFill>
                <a:srgbClr val="0070C0"/>
              </a:solidFill>
              <a:latin typeface="+mn-lt"/>
            </a:endParaRPr>
          </a:p>
        </p:txBody>
      </p:sp>
      <p:sp>
        <p:nvSpPr>
          <p:cNvPr id="3" name="Text Placeholder 2">
            <a:extLst>
              <a:ext uri="{FF2B5EF4-FFF2-40B4-BE49-F238E27FC236}">
                <a16:creationId xmlns:a16="http://schemas.microsoft.com/office/drawing/2014/main" id="{BA73B269-35A0-4B41-B2A8-7F0C99B42756}"/>
              </a:ext>
            </a:extLst>
          </p:cNvPr>
          <p:cNvSpPr>
            <a:spLocks noGrp="1"/>
          </p:cNvSpPr>
          <p:nvPr>
            <p:ph type="body" sz="quarter" idx="10"/>
          </p:nvPr>
        </p:nvSpPr>
        <p:spPr>
          <a:xfrm>
            <a:off x="274638" y="1363662"/>
            <a:ext cx="6019799" cy="2813076"/>
          </a:xfrm>
        </p:spPr>
        <p:txBody>
          <a:bodyPr/>
          <a:lstStyle/>
          <a:p>
            <a:r>
              <a:rPr lang="en-US" sz="2400" dirty="0">
                <a:solidFill>
                  <a:srgbClr val="0078D4"/>
                </a:solidFill>
                <a:latin typeface="Segoe UI Semibold"/>
              </a:rPr>
              <a:t>Cloud based orchestrator that establishes </a:t>
            </a:r>
            <a:r>
              <a:rPr lang="en-US" sz="2400" dirty="0">
                <a:solidFill>
                  <a:schemeClr val="tx1"/>
                </a:solidFill>
                <a:latin typeface="Segoe UI Semibold"/>
              </a:rPr>
              <a:t>governance &amp; trust </a:t>
            </a:r>
            <a:r>
              <a:rPr lang="en-US" sz="2400" dirty="0">
                <a:solidFill>
                  <a:srgbClr val="0078D4"/>
                </a:solidFill>
                <a:latin typeface="Segoe UI Semibold"/>
              </a:rPr>
              <a:t>in multi-party data sharing </a:t>
            </a:r>
          </a:p>
          <a:p>
            <a:pPr lvl="1">
              <a:spcBef>
                <a:spcPts val="600"/>
              </a:spcBef>
            </a:pPr>
            <a:r>
              <a:rPr lang="en-US" dirty="0"/>
              <a:t>While maintaining data privacy &amp; security and unlock insightful value from the pooled data</a:t>
            </a:r>
          </a:p>
          <a:p>
            <a:pPr lvl="1">
              <a:spcBef>
                <a:spcPts val="600"/>
              </a:spcBef>
            </a:pPr>
            <a:r>
              <a:rPr lang="en-US" dirty="0"/>
              <a:t>Provide a collaborative layer where multiple customers can work with a custodian to securely pool, reason over, and enrich data </a:t>
            </a:r>
          </a:p>
          <a:p>
            <a:pPr lvl="1">
              <a:spcBef>
                <a:spcPts val="600"/>
              </a:spcBef>
            </a:pPr>
            <a:r>
              <a:rPr lang="en-US" dirty="0"/>
              <a:t>Results (enriched data, insights, models) can be given back to contributors or distributed to non-contributing parties</a:t>
            </a:r>
          </a:p>
        </p:txBody>
      </p:sp>
      <p:pic>
        <p:nvPicPr>
          <p:cNvPr id="5" name="Picture 4">
            <a:extLst>
              <a:ext uri="{FF2B5EF4-FFF2-40B4-BE49-F238E27FC236}">
                <a16:creationId xmlns:a16="http://schemas.microsoft.com/office/drawing/2014/main" id="{657D4D06-5E3D-4862-A3B6-D9914C63776F}"/>
              </a:ext>
            </a:extLst>
          </p:cNvPr>
          <p:cNvPicPr>
            <a:picLocks noChangeAspect="1"/>
          </p:cNvPicPr>
          <p:nvPr/>
        </p:nvPicPr>
        <p:blipFill rotWithShape="1">
          <a:blip r:embed="rId3"/>
          <a:srcRect t="361"/>
          <a:stretch/>
        </p:blipFill>
        <p:spPr>
          <a:xfrm>
            <a:off x="6366190" y="782637"/>
            <a:ext cx="6070286" cy="4082771"/>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4B8E8B3A-F1D3-46CB-BE15-54474692EE75}"/>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BE43F318-D2F6-43C7-A53E-C8BC1CC8AA35}"/>
              </a:ext>
            </a:extLst>
          </p:cNvPr>
          <p:cNvSpPr/>
          <p:nvPr/>
        </p:nvSpPr>
        <p:spPr bwMode="auto">
          <a:xfrm>
            <a:off x="350838" y="4868862"/>
            <a:ext cx="3581399" cy="186202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Establish cloud-based governance &amp; trust in multiparty data sharing scenarios</a:t>
            </a:r>
          </a:p>
          <a:p>
            <a:pPr marL="285750" indent="-285750">
              <a:spcBef>
                <a:spcPts val="600"/>
              </a:spcBef>
              <a:buFont typeface="Arial" panose="020B0604020202020204" pitchFamily="34" charset="0"/>
              <a:buChar char="•"/>
            </a:pPr>
            <a:r>
              <a:rPr lang="en-US" sz="1400" dirty="0">
                <a:solidFill>
                  <a:prstClr val="black"/>
                </a:solidFill>
              </a:rPr>
              <a:t>Maintain trust among members, data privacy, data veracity, transparency in data share activities and tamper-proof audit trails </a:t>
            </a:r>
          </a:p>
        </p:txBody>
      </p:sp>
      <p:sp>
        <p:nvSpPr>
          <p:cNvPr id="8" name="Rectangle 7">
            <a:extLst>
              <a:ext uri="{FF2B5EF4-FFF2-40B4-BE49-F238E27FC236}">
                <a16:creationId xmlns:a16="http://schemas.microsoft.com/office/drawing/2014/main" id="{0D7F7BA2-1738-43A7-9207-2964A7F95395}"/>
              </a:ext>
            </a:extLst>
          </p:cNvPr>
          <p:cNvSpPr/>
          <p:nvPr/>
        </p:nvSpPr>
        <p:spPr bwMode="auto">
          <a:xfrm>
            <a:off x="8102713" y="4900838"/>
            <a:ext cx="3982924" cy="124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Unlock insightful value from pooled data</a:t>
            </a:r>
          </a:p>
          <a:p>
            <a:pPr marL="285750" indent="-285750">
              <a:lnSpc>
                <a:spcPct val="90000"/>
              </a:lnSpc>
              <a:spcBef>
                <a:spcPts val="600"/>
              </a:spcBef>
              <a:buFont typeface="Arial" panose="020B0604020202020204" pitchFamily="34" charset="0"/>
              <a:buChar char="•"/>
              <a:defRPr/>
            </a:pPr>
            <a:r>
              <a:rPr lang="en-US" sz="1400" dirty="0">
                <a:solidFill>
                  <a:prstClr val="black"/>
                </a:solidFill>
              </a:rPr>
              <a:t>Unlock Business Intelligence, AI/Machine Learning and Monetization  </a:t>
            </a:r>
          </a:p>
          <a:p>
            <a:pPr defTabSz="913841">
              <a:lnSpc>
                <a:spcPct val="90000"/>
              </a:lnSpc>
              <a:spcBef>
                <a:spcPts val="1200"/>
              </a:spcBef>
              <a:defRPr/>
            </a:pPr>
            <a:endParaRPr lang="en-US" sz="1600" spc="-20" dirty="0">
              <a:solidFill>
                <a:srgbClr val="0078D3"/>
              </a:solidFill>
              <a:latin typeface="Segoe UI Semibold"/>
            </a:endParaRPr>
          </a:p>
        </p:txBody>
      </p:sp>
      <p:sp>
        <p:nvSpPr>
          <p:cNvPr id="9" name="Rectangle 8">
            <a:extLst>
              <a:ext uri="{FF2B5EF4-FFF2-40B4-BE49-F238E27FC236}">
                <a16:creationId xmlns:a16="http://schemas.microsoft.com/office/drawing/2014/main" id="{5E9CEFAE-B98F-4BAE-B7AD-A9F4ACA68828}"/>
              </a:ext>
            </a:extLst>
          </p:cNvPr>
          <p:cNvSpPr/>
          <p:nvPr/>
        </p:nvSpPr>
        <p:spPr bwMode="auto">
          <a:xfrm>
            <a:off x="4389437" y="4900838"/>
            <a:ext cx="3438638" cy="148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Maintain privacy &amp; security across multiple data sourcing patterns</a:t>
            </a:r>
          </a:p>
          <a:p>
            <a:pPr marL="285750" indent="-285750">
              <a:lnSpc>
                <a:spcPct val="90000"/>
              </a:lnSpc>
              <a:spcBef>
                <a:spcPts val="600"/>
              </a:spcBef>
              <a:buFont typeface="Arial" panose="020B0604020202020204" pitchFamily="34" charset="0"/>
              <a:buChar char="•"/>
              <a:defRPr/>
            </a:pPr>
            <a:r>
              <a:rPr lang="en-US" sz="1400" dirty="0">
                <a:solidFill>
                  <a:prstClr val="black"/>
                </a:solidFill>
              </a:rPr>
              <a:t>Enable multi-party onboarding; Management of data sharing, data availability, data access and data security</a:t>
            </a:r>
          </a:p>
        </p:txBody>
      </p:sp>
      <p:sp>
        <p:nvSpPr>
          <p:cNvPr id="4" name="TextBox 3">
            <a:extLst>
              <a:ext uri="{FF2B5EF4-FFF2-40B4-BE49-F238E27FC236}">
                <a16:creationId xmlns:a16="http://schemas.microsoft.com/office/drawing/2014/main" id="{651BD823-62DA-4448-BC67-05502F4A1E45}"/>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144863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en-US" spc="-102" dirty="0">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198437" y="602636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Azure Collaborative Workbench (ACW)</a:t>
            </a:r>
          </a:p>
          <a:p>
            <a:pPr marL="0" indent="0">
              <a:buNone/>
            </a:pPr>
            <a:endParaRPr lang="en-US" dirty="0">
              <a:solidFill>
                <a:schemeClr val="tx1"/>
              </a:solidFill>
            </a:endParaRPr>
          </a:p>
        </p:txBody>
      </p:sp>
      <p:pic>
        <p:nvPicPr>
          <p:cNvPr id="2" name="ACW_PrivatePreview">
            <a:hlinkClick r:id="" action="ppaction://media"/>
            <a:extLst>
              <a:ext uri="{FF2B5EF4-FFF2-40B4-BE49-F238E27FC236}">
                <a16:creationId xmlns:a16="http://schemas.microsoft.com/office/drawing/2014/main" id="{4DDD4F6E-42CE-4134-871A-59683D57C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350626"/>
            <a:ext cx="9335339" cy="5251216"/>
          </a:xfrm>
          <a:prstGeom prst="rect">
            <a:avLst/>
          </a:prstGeom>
        </p:spPr>
      </p:pic>
    </p:spTree>
    <p:extLst>
      <p:ext uri="{BB962C8B-B14F-4D97-AF65-F5344CB8AC3E}">
        <p14:creationId xmlns:p14="http://schemas.microsoft.com/office/powerpoint/2010/main" val="24199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F228F15-4C7B-4AF1-9745-A4C6A1B755CA}"/>
              </a:ext>
            </a:extLst>
          </p:cNvPr>
          <p:cNvSpPr/>
          <p:nvPr/>
        </p:nvSpPr>
        <p:spPr bwMode="auto">
          <a:xfrm>
            <a:off x="562902" y="5530971"/>
            <a:ext cx="11310669" cy="111112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60" bIns="93207" numCol="1" spcCol="0" rtlCol="0" fromWordArt="0" anchor="ctr" anchorCtr="0" forceAA="0" compatLnSpc="1">
            <a:prstTxWarp prst="textNoShape">
              <a:avLst/>
            </a:prstTxWarp>
            <a:noAutofit/>
          </a:bodyPr>
          <a:lstStyle/>
          <a:p>
            <a:pPr marL="2155011" indent="-118194" defTabSz="621716">
              <a:buFont typeface="Arial" panose="020B0604020202020204" pitchFamily="34" charset="0"/>
              <a:buChar char="•"/>
              <a:defRPr/>
            </a:pPr>
            <a:endParaRPr lang="en-US" sz="918" kern="0">
              <a:solidFill>
                <a:schemeClr val="tx1">
                  <a:lumMod val="75000"/>
                  <a:lumOff val="25000"/>
                </a:schemeClr>
              </a:solidFill>
            </a:endParaRPr>
          </a:p>
        </p:txBody>
      </p:sp>
      <p:sp>
        <p:nvSpPr>
          <p:cNvPr id="7175" name="Arrow: U-Turn 7174">
            <a:extLst>
              <a:ext uri="{FF2B5EF4-FFF2-40B4-BE49-F238E27FC236}">
                <a16:creationId xmlns:a16="http://schemas.microsoft.com/office/drawing/2014/main" id="{FAD7B92B-FC04-4871-B23B-3FF11057B2E7}"/>
              </a:ext>
            </a:extLst>
          </p:cNvPr>
          <p:cNvSpPr/>
          <p:nvPr/>
        </p:nvSpPr>
        <p:spPr bwMode="auto">
          <a:xfrm flipH="1" flipV="1">
            <a:off x="1483957" y="5307460"/>
            <a:ext cx="6875904"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9" name="Arrow: Left 168">
            <a:extLst>
              <a:ext uri="{FF2B5EF4-FFF2-40B4-BE49-F238E27FC236}">
                <a16:creationId xmlns:a16="http://schemas.microsoft.com/office/drawing/2014/main" id="{91169361-6A54-4F99-AACD-796DEB8B7C3F}"/>
              </a:ext>
            </a:extLst>
          </p:cNvPr>
          <p:cNvSpPr/>
          <p:nvPr/>
        </p:nvSpPr>
        <p:spPr bwMode="auto">
          <a:xfrm flipV="1">
            <a:off x="806523" y="6111868"/>
            <a:ext cx="1588018" cy="389519"/>
          </a:xfrm>
          <a:prstGeom prst="leftArrow">
            <a:avLst>
              <a:gd name="adj1" fmla="val 50000"/>
              <a:gd name="adj2" fmla="val 100787"/>
            </a:avLst>
          </a:prstGeom>
          <a:gradFill flip="none" rotWithShape="1">
            <a:gsLst>
              <a:gs pos="0">
                <a:srgbClr val="627796"/>
              </a:gs>
              <a:gs pos="100000">
                <a:srgbClr val="62779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ea typeface="Calibri" panose="020F0502020204030204" pitchFamily="34" charset="0"/>
              </a:rPr>
              <a:t>Azure Collaboratives</a:t>
            </a:r>
            <a:endParaRPr lang="en-US" dirty="0">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3487006" y="1214128"/>
            <a:ext cx="3576743" cy="409509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t" anchorCtr="0" forceAA="0" compatLnSpc="1">
            <a:prstTxWarp prst="textNoShape">
              <a:avLst/>
            </a:prstTxWarp>
            <a:noAutofit/>
          </a:bodyPr>
          <a:lstStyle/>
          <a:p>
            <a:pPr algn="just" defTabSz="931574" fontAlgn="base">
              <a:lnSpc>
                <a:spcPct val="90000"/>
              </a:lnSpc>
              <a:spcBef>
                <a:spcPct val="0"/>
              </a:spcBef>
              <a:spcAft>
                <a:spcPts val="612"/>
              </a:spcAft>
            </a:pPr>
            <a:endParaRPr lang="en-US" sz="1071" kern="0" dirty="0">
              <a:solidFill>
                <a:schemeClr val="tx1">
                  <a:lumMod val="65000"/>
                  <a:lumOff val="35000"/>
                </a:schemeClr>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and participants define data model, transformations</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Participants leverage modeling services output to standardize data</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invites participants to share data, creating pool in the custodian’s subscription</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executes intended tasks (analysis, model training, enrichment)</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The resulting data or models are returned to participants either using data share, or through the Azure marketplace</a:t>
            </a:r>
          </a:p>
        </p:txBody>
      </p:sp>
      <p:sp>
        <p:nvSpPr>
          <p:cNvPr id="74" name="Rectangle 73"/>
          <p:cNvSpPr/>
          <p:nvPr/>
        </p:nvSpPr>
        <p:spPr bwMode="auto">
          <a:xfrm>
            <a:off x="9453420" y="1214128"/>
            <a:ext cx="2413512" cy="197891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73974" y="2590674"/>
            <a:ext cx="789898" cy="812559"/>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3" name="Rectangle 2"/>
          <p:cNvSpPr/>
          <p:nvPr/>
        </p:nvSpPr>
        <p:spPr>
          <a:xfrm>
            <a:off x="9820866" y="2168204"/>
            <a:ext cx="756938" cy="276999"/>
          </a:xfrm>
          <a:prstGeom prst="rect">
            <a:avLst/>
          </a:prstGeom>
        </p:spPr>
        <p:txBody>
          <a:bodyPr wrap="none">
            <a:spAutoFit/>
          </a:bodyPr>
          <a:lstStyle/>
          <a:p>
            <a:pPr defTabSz="932239">
              <a:defRPr/>
            </a:pPr>
            <a:r>
              <a:rPr lang="en-US" sz="1200" kern="0" dirty="0">
                <a:latin typeface="Segoe UI" panose="020B0502040204020203" pitchFamily="34" charset="0"/>
                <a:cs typeface="Segoe UI" panose="020B0502040204020203" pitchFamily="34" charset="0"/>
              </a:rPr>
              <a:t>Power</a:t>
            </a:r>
            <a:r>
              <a:rPr lang="en-US" sz="1071" kern="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BI</a:t>
            </a:r>
            <a:endParaRPr lang="en-US" sz="1071" kern="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Rectangle 150"/>
          <p:cNvSpPr/>
          <p:nvPr/>
        </p:nvSpPr>
        <p:spPr>
          <a:xfrm>
            <a:off x="9682166" y="2875129"/>
            <a:ext cx="1037651"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PowerApps</a:t>
            </a:r>
          </a:p>
        </p:txBody>
      </p:sp>
      <p:sp>
        <p:nvSpPr>
          <p:cNvPr id="166" name="Rectangle 165"/>
          <p:cNvSpPr/>
          <p:nvPr/>
        </p:nvSpPr>
        <p:spPr>
          <a:xfrm>
            <a:off x="10798992" y="2875129"/>
            <a:ext cx="955300"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Web Apps</a:t>
            </a:r>
          </a:p>
        </p:txBody>
      </p:sp>
      <p:sp>
        <p:nvSpPr>
          <p:cNvPr id="167" name="Rectangle 166"/>
          <p:cNvSpPr/>
          <p:nvPr/>
        </p:nvSpPr>
        <p:spPr>
          <a:xfrm>
            <a:off x="10649213" y="2219222"/>
            <a:ext cx="1105079"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Mobile Apps</a:t>
            </a:r>
          </a:p>
        </p:txBody>
      </p:sp>
      <p:sp>
        <p:nvSpPr>
          <p:cNvPr id="164" name="Rectangle 163"/>
          <p:cNvSpPr/>
          <p:nvPr/>
        </p:nvSpPr>
        <p:spPr>
          <a:xfrm>
            <a:off x="9496958" y="1301606"/>
            <a:ext cx="2331508" cy="51533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Solution Enablement</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Pane of glass</a:t>
            </a:r>
          </a:p>
        </p:txBody>
      </p:sp>
      <p:pic>
        <p:nvPicPr>
          <p:cNvPr id="10248" name="Picture 8" descr="Image result for Web App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6748" y="2521630"/>
            <a:ext cx="602808" cy="3164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1844" y="1862171"/>
            <a:ext cx="339819" cy="339819"/>
          </a:xfrm>
          <a:prstGeom prst="rect">
            <a:avLst/>
          </a:prstGeom>
        </p:spPr>
      </p:pic>
      <p:cxnSp>
        <p:nvCxnSpPr>
          <p:cNvPr id="175" name="Straight Arrow Connector 174"/>
          <p:cNvCxnSpPr>
            <a:cxnSpLocks/>
            <a:endCxn id="74" idx="1"/>
          </p:cNvCxnSpPr>
          <p:nvPr/>
        </p:nvCxnSpPr>
        <p:spPr>
          <a:xfrm>
            <a:off x="8962301" y="2203588"/>
            <a:ext cx="49111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0911" y="1729690"/>
            <a:ext cx="592454" cy="592454"/>
          </a:xfrm>
          <a:prstGeom prst="rect">
            <a:avLst/>
          </a:prstGeom>
        </p:spPr>
      </p:pic>
      <p:sp>
        <p:nvSpPr>
          <p:cNvPr id="136" name="Rectangle 135">
            <a:extLst>
              <a:ext uri="{FF2B5EF4-FFF2-40B4-BE49-F238E27FC236}">
                <a16:creationId xmlns:a16="http://schemas.microsoft.com/office/drawing/2014/main" id="{BF56FD79-A93A-4725-AF96-2896B4AA53EF}"/>
              </a:ext>
            </a:extLst>
          </p:cNvPr>
          <p:cNvSpPr/>
          <p:nvPr/>
        </p:nvSpPr>
        <p:spPr>
          <a:xfrm>
            <a:off x="4866606" y="1574662"/>
            <a:ext cx="2939743" cy="454376"/>
          </a:xfrm>
          <a:prstGeom prst="rect">
            <a:avLst/>
          </a:prstGeom>
        </p:spPr>
        <p:txBody>
          <a:bodyPr wrap="square">
            <a:spAutoFit/>
          </a:bodyPr>
          <a:lstStyle/>
          <a:p>
            <a:pPr defTabSz="621716">
              <a:defRPr/>
            </a:pPr>
            <a:br>
              <a:rPr lang="en-US" sz="1071" kern="0">
                <a:solidFill>
                  <a:srgbClr val="37A5D1"/>
                </a:solidFill>
              </a:rPr>
            </a:br>
            <a:endParaRPr lang="en-US" sz="1224" kern="0">
              <a:solidFill>
                <a:schemeClr val="tx1">
                  <a:lumMod val="65000"/>
                  <a:lumOff val="35000"/>
                </a:schemeClr>
              </a:solidFill>
            </a:endParaRPr>
          </a:p>
        </p:txBody>
      </p:sp>
      <p:grpSp>
        <p:nvGrpSpPr>
          <p:cNvPr id="9" name="Group 8">
            <a:extLst>
              <a:ext uri="{FF2B5EF4-FFF2-40B4-BE49-F238E27FC236}">
                <a16:creationId xmlns:a16="http://schemas.microsoft.com/office/drawing/2014/main" id="{112E254B-2FF4-49CF-9C73-FB3637AEA62C}"/>
              </a:ext>
            </a:extLst>
          </p:cNvPr>
          <p:cNvGrpSpPr/>
          <p:nvPr/>
        </p:nvGrpSpPr>
        <p:grpSpPr>
          <a:xfrm>
            <a:off x="523182" y="1204973"/>
            <a:ext cx="2499981" cy="1515305"/>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B085ECA-40D5-4A12-9C55-85ABCE56E43C}"/>
                </a:ext>
              </a:extLst>
            </p:cNvPr>
            <p:cNvSpPr/>
            <p:nvPr/>
          </p:nvSpPr>
          <p:spPr>
            <a:xfrm>
              <a:off x="1317652" y="2298516"/>
              <a:ext cx="1057300"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1</a:t>
              </a:r>
            </a:p>
          </p:txBody>
        </p:sp>
      </p:grpSp>
      <p:sp>
        <p:nvSpPr>
          <p:cNvPr id="214" name="Rectangle 213">
            <a:extLst>
              <a:ext uri="{FF2B5EF4-FFF2-40B4-BE49-F238E27FC236}">
                <a16:creationId xmlns:a16="http://schemas.microsoft.com/office/drawing/2014/main" id="{5F01C6B3-C50C-4538-9E54-AFF3F5F82133}"/>
              </a:ext>
            </a:extLst>
          </p:cNvPr>
          <p:cNvSpPr/>
          <p:nvPr/>
        </p:nvSpPr>
        <p:spPr>
          <a:xfrm>
            <a:off x="3765299" y="1233472"/>
            <a:ext cx="3029952" cy="29585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ea typeface="Segoe UI" panose="020B0502040204020203" pitchFamily="34" charset="0"/>
                <a:cs typeface="Segoe UI Semibold" panose="020B0702040204020203" pitchFamily="34" charset="0"/>
              </a:rPr>
              <a:t>Azure Collaborative Workbench</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8375" y="2483505"/>
            <a:ext cx="428998" cy="363218"/>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E43E8B4A-A5CA-4E59-BB4B-1FF679362DA6}"/>
              </a:ext>
            </a:extLst>
          </p:cNvPr>
          <p:cNvCxnSpPr>
            <a:cxnSpLocks/>
            <a:endCxn id="132" idx="1"/>
          </p:cNvCxnSpPr>
          <p:nvPr/>
        </p:nvCxnSpPr>
        <p:spPr>
          <a:xfrm>
            <a:off x="8962301" y="4421127"/>
            <a:ext cx="49775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a:endCxn id="74" idx="2"/>
          </p:cNvCxnSpPr>
          <p:nvPr/>
        </p:nvCxnSpPr>
        <p:spPr>
          <a:xfrm flipH="1" flipV="1">
            <a:off x="10660176" y="3193048"/>
            <a:ext cx="6640" cy="33997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2   Arrow fg">
            <a:extLst>
              <a:ext uri="{FF2B5EF4-FFF2-40B4-BE49-F238E27FC236}">
                <a16:creationId xmlns:a16="http://schemas.microsoft.com/office/drawing/2014/main" id="{4980AAC2-B2DB-4F76-9741-451DC709A2CE}"/>
              </a:ext>
            </a:extLst>
          </p:cNvPr>
          <p:cNvCxnSpPr>
            <a:cxnSpLocks/>
          </p:cNvCxnSpPr>
          <p:nvPr/>
        </p:nvCxnSpPr>
        <p:spPr>
          <a:xfrm>
            <a:off x="2930156" y="2004630"/>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861525" y="2422721"/>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519542" y="2401768"/>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235209" y="2401768"/>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069036" y="2401768"/>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383672" y="2401768"/>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779631" y="2401768"/>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98" name="Rectangle 97">
            <a:extLst>
              <a:ext uri="{FF2B5EF4-FFF2-40B4-BE49-F238E27FC236}">
                <a16:creationId xmlns:a16="http://schemas.microsoft.com/office/drawing/2014/main" id="{7FBE6B0D-3EC0-4D29-91B4-BF7F85AAB029}"/>
              </a:ext>
            </a:extLst>
          </p:cNvPr>
          <p:cNvSpPr/>
          <p:nvPr/>
        </p:nvSpPr>
        <p:spPr bwMode="auto">
          <a:xfrm>
            <a:off x="7511241" y="1204973"/>
            <a:ext cx="1471085" cy="410425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19AFB727-6DF3-451A-9CF6-9E45AE2D7A47}"/>
              </a:ext>
            </a:extLst>
          </p:cNvPr>
          <p:cNvGrpSpPr/>
          <p:nvPr/>
        </p:nvGrpSpPr>
        <p:grpSpPr>
          <a:xfrm>
            <a:off x="527848" y="2887487"/>
            <a:ext cx="2499981" cy="1515305"/>
            <a:chOff x="1317652" y="2287656"/>
            <a:chExt cx="2082726" cy="1651997"/>
          </a:xfrm>
        </p:grpSpPr>
        <p:sp>
          <p:nvSpPr>
            <p:cNvPr id="100" name="Rectangle 99">
              <a:extLst>
                <a:ext uri="{FF2B5EF4-FFF2-40B4-BE49-F238E27FC236}">
                  <a16:creationId xmlns:a16="http://schemas.microsoft.com/office/drawing/2014/main" id="{CFB07AD6-13B2-4AA1-B3EB-4162B597C418}"/>
                </a:ext>
              </a:extLst>
            </p:cNvPr>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9C5C8575-222E-456C-BCF2-03D42FCD7A85}"/>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7363E86E-CAAB-4656-8550-C3D3F1832394}"/>
                </a:ext>
              </a:extLst>
            </p:cNvPr>
            <p:cNvSpPr/>
            <p:nvPr/>
          </p:nvSpPr>
          <p:spPr>
            <a:xfrm>
              <a:off x="1329023" y="2309794"/>
              <a:ext cx="1144176"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2</a:t>
              </a:r>
            </a:p>
          </p:txBody>
        </p:sp>
      </p:grpSp>
      <p:sp>
        <p:nvSpPr>
          <p:cNvPr id="104" name="Eye" title="Icon of an eye">
            <a:extLst>
              <a:ext uri="{FF2B5EF4-FFF2-40B4-BE49-F238E27FC236}">
                <a16:creationId xmlns:a16="http://schemas.microsoft.com/office/drawing/2014/main" id="{CE16492B-2ADD-418C-BEA8-E5D90A7AA486}"/>
              </a:ext>
            </a:extLst>
          </p:cNvPr>
          <p:cNvSpPr>
            <a:spLocks noChangeAspect="1" noEditPoints="1"/>
          </p:cNvSpPr>
          <p:nvPr/>
        </p:nvSpPr>
        <p:spPr bwMode="auto">
          <a:xfrm>
            <a:off x="866191" y="4105235"/>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05" name="Microsoft_E720" title="Icon of a microphone">
            <a:extLst>
              <a:ext uri="{FF2B5EF4-FFF2-40B4-BE49-F238E27FC236}">
                <a16:creationId xmlns:a16="http://schemas.microsoft.com/office/drawing/2014/main" id="{6E7AC37F-9A43-439E-AF5A-3E4CEE9AC555}"/>
              </a:ext>
            </a:extLst>
          </p:cNvPr>
          <p:cNvSpPr>
            <a:spLocks noChangeAspect="1" noEditPoints="1"/>
          </p:cNvSpPr>
          <p:nvPr/>
        </p:nvSpPr>
        <p:spPr bwMode="auto">
          <a:xfrm>
            <a:off x="1524208" y="4084282"/>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6" name="Dictionary_E82D" title="Icon of a book">
            <a:extLst>
              <a:ext uri="{FF2B5EF4-FFF2-40B4-BE49-F238E27FC236}">
                <a16:creationId xmlns:a16="http://schemas.microsoft.com/office/drawing/2014/main" id="{9BF84BBF-07CF-4850-A652-A366387BC508}"/>
              </a:ext>
            </a:extLst>
          </p:cNvPr>
          <p:cNvSpPr>
            <a:spLocks noChangeAspect="1" noEditPoints="1"/>
          </p:cNvSpPr>
          <p:nvPr/>
        </p:nvSpPr>
        <p:spPr bwMode="auto">
          <a:xfrm>
            <a:off x="1239875" y="4084282"/>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7" name="magnify" title="Icon of a magnifying glass">
            <a:extLst>
              <a:ext uri="{FF2B5EF4-FFF2-40B4-BE49-F238E27FC236}">
                <a16:creationId xmlns:a16="http://schemas.microsoft.com/office/drawing/2014/main" id="{B7FE5CE5-ACDA-487A-BA9E-6F77A963F5CC}"/>
              </a:ext>
            </a:extLst>
          </p:cNvPr>
          <p:cNvSpPr>
            <a:spLocks noChangeAspect="1" noEditPoints="1"/>
          </p:cNvSpPr>
          <p:nvPr/>
        </p:nvSpPr>
        <p:spPr bwMode="auto">
          <a:xfrm flipH="1">
            <a:off x="2073702" y="4084282"/>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09" name="Characters_E8C1" title="Icon of the letter A and a letter in another language">
            <a:extLst>
              <a:ext uri="{FF2B5EF4-FFF2-40B4-BE49-F238E27FC236}">
                <a16:creationId xmlns:a16="http://schemas.microsoft.com/office/drawing/2014/main" id="{12D3D587-C7CE-4A1E-9C74-002403CBA03A}"/>
              </a:ext>
            </a:extLst>
          </p:cNvPr>
          <p:cNvSpPr>
            <a:spLocks noChangeAspect="1" noEditPoints="1"/>
          </p:cNvSpPr>
          <p:nvPr/>
        </p:nvSpPr>
        <p:spPr bwMode="auto">
          <a:xfrm>
            <a:off x="2388338" y="4084282"/>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168" name="Arrow: U-Turn 167">
            <a:extLst>
              <a:ext uri="{FF2B5EF4-FFF2-40B4-BE49-F238E27FC236}">
                <a16:creationId xmlns:a16="http://schemas.microsoft.com/office/drawing/2014/main" id="{1837FB1E-F287-4D89-821D-822FE244361E}"/>
              </a:ext>
            </a:extLst>
          </p:cNvPr>
          <p:cNvSpPr/>
          <p:nvPr/>
        </p:nvSpPr>
        <p:spPr bwMode="auto">
          <a:xfrm flipH="1" flipV="1">
            <a:off x="1483957" y="5311359"/>
            <a:ext cx="9356598"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0" name="Beaker_F196" title="Icon of a scientific flask with liquid in it">
            <a:extLst>
              <a:ext uri="{FF2B5EF4-FFF2-40B4-BE49-F238E27FC236}">
                <a16:creationId xmlns:a16="http://schemas.microsoft.com/office/drawing/2014/main" id="{E30B63BA-62C9-45EC-B527-3993B84C5958}"/>
              </a:ext>
            </a:extLst>
          </p:cNvPr>
          <p:cNvSpPr>
            <a:spLocks noChangeAspect="1" noEditPoints="1"/>
          </p:cNvSpPr>
          <p:nvPr/>
        </p:nvSpPr>
        <p:spPr bwMode="auto">
          <a:xfrm>
            <a:off x="1784297" y="4084282"/>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pic>
        <p:nvPicPr>
          <p:cNvPr id="7" name="Graphic 6">
            <a:extLst>
              <a:ext uri="{FF2B5EF4-FFF2-40B4-BE49-F238E27FC236}">
                <a16:creationId xmlns:a16="http://schemas.microsoft.com/office/drawing/2014/main" id="{6E7A27D3-CDE4-4D7E-865B-BE2E1634D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8610" y="1502969"/>
            <a:ext cx="233151" cy="233151"/>
          </a:xfrm>
          <a:prstGeom prst="rect">
            <a:avLst/>
          </a:prstGeom>
        </p:spPr>
      </p:pic>
      <p:pic>
        <p:nvPicPr>
          <p:cNvPr id="15" name="Graphic 14">
            <a:extLst>
              <a:ext uri="{FF2B5EF4-FFF2-40B4-BE49-F238E27FC236}">
                <a16:creationId xmlns:a16="http://schemas.microsoft.com/office/drawing/2014/main" id="{71F45588-1FC1-4B53-8CEF-7C6D09D36C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1439" y="1778898"/>
            <a:ext cx="233151" cy="233151"/>
          </a:xfrm>
          <a:prstGeom prst="rect">
            <a:avLst/>
          </a:prstGeom>
        </p:spPr>
      </p:pic>
      <p:pic>
        <p:nvPicPr>
          <p:cNvPr id="17" name="Graphic 16">
            <a:extLst>
              <a:ext uri="{FF2B5EF4-FFF2-40B4-BE49-F238E27FC236}">
                <a16:creationId xmlns:a16="http://schemas.microsoft.com/office/drawing/2014/main" id="{EAB542A5-0D1A-43E2-94FF-05FA2740B1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5510" y="1519311"/>
            <a:ext cx="233151" cy="233151"/>
          </a:xfrm>
          <a:prstGeom prst="rect">
            <a:avLst/>
          </a:prstGeom>
        </p:spPr>
      </p:pic>
      <p:pic>
        <p:nvPicPr>
          <p:cNvPr id="19" name="Graphic 18">
            <a:extLst>
              <a:ext uri="{FF2B5EF4-FFF2-40B4-BE49-F238E27FC236}">
                <a16:creationId xmlns:a16="http://schemas.microsoft.com/office/drawing/2014/main" id="{6D7790B8-30D4-4049-95B6-9CEEE51B18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9709" y="1785215"/>
            <a:ext cx="233151" cy="233151"/>
          </a:xfrm>
          <a:prstGeom prst="rect">
            <a:avLst/>
          </a:prstGeom>
        </p:spPr>
      </p:pic>
      <p:pic>
        <p:nvPicPr>
          <p:cNvPr id="117" name="Graphic 116">
            <a:extLst>
              <a:ext uri="{FF2B5EF4-FFF2-40B4-BE49-F238E27FC236}">
                <a16:creationId xmlns:a16="http://schemas.microsoft.com/office/drawing/2014/main" id="{5C1C57E5-71B7-481B-BEBF-32CACB31DD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398" y="1521975"/>
            <a:ext cx="233151" cy="233151"/>
          </a:xfrm>
          <a:prstGeom prst="rect">
            <a:avLst/>
          </a:prstGeom>
        </p:spPr>
      </p:pic>
      <p:grpSp>
        <p:nvGrpSpPr>
          <p:cNvPr id="26" name="Graphic 24" descr="Database">
            <a:extLst>
              <a:ext uri="{FF2B5EF4-FFF2-40B4-BE49-F238E27FC236}">
                <a16:creationId xmlns:a16="http://schemas.microsoft.com/office/drawing/2014/main" id="{744E480F-847C-4828-95B6-A1F93DA66E41}"/>
              </a:ext>
            </a:extLst>
          </p:cNvPr>
          <p:cNvGrpSpPr/>
          <p:nvPr/>
        </p:nvGrpSpPr>
        <p:grpSpPr>
          <a:xfrm>
            <a:off x="901882" y="1769218"/>
            <a:ext cx="167869" cy="233151"/>
            <a:chOff x="336283" y="1721498"/>
            <a:chExt cx="533400" cy="723900"/>
          </a:xfrm>
          <a:solidFill>
            <a:srgbClr val="000000"/>
          </a:solidFill>
        </p:grpSpPr>
        <p:sp>
          <p:nvSpPr>
            <p:cNvPr id="27" name="Freeform: Shape 26">
              <a:extLst>
                <a:ext uri="{FF2B5EF4-FFF2-40B4-BE49-F238E27FC236}">
                  <a16:creationId xmlns:a16="http://schemas.microsoft.com/office/drawing/2014/main" id="{737210CE-D4EA-4945-AD48-DE28402F5C9F}"/>
                </a:ext>
              </a:extLst>
            </p:cNvPr>
            <p:cNvSpPr/>
            <p:nvPr/>
          </p:nvSpPr>
          <p:spPr>
            <a:xfrm>
              <a:off x="336283" y="172149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A7D8EB"/>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A77D4D49-26FD-467A-96AB-0699CF6C097A}"/>
                </a:ext>
              </a:extLst>
            </p:cNvPr>
            <p:cNvSpPr/>
            <p:nvPr/>
          </p:nvSpPr>
          <p:spPr>
            <a:xfrm>
              <a:off x="336283" y="1835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3"/>
            </a:solid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27A6078D-6A1C-4539-A4A2-27746676E1E2}"/>
                </a:ext>
              </a:extLst>
            </p:cNvPr>
            <p:cNvSpPr/>
            <p:nvPr/>
          </p:nvSpPr>
          <p:spPr>
            <a:xfrm>
              <a:off x="336283" y="20262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75000"/>
                <a:lumOff val="25000"/>
              </a:schemeClr>
            </a:solid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A4CD4C90-46B8-452C-9310-6C610E008B5E}"/>
                </a:ext>
              </a:extLst>
            </p:cNvPr>
            <p:cNvSpPr/>
            <p:nvPr/>
          </p:nvSpPr>
          <p:spPr>
            <a:xfrm>
              <a:off x="336283" y="2216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90000"/>
                <a:lumOff val="10000"/>
              </a:schemeClr>
            </a:solidFill>
            <a:ln w="9525" cap="flat">
              <a:noFill/>
              <a:prstDash val="solid"/>
              <a:miter/>
            </a:ln>
          </p:spPr>
          <p:txBody>
            <a:bodyPr rtlCol="0" anchor="ctr"/>
            <a:lstStyle/>
            <a:p>
              <a:endParaRPr lang="en-US" sz="1836"/>
            </a:p>
          </p:txBody>
        </p:sp>
      </p:grpSp>
      <p:sp>
        <p:nvSpPr>
          <p:cNvPr id="133" name="Rectangle 132">
            <a:extLst>
              <a:ext uri="{FF2B5EF4-FFF2-40B4-BE49-F238E27FC236}">
                <a16:creationId xmlns:a16="http://schemas.microsoft.com/office/drawing/2014/main" id="{733207B7-0C31-4A2D-A9B1-DB7351C0C46D}"/>
              </a:ext>
            </a:extLst>
          </p:cNvPr>
          <p:cNvSpPr/>
          <p:nvPr/>
        </p:nvSpPr>
        <p:spPr bwMode="auto">
          <a:xfrm>
            <a:off x="717815" y="1411102"/>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134992A8-D0BE-4F64-ACA8-40A3F50A22FA}"/>
              </a:ext>
            </a:extLst>
          </p:cNvPr>
          <p:cNvSpPr/>
          <p:nvPr/>
        </p:nvSpPr>
        <p:spPr bwMode="auto">
          <a:xfrm>
            <a:off x="1393490" y="1451437"/>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D5552074-5825-4FD9-BD2B-B299B3AB11B1}"/>
              </a:ext>
            </a:extLst>
          </p:cNvPr>
          <p:cNvSpPr/>
          <p:nvPr/>
        </p:nvSpPr>
        <p:spPr bwMode="auto">
          <a:xfrm>
            <a:off x="2191965" y="145143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C2A919F-3B4B-4296-967F-60622AE1EB8A}"/>
              </a:ext>
            </a:extLst>
          </p:cNvPr>
          <p:cNvSpPr/>
          <p:nvPr/>
        </p:nvSpPr>
        <p:spPr>
          <a:xfrm>
            <a:off x="708085" y="2004630"/>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159" name="Rectangle 158">
            <a:extLst>
              <a:ext uri="{FF2B5EF4-FFF2-40B4-BE49-F238E27FC236}">
                <a16:creationId xmlns:a16="http://schemas.microsoft.com/office/drawing/2014/main" id="{ECC09E40-186B-4BA2-BD47-9AF849DE809C}"/>
              </a:ext>
            </a:extLst>
          </p:cNvPr>
          <p:cNvSpPr/>
          <p:nvPr/>
        </p:nvSpPr>
        <p:spPr>
          <a:xfrm>
            <a:off x="1390776" y="2007759"/>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160" name="Rectangle 159">
            <a:extLst>
              <a:ext uri="{FF2B5EF4-FFF2-40B4-BE49-F238E27FC236}">
                <a16:creationId xmlns:a16="http://schemas.microsoft.com/office/drawing/2014/main" id="{E60D5DC2-CFAB-473E-9AD4-2CCB4A636552}"/>
              </a:ext>
            </a:extLst>
          </p:cNvPr>
          <p:cNvSpPr/>
          <p:nvPr/>
        </p:nvSpPr>
        <p:spPr>
          <a:xfrm>
            <a:off x="2191703" y="2011252"/>
            <a:ext cx="566442" cy="338554"/>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216" name="Graphic 215">
            <a:extLst>
              <a:ext uri="{FF2B5EF4-FFF2-40B4-BE49-F238E27FC236}">
                <a16:creationId xmlns:a16="http://schemas.microsoft.com/office/drawing/2014/main" id="{5E94FC50-FD83-4D00-9290-EE3AEC0D3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2391" y="3183586"/>
            <a:ext cx="233151" cy="233151"/>
          </a:xfrm>
          <a:prstGeom prst="rect">
            <a:avLst/>
          </a:prstGeom>
        </p:spPr>
      </p:pic>
      <p:pic>
        <p:nvPicPr>
          <p:cNvPr id="217" name="Graphic 216">
            <a:extLst>
              <a:ext uri="{FF2B5EF4-FFF2-40B4-BE49-F238E27FC236}">
                <a16:creationId xmlns:a16="http://schemas.microsoft.com/office/drawing/2014/main" id="{8A861419-0AD8-4567-8445-5C64009E4C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5220" y="3459516"/>
            <a:ext cx="233151" cy="233151"/>
          </a:xfrm>
          <a:prstGeom prst="rect">
            <a:avLst/>
          </a:prstGeom>
        </p:spPr>
      </p:pic>
      <p:pic>
        <p:nvPicPr>
          <p:cNvPr id="219" name="Graphic 218">
            <a:extLst>
              <a:ext uri="{FF2B5EF4-FFF2-40B4-BE49-F238E27FC236}">
                <a16:creationId xmlns:a16="http://schemas.microsoft.com/office/drawing/2014/main" id="{609F2C86-F9F7-4414-9B3A-7E30EFC92A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3490" y="3465832"/>
            <a:ext cx="233151" cy="233151"/>
          </a:xfrm>
          <a:prstGeom prst="rect">
            <a:avLst/>
          </a:prstGeom>
        </p:spPr>
      </p:pic>
      <p:sp>
        <p:nvSpPr>
          <p:cNvPr id="226" name="Rectangle 225">
            <a:extLst>
              <a:ext uri="{FF2B5EF4-FFF2-40B4-BE49-F238E27FC236}">
                <a16:creationId xmlns:a16="http://schemas.microsoft.com/office/drawing/2014/main" id="{7F42C256-5ED8-4CD3-93E9-18CC81EF8C2C}"/>
              </a:ext>
            </a:extLst>
          </p:cNvPr>
          <p:cNvSpPr/>
          <p:nvPr/>
        </p:nvSpPr>
        <p:spPr bwMode="auto">
          <a:xfrm>
            <a:off x="713322" y="313601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7" name="Rectangle 226">
            <a:extLst>
              <a:ext uri="{FF2B5EF4-FFF2-40B4-BE49-F238E27FC236}">
                <a16:creationId xmlns:a16="http://schemas.microsoft.com/office/drawing/2014/main" id="{1563CD2A-47CD-4A58-885B-0D649260F568}"/>
              </a:ext>
            </a:extLst>
          </p:cNvPr>
          <p:cNvSpPr/>
          <p:nvPr/>
        </p:nvSpPr>
        <p:spPr bwMode="auto">
          <a:xfrm>
            <a:off x="1397271" y="3132054"/>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8" name="Rectangle 227">
            <a:extLst>
              <a:ext uri="{FF2B5EF4-FFF2-40B4-BE49-F238E27FC236}">
                <a16:creationId xmlns:a16="http://schemas.microsoft.com/office/drawing/2014/main" id="{15ABA11C-57F3-4C1E-B257-BBAD8C2407C8}"/>
              </a:ext>
            </a:extLst>
          </p:cNvPr>
          <p:cNvSpPr/>
          <p:nvPr/>
        </p:nvSpPr>
        <p:spPr bwMode="auto">
          <a:xfrm>
            <a:off x="2195746" y="3132055"/>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Rectangle 228">
            <a:extLst>
              <a:ext uri="{FF2B5EF4-FFF2-40B4-BE49-F238E27FC236}">
                <a16:creationId xmlns:a16="http://schemas.microsoft.com/office/drawing/2014/main" id="{B09C4F30-0EBE-4722-89D1-813C44D88EB0}"/>
              </a:ext>
            </a:extLst>
          </p:cNvPr>
          <p:cNvSpPr/>
          <p:nvPr/>
        </p:nvSpPr>
        <p:spPr>
          <a:xfrm>
            <a:off x="711866" y="3685248"/>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230" name="Rectangle 229">
            <a:extLst>
              <a:ext uri="{FF2B5EF4-FFF2-40B4-BE49-F238E27FC236}">
                <a16:creationId xmlns:a16="http://schemas.microsoft.com/office/drawing/2014/main" id="{86E2528A-F2FA-40CF-A51B-39EB380046E2}"/>
              </a:ext>
            </a:extLst>
          </p:cNvPr>
          <p:cNvSpPr/>
          <p:nvPr/>
        </p:nvSpPr>
        <p:spPr>
          <a:xfrm>
            <a:off x="1394557" y="3688377"/>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231" name="Rectangle 230">
            <a:extLst>
              <a:ext uri="{FF2B5EF4-FFF2-40B4-BE49-F238E27FC236}">
                <a16:creationId xmlns:a16="http://schemas.microsoft.com/office/drawing/2014/main" id="{B4FA1D21-34A8-4EB7-B9A1-960E4B512797}"/>
              </a:ext>
            </a:extLst>
          </p:cNvPr>
          <p:cNvSpPr/>
          <p:nvPr/>
        </p:nvSpPr>
        <p:spPr>
          <a:xfrm>
            <a:off x="2195484" y="3691870"/>
            <a:ext cx="566442" cy="325345"/>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33" name="Graphic 32">
            <a:extLst>
              <a:ext uri="{FF2B5EF4-FFF2-40B4-BE49-F238E27FC236}">
                <a16:creationId xmlns:a16="http://schemas.microsoft.com/office/drawing/2014/main" id="{2344CAC5-AEF1-48DA-AED2-9EE1D2A67E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6620" y="3195013"/>
            <a:ext cx="233151" cy="233151"/>
          </a:xfrm>
          <a:prstGeom prst="rect">
            <a:avLst/>
          </a:prstGeom>
        </p:spPr>
      </p:pic>
      <p:pic>
        <p:nvPicPr>
          <p:cNvPr id="35" name="Graphic 34">
            <a:extLst>
              <a:ext uri="{FF2B5EF4-FFF2-40B4-BE49-F238E27FC236}">
                <a16:creationId xmlns:a16="http://schemas.microsoft.com/office/drawing/2014/main" id="{0AFE90D6-0988-44B7-AAEF-2A7B94DEF2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6620" y="3460921"/>
            <a:ext cx="233151" cy="233151"/>
          </a:xfrm>
          <a:prstGeom prst="rect">
            <a:avLst/>
          </a:prstGeom>
        </p:spPr>
      </p:pic>
      <p:pic>
        <p:nvPicPr>
          <p:cNvPr id="37" name="Graphic 36">
            <a:extLst>
              <a:ext uri="{FF2B5EF4-FFF2-40B4-BE49-F238E27FC236}">
                <a16:creationId xmlns:a16="http://schemas.microsoft.com/office/drawing/2014/main" id="{85A1784F-2C6F-49F9-9894-A2BFCE546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6471" y="3203210"/>
            <a:ext cx="233151" cy="233151"/>
          </a:xfrm>
          <a:prstGeom prst="rect">
            <a:avLst/>
          </a:prstGeom>
        </p:spPr>
      </p:pic>
      <p:pic>
        <p:nvPicPr>
          <p:cNvPr id="41" name="Graphic 40">
            <a:extLst>
              <a:ext uri="{FF2B5EF4-FFF2-40B4-BE49-F238E27FC236}">
                <a16:creationId xmlns:a16="http://schemas.microsoft.com/office/drawing/2014/main" id="{FB4FD494-9119-4962-A115-2CF47EEA9F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83957" y="3197858"/>
            <a:ext cx="233151" cy="233151"/>
          </a:xfrm>
          <a:prstGeom prst="rect">
            <a:avLst/>
          </a:prstGeom>
        </p:spPr>
      </p:pic>
      <p:grpSp>
        <p:nvGrpSpPr>
          <p:cNvPr id="233" name="Group 232">
            <a:extLst>
              <a:ext uri="{FF2B5EF4-FFF2-40B4-BE49-F238E27FC236}">
                <a16:creationId xmlns:a16="http://schemas.microsoft.com/office/drawing/2014/main" id="{6DB6DF42-01E4-455A-8B9A-B4AE53DE8137}"/>
              </a:ext>
            </a:extLst>
          </p:cNvPr>
          <p:cNvGrpSpPr/>
          <p:nvPr/>
        </p:nvGrpSpPr>
        <p:grpSpPr>
          <a:xfrm>
            <a:off x="516294" y="4570004"/>
            <a:ext cx="2499981" cy="1083007"/>
            <a:chOff x="1317652" y="2287656"/>
            <a:chExt cx="2082726" cy="1180701"/>
          </a:xfrm>
        </p:grpSpPr>
        <p:sp>
          <p:nvSpPr>
            <p:cNvPr id="234" name="Rectangle 233">
              <a:extLst>
                <a:ext uri="{FF2B5EF4-FFF2-40B4-BE49-F238E27FC236}">
                  <a16:creationId xmlns:a16="http://schemas.microsoft.com/office/drawing/2014/main" id="{1874054E-352A-4934-92BF-626210C4012E}"/>
                </a:ext>
              </a:extLst>
            </p:cNvPr>
            <p:cNvSpPr/>
            <p:nvPr/>
          </p:nvSpPr>
          <p:spPr bwMode="auto">
            <a:xfrm>
              <a:off x="1317652" y="2287656"/>
              <a:ext cx="2005242" cy="63815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5" name="Rectangle 234">
              <a:extLst>
                <a:ext uri="{FF2B5EF4-FFF2-40B4-BE49-F238E27FC236}">
                  <a16:creationId xmlns:a16="http://schemas.microsoft.com/office/drawing/2014/main" id="{046D5842-32C2-410E-A3BB-FDAA5C7422CC}"/>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id="{8DF12ADD-1BA2-4DCF-9691-D2AE3F02FAEB}"/>
                </a:ext>
              </a:extLst>
            </p:cNvPr>
            <p:cNvSpPr/>
            <p:nvPr/>
          </p:nvSpPr>
          <p:spPr>
            <a:xfrm>
              <a:off x="1329024" y="2309794"/>
              <a:ext cx="1343583" cy="281853"/>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&lt;n&gt;</a:t>
              </a:r>
            </a:p>
          </p:txBody>
        </p:sp>
      </p:grpSp>
      <p:sp>
        <p:nvSpPr>
          <p:cNvPr id="237" name="Eye" title="Icon of an eye">
            <a:extLst>
              <a:ext uri="{FF2B5EF4-FFF2-40B4-BE49-F238E27FC236}">
                <a16:creationId xmlns:a16="http://schemas.microsoft.com/office/drawing/2014/main" id="{12C6CF35-153E-4C29-A0A2-AC4BB2CAD84C}"/>
              </a:ext>
            </a:extLst>
          </p:cNvPr>
          <p:cNvSpPr>
            <a:spLocks noChangeAspect="1" noEditPoints="1"/>
          </p:cNvSpPr>
          <p:nvPr/>
        </p:nvSpPr>
        <p:spPr bwMode="auto">
          <a:xfrm>
            <a:off x="869900" y="4863928"/>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238" name="Microsoft_E720" title="Icon of a microphone">
            <a:extLst>
              <a:ext uri="{FF2B5EF4-FFF2-40B4-BE49-F238E27FC236}">
                <a16:creationId xmlns:a16="http://schemas.microsoft.com/office/drawing/2014/main" id="{D3D88D87-8561-44EA-A625-D93E199F209D}"/>
              </a:ext>
            </a:extLst>
          </p:cNvPr>
          <p:cNvSpPr>
            <a:spLocks noChangeAspect="1" noEditPoints="1"/>
          </p:cNvSpPr>
          <p:nvPr/>
        </p:nvSpPr>
        <p:spPr bwMode="auto">
          <a:xfrm>
            <a:off x="1527918" y="4842975"/>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9" name="Dictionary_E82D" title="Icon of a book">
            <a:extLst>
              <a:ext uri="{FF2B5EF4-FFF2-40B4-BE49-F238E27FC236}">
                <a16:creationId xmlns:a16="http://schemas.microsoft.com/office/drawing/2014/main" id="{06D6A973-A0B7-471F-9A40-3B6FA719F60E}"/>
              </a:ext>
            </a:extLst>
          </p:cNvPr>
          <p:cNvSpPr>
            <a:spLocks noChangeAspect="1" noEditPoints="1"/>
          </p:cNvSpPr>
          <p:nvPr/>
        </p:nvSpPr>
        <p:spPr bwMode="auto">
          <a:xfrm>
            <a:off x="1243584" y="4842975"/>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0" name="magnify" title="Icon of a magnifying glass">
            <a:extLst>
              <a:ext uri="{FF2B5EF4-FFF2-40B4-BE49-F238E27FC236}">
                <a16:creationId xmlns:a16="http://schemas.microsoft.com/office/drawing/2014/main" id="{63D4DDBC-F20C-43A7-853A-7F0138C054F1}"/>
              </a:ext>
            </a:extLst>
          </p:cNvPr>
          <p:cNvSpPr>
            <a:spLocks noChangeAspect="1" noEditPoints="1"/>
          </p:cNvSpPr>
          <p:nvPr/>
        </p:nvSpPr>
        <p:spPr bwMode="auto">
          <a:xfrm flipH="1">
            <a:off x="2077411" y="4842975"/>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241" name="Characters_E8C1" title="Icon of the letter A and a letter in another language">
            <a:extLst>
              <a:ext uri="{FF2B5EF4-FFF2-40B4-BE49-F238E27FC236}">
                <a16:creationId xmlns:a16="http://schemas.microsoft.com/office/drawing/2014/main" id="{B016F23D-0CBB-4AB3-91CE-C61D9C6C5C89}"/>
              </a:ext>
            </a:extLst>
          </p:cNvPr>
          <p:cNvSpPr>
            <a:spLocks noChangeAspect="1" noEditPoints="1"/>
          </p:cNvSpPr>
          <p:nvPr/>
        </p:nvSpPr>
        <p:spPr bwMode="auto">
          <a:xfrm>
            <a:off x="2392048" y="4842975"/>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42" name="Beaker_F196" title="Icon of a scientific flask with liquid in it">
            <a:extLst>
              <a:ext uri="{FF2B5EF4-FFF2-40B4-BE49-F238E27FC236}">
                <a16:creationId xmlns:a16="http://schemas.microsoft.com/office/drawing/2014/main" id="{C2CFF5CA-E370-4ED4-8027-8275A0393D19}"/>
              </a:ext>
            </a:extLst>
          </p:cNvPr>
          <p:cNvSpPr>
            <a:spLocks noChangeAspect="1" noEditPoints="1"/>
          </p:cNvSpPr>
          <p:nvPr/>
        </p:nvSpPr>
        <p:spPr bwMode="auto">
          <a:xfrm>
            <a:off x="1788007" y="4842975"/>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cxnSp>
        <p:nvCxnSpPr>
          <p:cNvPr id="243" name="2   Arrow fg">
            <a:extLst>
              <a:ext uri="{FF2B5EF4-FFF2-40B4-BE49-F238E27FC236}">
                <a16:creationId xmlns:a16="http://schemas.microsoft.com/office/drawing/2014/main" id="{27B74DBF-1220-4858-80EC-40E0833208BA}"/>
              </a:ext>
            </a:extLst>
          </p:cNvPr>
          <p:cNvCxnSpPr>
            <a:cxnSpLocks/>
          </p:cNvCxnSpPr>
          <p:nvPr/>
        </p:nvCxnSpPr>
        <p:spPr>
          <a:xfrm>
            <a:off x="2930156" y="3649765"/>
            <a:ext cx="556850"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2   Arrow fg">
            <a:extLst>
              <a:ext uri="{FF2B5EF4-FFF2-40B4-BE49-F238E27FC236}">
                <a16:creationId xmlns:a16="http://schemas.microsoft.com/office/drawing/2014/main" id="{E6750BB7-B33C-45EE-8561-4F9AA54F7F88}"/>
              </a:ext>
            </a:extLst>
          </p:cNvPr>
          <p:cNvCxnSpPr>
            <a:cxnSpLocks/>
          </p:cNvCxnSpPr>
          <p:nvPr/>
        </p:nvCxnSpPr>
        <p:spPr>
          <a:xfrm>
            <a:off x="2926800" y="4855576"/>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E919C3F-A521-4880-A4ED-636B7EDA01FF}"/>
              </a:ext>
            </a:extLst>
          </p:cNvPr>
          <p:cNvSpPr/>
          <p:nvPr/>
        </p:nvSpPr>
        <p:spPr>
          <a:xfrm>
            <a:off x="7522006" y="1234339"/>
            <a:ext cx="1473156" cy="49753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Analytics &amp; Integrations</a:t>
            </a:r>
          </a:p>
        </p:txBody>
      </p:sp>
      <p:grpSp>
        <p:nvGrpSpPr>
          <p:cNvPr id="49" name="Group 48">
            <a:extLst>
              <a:ext uri="{FF2B5EF4-FFF2-40B4-BE49-F238E27FC236}">
                <a16:creationId xmlns:a16="http://schemas.microsoft.com/office/drawing/2014/main" id="{66D3C786-C4F4-461A-B644-8F3A576B11C0}"/>
              </a:ext>
            </a:extLst>
          </p:cNvPr>
          <p:cNvGrpSpPr/>
          <p:nvPr/>
        </p:nvGrpSpPr>
        <p:grpSpPr>
          <a:xfrm>
            <a:off x="7663444" y="1856322"/>
            <a:ext cx="1177730" cy="768842"/>
            <a:chOff x="7548881" y="1809268"/>
            <a:chExt cx="1154742" cy="753835"/>
          </a:xfrm>
        </p:grpSpPr>
        <p:pic>
          <p:nvPicPr>
            <p:cNvPr id="246" name="Picture 245">
              <a:extLst>
                <a:ext uri="{FF2B5EF4-FFF2-40B4-BE49-F238E27FC236}">
                  <a16:creationId xmlns:a16="http://schemas.microsoft.com/office/drawing/2014/main" id="{F72B893F-6A2F-417E-B0B7-FEA43DF97935}"/>
                </a:ext>
              </a:extLst>
            </p:cNvPr>
            <p:cNvPicPr>
              <a:picLocks noChangeAspect="1"/>
            </p:cNvPicPr>
            <p:nvPr/>
          </p:nvPicPr>
          <p:blipFill>
            <a:blip r:embed="rId25"/>
            <a:stretch>
              <a:fillRect/>
            </a:stretch>
          </p:blipFill>
          <p:spPr>
            <a:xfrm>
              <a:off x="7878482" y="1809268"/>
              <a:ext cx="499138" cy="499138"/>
            </a:xfrm>
            <a:prstGeom prst="rect">
              <a:avLst/>
            </a:prstGeom>
          </p:spPr>
        </p:pic>
        <p:sp>
          <p:nvSpPr>
            <p:cNvPr id="122" name="TextBox 121">
              <a:extLst>
                <a:ext uri="{FF2B5EF4-FFF2-40B4-BE49-F238E27FC236}">
                  <a16:creationId xmlns:a16="http://schemas.microsoft.com/office/drawing/2014/main" id="{012098BB-A980-40B8-8352-DBD37010E14B}"/>
                </a:ext>
              </a:extLst>
            </p:cNvPr>
            <p:cNvSpPr txBox="1"/>
            <p:nvPr/>
          </p:nvSpPr>
          <p:spPr>
            <a:xfrm>
              <a:off x="7548881" y="2309617"/>
              <a:ext cx="1154742" cy="253486"/>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Synapse</a:t>
              </a:r>
            </a:p>
          </p:txBody>
        </p:sp>
      </p:grpSp>
      <p:grpSp>
        <p:nvGrpSpPr>
          <p:cNvPr id="48" name="Group 47">
            <a:extLst>
              <a:ext uri="{FF2B5EF4-FFF2-40B4-BE49-F238E27FC236}">
                <a16:creationId xmlns:a16="http://schemas.microsoft.com/office/drawing/2014/main" id="{9998DA37-5277-4604-ACE1-AF7986327DCB}"/>
              </a:ext>
            </a:extLst>
          </p:cNvPr>
          <p:cNvGrpSpPr/>
          <p:nvPr/>
        </p:nvGrpSpPr>
        <p:grpSpPr>
          <a:xfrm>
            <a:off x="3591569" y="3511759"/>
            <a:ext cx="3439408" cy="1663645"/>
            <a:chOff x="3532799" y="3356345"/>
            <a:chExt cx="3372275" cy="1631173"/>
          </a:xfrm>
        </p:grpSpPr>
        <p:grpSp>
          <p:nvGrpSpPr>
            <p:cNvPr id="40" name="Group 39">
              <a:extLst>
                <a:ext uri="{FF2B5EF4-FFF2-40B4-BE49-F238E27FC236}">
                  <a16:creationId xmlns:a16="http://schemas.microsoft.com/office/drawing/2014/main" id="{ACC91339-7E22-4B30-9826-183943C09BA5}"/>
                </a:ext>
              </a:extLst>
            </p:cNvPr>
            <p:cNvGrpSpPr/>
            <p:nvPr/>
          </p:nvGrpSpPr>
          <p:grpSpPr>
            <a:xfrm>
              <a:off x="4363990" y="3356346"/>
              <a:ext cx="2541084" cy="1631172"/>
              <a:chOff x="4279366" y="2396342"/>
              <a:chExt cx="2541084" cy="1631172"/>
            </a:xfrm>
          </p:grpSpPr>
          <p:grpSp>
            <p:nvGrpSpPr>
              <p:cNvPr id="46" name="Group 45">
                <a:extLst>
                  <a:ext uri="{FF2B5EF4-FFF2-40B4-BE49-F238E27FC236}">
                    <a16:creationId xmlns:a16="http://schemas.microsoft.com/office/drawing/2014/main" id="{33BEF6A3-998A-4F19-AF0F-FC81D4FAA0EE}"/>
                  </a:ext>
                </a:extLst>
              </p:cNvPr>
              <p:cNvGrpSpPr/>
              <p:nvPr/>
            </p:nvGrpSpPr>
            <p:grpSpPr>
              <a:xfrm>
                <a:off x="4294260" y="2396342"/>
                <a:ext cx="1007953" cy="798518"/>
                <a:chOff x="3731960" y="3592933"/>
                <a:chExt cx="1007953" cy="798518"/>
              </a:xfrm>
            </p:grpSpPr>
            <p:sp>
              <p:nvSpPr>
                <p:cNvPr id="249" name="Rectangle 248">
                  <a:extLst>
                    <a:ext uri="{FF2B5EF4-FFF2-40B4-BE49-F238E27FC236}">
                      <a16:creationId xmlns:a16="http://schemas.microsoft.com/office/drawing/2014/main" id="{86300A6D-735D-4257-8BF8-82CC6938FFFC}"/>
                    </a:ext>
                  </a:extLst>
                </p:cNvPr>
                <p:cNvSpPr/>
                <p:nvPr/>
              </p:nvSpPr>
              <p:spPr bwMode="auto">
                <a:xfrm>
                  <a:off x="3731960" y="3592933"/>
                  <a:ext cx="1007953" cy="7985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D27DD0BE-7883-4C41-80A9-1D95D8DBDE84}"/>
                    </a:ext>
                  </a:extLst>
                </p:cNvPr>
                <p:cNvGrpSpPr/>
                <p:nvPr/>
              </p:nvGrpSpPr>
              <p:grpSpPr>
                <a:xfrm>
                  <a:off x="3911314" y="3988114"/>
                  <a:ext cx="680335" cy="275213"/>
                  <a:chOff x="3911370" y="3997462"/>
                  <a:chExt cx="680335" cy="275213"/>
                </a:xfrm>
              </p:grpSpPr>
              <p:pic>
                <p:nvPicPr>
                  <p:cNvPr id="247" name="Picture 246" descr="A close up of a logo&#10;&#10;Description automatically generated">
                    <a:extLst>
                      <a:ext uri="{FF2B5EF4-FFF2-40B4-BE49-F238E27FC236}">
                        <a16:creationId xmlns:a16="http://schemas.microsoft.com/office/drawing/2014/main" id="{47EE817A-1765-40A7-96BE-607736BEEEDA}"/>
                      </a:ext>
                    </a:extLst>
                  </p:cNvPr>
                  <p:cNvPicPr>
                    <a:picLocks noChangeAspect="1"/>
                  </p:cNvPicPr>
                  <p:nvPr/>
                </p:nvPicPr>
                <p:blipFill>
                  <a:blip r:embed="rId2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17385" y="3998355"/>
                    <a:ext cx="274320" cy="274320"/>
                  </a:xfrm>
                  <a:prstGeom prst="rect">
                    <a:avLst/>
                  </a:prstGeom>
                </p:spPr>
              </p:pic>
              <p:pic>
                <p:nvPicPr>
                  <p:cNvPr id="248" name="Picture 247" descr="A close up of a logo&#10;&#10;Description automatically generated">
                    <a:extLst>
                      <a:ext uri="{FF2B5EF4-FFF2-40B4-BE49-F238E27FC236}">
                        <a16:creationId xmlns:a16="http://schemas.microsoft.com/office/drawing/2014/main" id="{A8F45D74-A2C3-4965-B7DC-33473834FCF4}"/>
                      </a:ext>
                    </a:extLst>
                  </p:cNvPr>
                  <p:cNvPicPr>
                    <a:picLocks noChangeAspect="1"/>
                  </p:cNvPicPr>
                  <p:nvPr/>
                </p:nvPicPr>
                <p:blipFill>
                  <a:blip r:embed="rId2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11370" y="3997462"/>
                    <a:ext cx="274320" cy="274320"/>
                  </a:xfrm>
                  <a:prstGeom prst="rect">
                    <a:avLst/>
                  </a:prstGeom>
                </p:spPr>
              </p:pic>
            </p:grpSp>
            <p:sp>
              <p:nvSpPr>
                <p:cNvPr id="44" name="Rectangle 43">
                  <a:extLst>
                    <a:ext uri="{FF2B5EF4-FFF2-40B4-BE49-F238E27FC236}">
                      <a16:creationId xmlns:a16="http://schemas.microsoft.com/office/drawing/2014/main" id="{244B3130-29E8-4A09-96DD-474C50AF8F1E}"/>
                    </a:ext>
                  </a:extLst>
                </p:cNvPr>
                <p:cNvSpPr/>
                <p:nvPr/>
              </p:nvSpPr>
              <p:spPr>
                <a:xfrm>
                  <a:off x="3762913" y="3633462"/>
                  <a:ext cx="949630"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Industry Data </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Modeling Service</a:t>
                  </a:r>
                </a:p>
              </p:txBody>
            </p:sp>
          </p:grpSp>
          <p:grpSp>
            <p:nvGrpSpPr>
              <p:cNvPr id="39" name="Group 38">
                <a:extLst>
                  <a:ext uri="{FF2B5EF4-FFF2-40B4-BE49-F238E27FC236}">
                    <a16:creationId xmlns:a16="http://schemas.microsoft.com/office/drawing/2014/main" id="{EC22B4DB-67B0-465B-A79C-1173B512DEB5}"/>
                  </a:ext>
                </a:extLst>
              </p:cNvPr>
              <p:cNvGrpSpPr/>
              <p:nvPr/>
            </p:nvGrpSpPr>
            <p:grpSpPr>
              <a:xfrm>
                <a:off x="5464063" y="2397347"/>
                <a:ext cx="1291381" cy="806081"/>
                <a:chOff x="5026292" y="4289141"/>
                <a:chExt cx="1291381" cy="811510"/>
              </a:xfrm>
            </p:grpSpPr>
            <p:sp>
              <p:nvSpPr>
                <p:cNvPr id="118" name="Rectangle 117">
                  <a:extLst>
                    <a:ext uri="{FF2B5EF4-FFF2-40B4-BE49-F238E27FC236}">
                      <a16:creationId xmlns:a16="http://schemas.microsoft.com/office/drawing/2014/main" id="{6C2C7BFB-BADF-4AF2-990E-C50DF07DB854}"/>
                    </a:ext>
                  </a:extLst>
                </p:cNvPr>
                <p:cNvSpPr/>
                <p:nvPr/>
              </p:nvSpPr>
              <p:spPr bwMode="auto">
                <a:xfrm>
                  <a:off x="5026292" y="4289141"/>
                  <a:ext cx="1291381" cy="8115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6" name="Graphic 125">
                  <a:extLst>
                    <a:ext uri="{FF2B5EF4-FFF2-40B4-BE49-F238E27FC236}">
                      <a16:creationId xmlns:a16="http://schemas.microsoft.com/office/drawing/2014/main" id="{2DCC9E2D-3D7F-41C8-B55A-93CA2CC0F8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3864" y="4616142"/>
                  <a:ext cx="365760" cy="365760"/>
                </a:xfrm>
                <a:prstGeom prst="rect">
                  <a:avLst/>
                </a:prstGeom>
              </p:spPr>
            </p:pic>
            <p:pic>
              <p:nvPicPr>
                <p:cNvPr id="130" name="Graphic 129">
                  <a:extLst>
                    <a:ext uri="{FF2B5EF4-FFF2-40B4-BE49-F238E27FC236}">
                      <a16:creationId xmlns:a16="http://schemas.microsoft.com/office/drawing/2014/main" id="{B7B73DA4-CABC-4C31-B801-F56D72C90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0240" y="4619178"/>
                  <a:ext cx="365760" cy="365760"/>
                </a:xfrm>
                <a:prstGeom prst="rect">
                  <a:avLst/>
                </a:prstGeom>
              </p:spPr>
            </p:pic>
            <p:sp>
              <p:nvSpPr>
                <p:cNvPr id="250" name="Rectangle 249">
                  <a:extLst>
                    <a:ext uri="{FF2B5EF4-FFF2-40B4-BE49-F238E27FC236}">
                      <a16:creationId xmlns:a16="http://schemas.microsoft.com/office/drawing/2014/main" id="{02D76899-065D-4624-86EC-366B1FA7D8E0}"/>
                    </a:ext>
                  </a:extLst>
                </p:cNvPr>
                <p:cNvSpPr/>
                <p:nvPr/>
              </p:nvSpPr>
              <p:spPr>
                <a:xfrm>
                  <a:off x="5340978" y="4331460"/>
                  <a:ext cx="662007" cy="200509"/>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 Pools</a:t>
                  </a:r>
                </a:p>
              </p:txBody>
            </p:sp>
          </p:grpSp>
          <p:grpSp>
            <p:nvGrpSpPr>
              <p:cNvPr id="36" name="Group 35">
                <a:extLst>
                  <a:ext uri="{FF2B5EF4-FFF2-40B4-BE49-F238E27FC236}">
                    <a16:creationId xmlns:a16="http://schemas.microsoft.com/office/drawing/2014/main" id="{5E75B404-7B5B-4FBB-B10D-EB824ABE211A}"/>
                  </a:ext>
                </a:extLst>
              </p:cNvPr>
              <p:cNvGrpSpPr/>
              <p:nvPr/>
            </p:nvGrpSpPr>
            <p:grpSpPr>
              <a:xfrm>
                <a:off x="5694788" y="3307049"/>
                <a:ext cx="1125662" cy="720465"/>
                <a:chOff x="3621184" y="4181348"/>
                <a:chExt cx="1125662" cy="720465"/>
              </a:xfrm>
            </p:grpSpPr>
            <p:sp>
              <p:nvSpPr>
                <p:cNvPr id="128" name="Rectangle 127">
                  <a:extLst>
                    <a:ext uri="{FF2B5EF4-FFF2-40B4-BE49-F238E27FC236}">
                      <a16:creationId xmlns:a16="http://schemas.microsoft.com/office/drawing/2014/main" id="{E1423EDD-CA51-413A-B7C1-113E3855E665}"/>
                    </a:ext>
                  </a:extLst>
                </p:cNvPr>
                <p:cNvSpPr/>
                <p:nvPr/>
              </p:nvSpPr>
              <p:spPr bwMode="auto">
                <a:xfrm>
                  <a:off x="3678247" y="4181348"/>
                  <a:ext cx="1007953"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C62DB607-9A74-4ED6-9EFF-ECD404BABA30}"/>
                    </a:ext>
                  </a:extLst>
                </p:cNvPr>
                <p:cNvSpPr/>
                <p:nvPr/>
              </p:nvSpPr>
              <p:spPr>
                <a:xfrm>
                  <a:off x="3621184" y="4277053"/>
                  <a:ext cx="1125662" cy="158618"/>
                </a:xfrm>
                <a:prstGeom prst="rect">
                  <a:avLst/>
                </a:prstGeom>
              </p:spPr>
              <p:txBody>
                <a:bodyPr wrap="none">
                  <a:spAutoFit/>
                </a:bodyPr>
                <a:lstStyle/>
                <a:p>
                  <a:pPr algn="ctr" defTabSz="931574" fontAlgn="base">
                    <a:lnSpc>
                      <a:spcPct val="50000"/>
                    </a:lnSpc>
                    <a:spcBef>
                      <a:spcPct val="0"/>
                    </a:spcBef>
                    <a:spcAft>
                      <a:spcPts val="612"/>
                    </a:spcAft>
                  </a:pPr>
                  <a:r>
                    <a:rPr lang="en-US" sz="800" kern="0" dirty="0">
                      <a:latin typeface="Segoe UI" panose="020B0502040204020203" pitchFamily="34" charset="0"/>
                      <a:cs typeface="Segoe UI" panose="020B0502040204020203" pitchFamily="34" charset="0"/>
                    </a:rPr>
                    <a:t>Events</a:t>
                  </a:r>
                  <a:r>
                    <a:rPr lang="en-US" sz="714" kern="0" dirty="0">
                      <a:solidFill>
                        <a:schemeClr val="tx1">
                          <a:lumMod val="65000"/>
                          <a:lumOff val="35000"/>
                        </a:schemeClr>
                      </a:solidFill>
                      <a:latin typeface="Segoe UI" panose="020B0502040204020203" pitchFamily="34" charset="0"/>
                      <a:cs typeface="Segoe UI" panose="020B0502040204020203" pitchFamily="34" charset="0"/>
                    </a:rPr>
                    <a:t> </a:t>
                  </a:r>
                  <a:r>
                    <a:rPr lang="en-US" sz="800" kern="0" dirty="0">
                      <a:latin typeface="Segoe UI" panose="020B0502040204020203" pitchFamily="34" charset="0"/>
                      <a:cs typeface="Segoe UI" panose="020B0502040204020203" pitchFamily="34" charset="0"/>
                    </a:rPr>
                    <a:t>&amp; Notification</a:t>
                  </a:r>
                </a:p>
              </p:txBody>
            </p:sp>
            <p:pic>
              <p:nvPicPr>
                <p:cNvPr id="20" name="Graphic 19">
                  <a:extLst>
                    <a:ext uri="{FF2B5EF4-FFF2-40B4-BE49-F238E27FC236}">
                      <a16:creationId xmlns:a16="http://schemas.microsoft.com/office/drawing/2014/main" id="{6FE8CEDB-617C-4F18-BE91-873ED5522E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68499" y="4465426"/>
                  <a:ext cx="274320" cy="355002"/>
                </a:xfrm>
                <a:prstGeom prst="rect">
                  <a:avLst/>
                </a:prstGeom>
              </p:spPr>
            </p:pic>
            <p:pic>
              <p:nvPicPr>
                <p:cNvPr id="21" name="Graphic 20">
                  <a:extLst>
                    <a:ext uri="{FF2B5EF4-FFF2-40B4-BE49-F238E27FC236}">
                      <a16:creationId xmlns:a16="http://schemas.microsoft.com/office/drawing/2014/main" id="{DB5D2D79-8312-426D-BB42-D9AD34A0BA4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38264" y="4508803"/>
                  <a:ext cx="274320" cy="274320"/>
                </a:xfrm>
                <a:prstGeom prst="rect">
                  <a:avLst/>
                </a:prstGeom>
              </p:spPr>
            </p:pic>
          </p:grpSp>
          <p:grpSp>
            <p:nvGrpSpPr>
              <p:cNvPr id="34" name="Group 33">
                <a:extLst>
                  <a:ext uri="{FF2B5EF4-FFF2-40B4-BE49-F238E27FC236}">
                    <a16:creationId xmlns:a16="http://schemas.microsoft.com/office/drawing/2014/main" id="{994FB934-D4B0-497A-B502-CD8513214C51}"/>
                  </a:ext>
                </a:extLst>
              </p:cNvPr>
              <p:cNvGrpSpPr/>
              <p:nvPr/>
            </p:nvGrpSpPr>
            <p:grpSpPr>
              <a:xfrm>
                <a:off x="4279366" y="3307048"/>
                <a:ext cx="1318928" cy="720465"/>
                <a:chOff x="4279366" y="3307048"/>
                <a:chExt cx="1318928" cy="720465"/>
              </a:xfrm>
            </p:grpSpPr>
            <p:sp>
              <p:nvSpPr>
                <p:cNvPr id="25" name="Rectangle 24">
                  <a:extLst>
                    <a:ext uri="{FF2B5EF4-FFF2-40B4-BE49-F238E27FC236}">
                      <a16:creationId xmlns:a16="http://schemas.microsoft.com/office/drawing/2014/main" id="{51777240-EF60-4148-8E9F-8429DA6F5367}"/>
                    </a:ext>
                  </a:extLst>
                </p:cNvPr>
                <p:cNvSpPr/>
                <p:nvPr/>
              </p:nvSpPr>
              <p:spPr bwMode="auto">
                <a:xfrm>
                  <a:off x="4279366" y="3307048"/>
                  <a:ext cx="1318928"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4056202-71F3-4E37-9145-B41EC2651E6C}"/>
                    </a:ext>
                  </a:extLst>
                </p:cNvPr>
                <p:cNvSpPr/>
                <p:nvPr/>
              </p:nvSpPr>
              <p:spPr>
                <a:xfrm>
                  <a:off x="4308057" y="3326169"/>
                  <a:ext cx="1260829"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Governance, Monitoring</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&amp; Logging</a:t>
                  </a:r>
                </a:p>
              </p:txBody>
            </p:sp>
            <p:pic>
              <p:nvPicPr>
                <p:cNvPr id="6" name="Graphic 5">
                  <a:extLst>
                    <a:ext uri="{FF2B5EF4-FFF2-40B4-BE49-F238E27FC236}">
                      <a16:creationId xmlns:a16="http://schemas.microsoft.com/office/drawing/2014/main" id="{D2B5E18B-E1A0-4399-AD6C-94D95CCD00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99217" y="3651515"/>
                  <a:ext cx="274320" cy="274320"/>
                </a:xfrm>
                <a:prstGeom prst="rect">
                  <a:avLst/>
                </a:prstGeom>
              </p:spPr>
            </p:pic>
            <p:pic>
              <p:nvPicPr>
                <p:cNvPr id="11" name="Graphic 10">
                  <a:extLst>
                    <a:ext uri="{FF2B5EF4-FFF2-40B4-BE49-F238E27FC236}">
                      <a16:creationId xmlns:a16="http://schemas.microsoft.com/office/drawing/2014/main" id="{817651B9-249F-4B5B-AB94-078BBBD828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74881" y="3656211"/>
                  <a:ext cx="274320" cy="274320"/>
                </a:xfrm>
                <a:prstGeom prst="rect">
                  <a:avLst/>
                </a:prstGeom>
              </p:spPr>
            </p:pic>
            <p:pic>
              <p:nvPicPr>
                <p:cNvPr id="13" name="Graphic 12">
                  <a:extLst>
                    <a:ext uri="{FF2B5EF4-FFF2-40B4-BE49-F238E27FC236}">
                      <a16:creationId xmlns:a16="http://schemas.microsoft.com/office/drawing/2014/main" id="{D70302F7-A69E-4223-B45A-C613ED9506F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28914" y="3660884"/>
                  <a:ext cx="274320" cy="274320"/>
                </a:xfrm>
                <a:prstGeom prst="rect">
                  <a:avLst/>
                </a:prstGeom>
              </p:spPr>
            </p:pic>
          </p:grpSp>
        </p:grpSp>
        <p:grpSp>
          <p:nvGrpSpPr>
            <p:cNvPr id="47" name="Group 46">
              <a:extLst>
                <a:ext uri="{FF2B5EF4-FFF2-40B4-BE49-F238E27FC236}">
                  <a16:creationId xmlns:a16="http://schemas.microsoft.com/office/drawing/2014/main" id="{0CD2450A-5A84-4B3C-9C28-BE6DAE553E44}"/>
                </a:ext>
              </a:extLst>
            </p:cNvPr>
            <p:cNvGrpSpPr/>
            <p:nvPr/>
          </p:nvGrpSpPr>
          <p:grpSpPr>
            <a:xfrm>
              <a:off x="3532799" y="3356345"/>
              <a:ext cx="697822" cy="1631167"/>
              <a:chOff x="3532799" y="3356345"/>
              <a:chExt cx="697822" cy="1631167"/>
            </a:xfrm>
          </p:grpSpPr>
          <p:sp>
            <p:nvSpPr>
              <p:cNvPr id="42" name="Rectangle 41">
                <a:extLst>
                  <a:ext uri="{FF2B5EF4-FFF2-40B4-BE49-F238E27FC236}">
                    <a16:creationId xmlns:a16="http://schemas.microsoft.com/office/drawing/2014/main" id="{0775A17B-2AD0-487D-8E2C-D321DB1974B1}"/>
                  </a:ext>
                </a:extLst>
              </p:cNvPr>
              <p:cNvSpPr/>
              <p:nvPr/>
            </p:nvSpPr>
            <p:spPr bwMode="auto">
              <a:xfrm>
                <a:off x="3532799" y="3356345"/>
                <a:ext cx="697822" cy="163116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32" name="Graphic 231">
                <a:extLst>
                  <a:ext uri="{FF2B5EF4-FFF2-40B4-BE49-F238E27FC236}">
                    <a16:creationId xmlns:a16="http://schemas.microsoft.com/office/drawing/2014/main" id="{F6A180A4-06CA-4940-949B-A5F499741CB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8830" y="4025847"/>
                <a:ext cx="365760" cy="365760"/>
              </a:xfrm>
              <a:prstGeom prst="rect">
                <a:avLst/>
              </a:prstGeom>
            </p:spPr>
          </p:pic>
          <p:sp>
            <p:nvSpPr>
              <p:cNvPr id="43" name="Rectangle 42">
                <a:extLst>
                  <a:ext uri="{FF2B5EF4-FFF2-40B4-BE49-F238E27FC236}">
                    <a16:creationId xmlns:a16="http://schemas.microsoft.com/office/drawing/2014/main" id="{6F12DBDE-02E1-4874-B549-4F15468106B4}"/>
                  </a:ext>
                </a:extLst>
              </p:cNvPr>
              <p:cNvSpPr/>
              <p:nvPr/>
            </p:nvSpPr>
            <p:spPr>
              <a:xfrm>
                <a:off x="3584499" y="3424650"/>
                <a:ext cx="594422" cy="383247"/>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Ingestion</a:t>
                </a:r>
              </a:p>
            </p:txBody>
          </p:sp>
        </p:grpSp>
      </p:grpSp>
      <p:grpSp>
        <p:nvGrpSpPr>
          <p:cNvPr id="50" name="Group 49">
            <a:extLst>
              <a:ext uri="{FF2B5EF4-FFF2-40B4-BE49-F238E27FC236}">
                <a16:creationId xmlns:a16="http://schemas.microsoft.com/office/drawing/2014/main" id="{BCFB59E2-64AF-4E66-9DB8-D2A8888A7CB7}"/>
              </a:ext>
            </a:extLst>
          </p:cNvPr>
          <p:cNvGrpSpPr/>
          <p:nvPr/>
        </p:nvGrpSpPr>
        <p:grpSpPr>
          <a:xfrm>
            <a:off x="7653876" y="2842082"/>
            <a:ext cx="1177730" cy="935042"/>
            <a:chOff x="7548881" y="1809268"/>
            <a:chExt cx="1154742" cy="916791"/>
          </a:xfrm>
        </p:grpSpPr>
        <p:pic>
          <p:nvPicPr>
            <p:cNvPr id="147" name="Picture 146">
              <a:extLst>
                <a:ext uri="{FF2B5EF4-FFF2-40B4-BE49-F238E27FC236}">
                  <a16:creationId xmlns:a16="http://schemas.microsoft.com/office/drawing/2014/main" id="{850C46A6-0DEC-4EC8-9404-71E4AAE7B3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88881" y="1809268"/>
              <a:ext cx="478340" cy="499138"/>
            </a:xfrm>
            <a:prstGeom prst="rect">
              <a:avLst/>
            </a:prstGeom>
          </p:spPr>
        </p:pic>
        <p:sp>
          <p:nvSpPr>
            <p:cNvPr id="148" name="TextBox 147">
              <a:extLst>
                <a:ext uri="{FF2B5EF4-FFF2-40B4-BE49-F238E27FC236}">
                  <a16:creationId xmlns:a16="http://schemas.microsoft.com/office/drawing/2014/main" id="{6F41DEF0-9E2B-4EBF-912D-BD347C426E46}"/>
                </a:ext>
              </a:extLst>
            </p:cNvPr>
            <p:cNvSpPr txBox="1"/>
            <p:nvPr/>
          </p:nvSpPr>
          <p:spPr>
            <a:xfrm>
              <a:off x="7548881" y="2309617"/>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Custom Analytics</a:t>
              </a:r>
            </a:p>
          </p:txBody>
        </p:sp>
      </p:grpSp>
      <p:grpSp>
        <p:nvGrpSpPr>
          <p:cNvPr id="56" name="Group 55">
            <a:extLst>
              <a:ext uri="{FF2B5EF4-FFF2-40B4-BE49-F238E27FC236}">
                <a16:creationId xmlns:a16="http://schemas.microsoft.com/office/drawing/2014/main" id="{D2BFB62C-EA5F-45DB-8D96-E8CF92AD95F1}"/>
              </a:ext>
            </a:extLst>
          </p:cNvPr>
          <p:cNvGrpSpPr/>
          <p:nvPr/>
        </p:nvGrpSpPr>
        <p:grpSpPr>
          <a:xfrm>
            <a:off x="7671775" y="3983226"/>
            <a:ext cx="1177730" cy="970267"/>
            <a:chOff x="7557049" y="3985493"/>
            <a:chExt cx="1154742" cy="951328"/>
          </a:xfrm>
        </p:grpSpPr>
        <p:pic>
          <p:nvPicPr>
            <p:cNvPr id="54" name="Graphic 53">
              <a:extLst>
                <a:ext uri="{FF2B5EF4-FFF2-40B4-BE49-F238E27FC236}">
                  <a16:creationId xmlns:a16="http://schemas.microsoft.com/office/drawing/2014/main" id="{90E79003-D0D2-4F91-85C2-F95AC45E3A1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75363" y="3985493"/>
              <a:ext cx="502920" cy="502920"/>
            </a:xfrm>
            <a:prstGeom prst="rect">
              <a:avLst/>
            </a:prstGeom>
          </p:spPr>
        </p:pic>
        <p:sp>
          <p:nvSpPr>
            <p:cNvPr id="55" name="TextBox 54">
              <a:extLst>
                <a:ext uri="{FF2B5EF4-FFF2-40B4-BE49-F238E27FC236}">
                  <a16:creationId xmlns:a16="http://schemas.microsoft.com/office/drawing/2014/main" id="{37CCADA3-B8CF-4A88-A04A-CFB4FAD65DE5}"/>
                </a:ext>
              </a:extLst>
            </p:cNvPr>
            <p:cNvSpPr txBox="1"/>
            <p:nvPr/>
          </p:nvSpPr>
          <p:spPr>
            <a:xfrm>
              <a:off x="7557049" y="4520379"/>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Marketplace</a:t>
              </a:r>
            </a:p>
          </p:txBody>
        </p:sp>
      </p:grpSp>
      <p:grpSp>
        <p:nvGrpSpPr>
          <p:cNvPr id="7177" name="Group 7176">
            <a:extLst>
              <a:ext uri="{FF2B5EF4-FFF2-40B4-BE49-F238E27FC236}">
                <a16:creationId xmlns:a16="http://schemas.microsoft.com/office/drawing/2014/main" id="{D901C9BD-2061-49D7-8069-12BCE10FC0E3}"/>
              </a:ext>
            </a:extLst>
          </p:cNvPr>
          <p:cNvGrpSpPr/>
          <p:nvPr/>
        </p:nvGrpSpPr>
        <p:grpSpPr>
          <a:xfrm>
            <a:off x="9381989" y="3533027"/>
            <a:ext cx="2564659" cy="1776200"/>
            <a:chOff x="9233882" y="3598585"/>
            <a:chExt cx="2514600" cy="1741531"/>
          </a:xfrm>
        </p:grpSpPr>
        <p:sp>
          <p:nvSpPr>
            <p:cNvPr id="132" name="Rectangle 131">
              <a:extLst>
                <a:ext uri="{FF2B5EF4-FFF2-40B4-BE49-F238E27FC236}">
                  <a16:creationId xmlns:a16="http://schemas.microsoft.com/office/drawing/2014/main" id="{E4D8D7AD-94E8-4B58-B2F7-BDBE2DA5F9E8}"/>
                </a:ext>
              </a:extLst>
            </p:cNvPr>
            <p:cNvSpPr/>
            <p:nvPr/>
          </p:nvSpPr>
          <p:spPr bwMode="auto">
            <a:xfrm>
              <a:off x="9310428" y="3598585"/>
              <a:ext cx="2366403" cy="174153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p:cNvSpPr/>
            <p:nvPr/>
          </p:nvSpPr>
          <p:spPr>
            <a:xfrm>
              <a:off x="9233882" y="3714297"/>
              <a:ext cx="2514600" cy="509236"/>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Business Integration</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929239" y="4637588"/>
              <a:ext cx="1150029" cy="290038"/>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rgbClr val="EB3C00"/>
                  </a:solidFill>
                  <a:latin typeface="Segoe UI" panose="020B0502040204020203" pitchFamily="34" charset="0"/>
                  <a:ea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62757" y="4317182"/>
              <a:ext cx="1282992" cy="28441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Dynamics 365</a:t>
              </a:r>
            </a:p>
          </p:txBody>
        </p:sp>
        <p:sp>
          <p:nvSpPr>
            <p:cNvPr id="245" name="Rectangle 244">
              <a:extLst>
                <a:ext uri="{FF2B5EF4-FFF2-40B4-BE49-F238E27FC236}">
                  <a16:creationId xmlns:a16="http://schemas.microsoft.com/office/drawing/2014/main" id="{A8A66C6E-568C-46D5-A888-3EC6658D9CC1}"/>
                </a:ext>
              </a:extLst>
            </p:cNvPr>
            <p:cNvSpPr/>
            <p:nvPr/>
          </p:nvSpPr>
          <p:spPr>
            <a:xfrm>
              <a:off x="9719233" y="4989214"/>
              <a:ext cx="1530689" cy="253486"/>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3rd Party</a:t>
              </a:r>
            </a:p>
          </p:txBody>
        </p:sp>
      </p:grpSp>
      <p:sp>
        <p:nvSpPr>
          <p:cNvPr id="7179" name="Rectangle 7178">
            <a:extLst>
              <a:ext uri="{FF2B5EF4-FFF2-40B4-BE49-F238E27FC236}">
                <a16:creationId xmlns:a16="http://schemas.microsoft.com/office/drawing/2014/main" id="{249825C8-113F-4A94-9F19-4FC12B66F1E5}"/>
              </a:ext>
            </a:extLst>
          </p:cNvPr>
          <p:cNvSpPr/>
          <p:nvPr/>
        </p:nvSpPr>
        <p:spPr>
          <a:xfrm>
            <a:off x="2392298" y="5554574"/>
            <a:ext cx="5051611" cy="681171"/>
          </a:xfrm>
          <a:prstGeom prst="rect">
            <a:avLst/>
          </a:prstGeom>
        </p:spPr>
        <p:txBody>
          <a:bodyPr wrap="square">
            <a:spAutoFit/>
          </a:bodyPr>
          <a:lstStyle/>
          <a:p>
            <a:pPr algn="ctr" defTabSz="931574" fontAlgn="base">
              <a:lnSpc>
                <a:spcPct val="90000"/>
              </a:lnSpc>
              <a:spcBef>
                <a:spcPct val="0"/>
              </a:spcBef>
              <a:spcAft>
                <a:spcPts val="612"/>
              </a:spcAft>
            </a:pPr>
            <a:r>
              <a:rPr lang="en-US" sz="1428" kern="0" dirty="0">
                <a:latin typeface="Segoe UI Semibold" panose="020B0702040204020203" pitchFamily="34" charset="0"/>
                <a:cs typeface="Segoe UI Semibold" panose="020B0702040204020203" pitchFamily="34" charset="0"/>
              </a:rPr>
              <a:t>Feedback Loop</a:t>
            </a:r>
          </a:p>
          <a:p>
            <a:pPr algn="ctr" defTabSz="931574" fontAlgn="base">
              <a:lnSpc>
                <a:spcPct val="90000"/>
              </a:lnSpc>
              <a:spcBef>
                <a:spcPct val="0"/>
              </a:spcBef>
              <a:spcAft>
                <a:spcPts val="612"/>
              </a:spcAft>
            </a:pPr>
            <a:r>
              <a:rPr lang="en-US" sz="1071" kern="0" dirty="0">
                <a:latin typeface="Segoe UI" panose="020B0502040204020203" pitchFamily="34" charset="0"/>
                <a:cs typeface="Segoe UI" panose="020B0502040204020203" pitchFamily="34" charset="0"/>
              </a:rPr>
              <a:t>The </a:t>
            </a:r>
            <a:r>
              <a:rPr lang="en-US" sz="1050" kern="0" dirty="0">
                <a:latin typeface="Segoe UI" panose="020B0502040204020203" pitchFamily="34" charset="0"/>
                <a:cs typeface="Segoe UI" panose="020B0502040204020203" pitchFamily="34" charset="0"/>
              </a:rPr>
              <a:t>results (enriched data, insights, models) can be given back to contributors or distributed to non-contributing parties</a:t>
            </a:r>
          </a:p>
        </p:txBody>
      </p:sp>
      <p:cxnSp>
        <p:nvCxnSpPr>
          <p:cNvPr id="137" name="Straight Arrow Connector 136">
            <a:extLst>
              <a:ext uri="{FF2B5EF4-FFF2-40B4-BE49-F238E27FC236}">
                <a16:creationId xmlns:a16="http://schemas.microsoft.com/office/drawing/2014/main" id="{595D6F07-644F-4CD6-95EA-14E11D7C2413}"/>
              </a:ext>
            </a:extLst>
          </p:cNvPr>
          <p:cNvCxnSpPr>
            <a:cxnSpLocks/>
            <a:stCxn id="108" idx="3"/>
            <a:endCxn id="98" idx="1"/>
          </p:cNvCxnSpPr>
          <p:nvPr/>
        </p:nvCxnSpPr>
        <p:spPr>
          <a:xfrm flipV="1">
            <a:off x="7063749" y="3257098"/>
            <a:ext cx="447492" cy="4577"/>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E303A48-5F32-42E4-95FA-E5E6D6BACA1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73796" y="1490942"/>
            <a:ext cx="233151" cy="233151"/>
          </a:xfrm>
          <a:prstGeom prst="rect">
            <a:avLst/>
          </a:prstGeom>
        </p:spPr>
      </p:pic>
      <p:sp>
        <p:nvSpPr>
          <p:cNvPr id="4" name="TextBox 3">
            <a:extLst>
              <a:ext uri="{FF2B5EF4-FFF2-40B4-BE49-F238E27FC236}">
                <a16:creationId xmlns:a16="http://schemas.microsoft.com/office/drawing/2014/main" id="{40D46282-44AA-474D-A97D-E3849534314A}"/>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690814581"/>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6DFB32-A451-497F-838B-2C826AEA5673}"/>
              </a:ext>
            </a:extLst>
          </p:cNvPr>
          <p:cNvSpPr/>
          <p:nvPr/>
        </p:nvSpPr>
        <p:spPr bwMode="auto">
          <a:xfrm>
            <a:off x="0" y="4945062"/>
            <a:ext cx="12436475" cy="20288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2" name="Titre 1">
            <a:extLst>
              <a:ext uri="{FF2B5EF4-FFF2-40B4-BE49-F238E27FC236}">
                <a16:creationId xmlns:a16="http://schemas.microsoft.com/office/drawing/2014/main" id="{FAA37832-D398-4F36-B42F-019121432624}"/>
              </a:ext>
            </a:extLst>
          </p:cNvPr>
          <p:cNvSpPr>
            <a:spLocks noGrp="1"/>
          </p:cNvSpPr>
          <p:nvPr>
            <p:ph type="title"/>
          </p:nvPr>
        </p:nvSpPr>
        <p:spPr/>
        <p:txBody>
          <a:bodyPr/>
          <a:lstStyle/>
          <a:p>
            <a:r>
              <a:rPr lang="en-US" dirty="0"/>
              <a:t>Collaborative data market</a:t>
            </a:r>
            <a:br>
              <a:rPr lang="fr-FR" dirty="0"/>
            </a:br>
            <a:br>
              <a:rPr lang="fr-FR" dirty="0"/>
            </a:br>
            <a:endParaRPr lang="fr-FR" dirty="0"/>
          </a:p>
        </p:txBody>
      </p:sp>
      <p:sp>
        <p:nvSpPr>
          <p:cNvPr id="6" name="Freeform: Shape 5">
            <a:extLst>
              <a:ext uri="{FF2B5EF4-FFF2-40B4-BE49-F238E27FC236}">
                <a16:creationId xmlns:a16="http://schemas.microsoft.com/office/drawing/2014/main" id="{34FF0B22-BC9A-4F22-BC2D-90A6969A2A86}"/>
              </a:ext>
            </a:extLst>
          </p:cNvPr>
          <p:cNvSpPr/>
          <p:nvPr/>
        </p:nvSpPr>
        <p:spPr>
          <a:xfrm>
            <a:off x="3903139" y="3092324"/>
            <a:ext cx="3033090" cy="3014601"/>
          </a:xfrm>
          <a:custGeom>
            <a:avLst/>
            <a:gdLst>
              <a:gd name="connsiteX0" fmla="*/ 0 w 3033090"/>
              <a:gd name="connsiteY0" fmla="*/ 0 h 3014601"/>
              <a:gd name="connsiteX1" fmla="*/ 3033090 w 3033090"/>
              <a:gd name="connsiteY1" fmla="*/ 0 h 3014601"/>
              <a:gd name="connsiteX2" fmla="*/ 3033090 w 3033090"/>
              <a:gd name="connsiteY2" fmla="*/ 3014601 h 3014601"/>
              <a:gd name="connsiteX3" fmla="*/ 0 w 3033090"/>
              <a:gd name="connsiteY3" fmla="*/ 3014601 h 3014601"/>
              <a:gd name="connsiteX4" fmla="*/ 0 w 3033090"/>
              <a:gd name="connsiteY4" fmla="*/ 0 h 3014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090" h="3014601">
                <a:moveTo>
                  <a:pt x="0" y="0"/>
                </a:moveTo>
                <a:lnTo>
                  <a:pt x="3033090" y="0"/>
                </a:lnTo>
                <a:lnTo>
                  <a:pt x="3033090" y="3014601"/>
                </a:lnTo>
                <a:lnTo>
                  <a:pt x="0" y="301460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fr-FR" sz="6500" kern="1200"/>
          </a:p>
        </p:txBody>
      </p:sp>
      <p:sp>
        <p:nvSpPr>
          <p:cNvPr id="10" name="Freeform: Shape 9">
            <a:extLst>
              <a:ext uri="{FF2B5EF4-FFF2-40B4-BE49-F238E27FC236}">
                <a16:creationId xmlns:a16="http://schemas.microsoft.com/office/drawing/2014/main" id="{E9ABAFA2-7A26-4801-8C0F-7CB36D4AF25C}"/>
              </a:ext>
            </a:extLst>
          </p:cNvPr>
          <p:cNvSpPr/>
          <p:nvPr/>
        </p:nvSpPr>
        <p:spPr>
          <a:xfrm>
            <a:off x="8362940" y="2633100"/>
            <a:ext cx="3570297"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endParaRPr lang="fr-FR" sz="1900" kern="1200" dirty="0"/>
          </a:p>
        </p:txBody>
      </p:sp>
      <p:grpSp>
        <p:nvGrpSpPr>
          <p:cNvPr id="4" name="Group 3">
            <a:extLst>
              <a:ext uri="{FF2B5EF4-FFF2-40B4-BE49-F238E27FC236}">
                <a16:creationId xmlns:a16="http://schemas.microsoft.com/office/drawing/2014/main" id="{8FC423BD-FE6D-4375-881E-1EDE75953C85}"/>
              </a:ext>
            </a:extLst>
          </p:cNvPr>
          <p:cNvGrpSpPr/>
          <p:nvPr/>
        </p:nvGrpSpPr>
        <p:grpSpPr>
          <a:xfrm>
            <a:off x="417857" y="5326062"/>
            <a:ext cx="11439180" cy="1440003"/>
            <a:chOff x="367820" y="2590659"/>
            <a:chExt cx="11439180" cy="1440003"/>
          </a:xfrm>
        </p:grpSpPr>
        <p:sp>
          <p:nvSpPr>
            <p:cNvPr id="7" name="Oval 6" descr="Lights On">
              <a:extLst>
                <a:ext uri="{FF2B5EF4-FFF2-40B4-BE49-F238E27FC236}">
                  <a16:creationId xmlns:a16="http://schemas.microsoft.com/office/drawing/2014/main" id="{692F3DF0-3644-4128-98CE-DF2E515DF8D4}"/>
                </a:ext>
              </a:extLst>
            </p:cNvPr>
            <p:cNvSpPr/>
            <p:nvPr/>
          </p:nvSpPr>
          <p:spPr>
            <a:xfrm>
              <a:off x="367820" y="2844449"/>
              <a:ext cx="720000" cy="720000"/>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3947AF99-7BBF-4515-8A0D-F5FFB501DF46}"/>
                </a:ext>
              </a:extLst>
            </p:cNvPr>
            <p:cNvSpPr/>
            <p:nvPr/>
          </p:nvSpPr>
          <p:spPr>
            <a:xfrm>
              <a:off x="1349474" y="2590659"/>
              <a:ext cx="4543619"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Idea</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Sell » training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 Buy » a model good on validation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Use Shapley values for « fair » payoffs</a:t>
              </a:r>
              <a:endParaRPr lang="en-US" sz="1050" kern="1200" dirty="0"/>
            </a:p>
          </p:txBody>
        </p:sp>
        <p:sp>
          <p:nvSpPr>
            <p:cNvPr id="9" name="Oval 8" descr="Gears">
              <a:extLst>
                <a:ext uri="{FF2B5EF4-FFF2-40B4-BE49-F238E27FC236}">
                  <a16:creationId xmlns:a16="http://schemas.microsoft.com/office/drawing/2014/main" id="{654A954F-91C6-45BF-9CC5-DE7A77AE34A8}"/>
                </a:ext>
              </a:extLst>
            </p:cNvPr>
            <p:cNvSpPr/>
            <p:nvPr/>
          </p:nvSpPr>
          <p:spPr>
            <a:xfrm>
              <a:off x="6218237" y="2844449"/>
              <a:ext cx="720000" cy="720000"/>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cxnSp>
          <p:nvCxnSpPr>
            <p:cNvPr id="17" name="Straight Connector 16">
              <a:extLst>
                <a:ext uri="{FF2B5EF4-FFF2-40B4-BE49-F238E27FC236}">
                  <a16:creationId xmlns:a16="http://schemas.microsoft.com/office/drawing/2014/main" id="{4C0EBCBE-06F0-4CE4-9D69-89FA1A910D71}"/>
                </a:ext>
              </a:extLst>
            </p:cNvPr>
            <p:cNvCxnSpPr/>
            <p:nvPr/>
          </p:nvCxnSpPr>
          <p:spPr>
            <a:xfrm>
              <a:off x="1265237" y="2599637"/>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3BAE92-024E-4685-9D5D-138D7BCCD9A3}"/>
                </a:ext>
              </a:extLst>
            </p:cNvPr>
            <p:cNvCxnSpPr>
              <a:cxnSpLocks/>
            </p:cNvCxnSpPr>
            <p:nvPr/>
          </p:nvCxnSpPr>
          <p:spPr>
            <a:xfrm>
              <a:off x="7132637" y="2599636"/>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3EC92F-18CB-4376-8006-3F2709DA74E0}"/>
                </a:ext>
              </a:extLst>
            </p:cNvPr>
            <p:cNvSpPr/>
            <p:nvPr/>
          </p:nvSpPr>
          <p:spPr>
            <a:xfrm>
              <a:off x="7263381" y="2692049"/>
              <a:ext cx="4543619" cy="1338613"/>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Incentives</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Useful training data for your task or other is rewarded</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Models are trained only for the given validation set, to force bringing real data</a:t>
              </a:r>
              <a:endParaRPr lang="en-US" sz="1050" kern="1200" dirty="0"/>
            </a:p>
          </p:txBody>
        </p:sp>
      </p:grpSp>
      <p:pic>
        <p:nvPicPr>
          <p:cNvPr id="5" name="Image 3">
            <a:extLst>
              <a:ext uri="{FF2B5EF4-FFF2-40B4-BE49-F238E27FC236}">
                <a16:creationId xmlns:a16="http://schemas.microsoft.com/office/drawing/2014/main" id="{1733035E-2359-4B5C-B619-5C182F214F24}"/>
              </a:ext>
            </a:extLst>
          </p:cNvPr>
          <p:cNvPicPr>
            <a:picLocks noChangeAspect="1"/>
          </p:cNvPicPr>
          <p:nvPr/>
        </p:nvPicPr>
        <p:blipFill rotWithShape="1">
          <a:blip r:embed="rId7"/>
          <a:srcRect t="4357"/>
          <a:stretch/>
        </p:blipFill>
        <p:spPr>
          <a:xfrm>
            <a:off x="274637" y="1295073"/>
            <a:ext cx="5777900" cy="3345189"/>
          </a:xfrm>
          <a:prstGeom prst="rect">
            <a:avLst/>
          </a:prstGeom>
        </p:spPr>
      </p:pic>
      <p:sp>
        <p:nvSpPr>
          <p:cNvPr id="11" name="TextBox 10">
            <a:extLst>
              <a:ext uri="{FF2B5EF4-FFF2-40B4-BE49-F238E27FC236}">
                <a16:creationId xmlns:a16="http://schemas.microsoft.com/office/drawing/2014/main" id="{312B2913-78E2-459B-A857-063D62437DBB}"/>
              </a:ext>
            </a:extLst>
          </p:cNvPr>
          <p:cNvSpPr txBox="1"/>
          <p:nvPr/>
        </p:nvSpPr>
        <p:spPr>
          <a:xfrm>
            <a:off x="6052537" y="819943"/>
            <a:ext cx="6383937" cy="4059573"/>
          </a:xfrm>
          <a:prstGeom prst="rect">
            <a:avLst/>
          </a:prstGeom>
          <a:noFill/>
        </p:spPr>
        <p:txBody>
          <a:bodyPr wrap="square" lIns="182880" tIns="146304" rIns="182880" bIns="146304" rtlCol="0">
            <a:spAutoFit/>
          </a:bodyPr>
          <a:lstStyle/>
          <a:p>
            <a:pPr>
              <a:lnSpc>
                <a:spcPct val="90000"/>
              </a:lnSpc>
              <a:spcAft>
                <a:spcPts val="600"/>
              </a:spcAft>
            </a:pPr>
            <a:r>
              <a:rPr lang="fr-FR" sz="2400" dirty="0">
                <a:solidFill>
                  <a:srgbClr val="0070C0"/>
                </a:solidFill>
                <a:latin typeface="Segoe UI Semibold" panose="020B0702040204020203" pitchFamily="34" charset="0"/>
                <a:cs typeface="Segoe UI Semibold" panose="020B0702040204020203" pitchFamily="34" charset="0"/>
              </a:rPr>
              <a:t>Scenario</a:t>
            </a:r>
            <a:endParaRPr lang="en-US" sz="2400" dirty="0">
              <a:solidFill>
                <a:srgbClr val="0070C0"/>
              </a:solidFill>
              <a:latin typeface="Segoe UI Semibold" panose="020B0702040204020203" pitchFamily="34" charset="0"/>
              <a:cs typeface="Segoe UI Semibold" panose="020B0702040204020203" pitchFamily="34" charset="0"/>
            </a:endParaRP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All parties arrive </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collects all training and validation data</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pays a fee proportional to the initial validation score they have, the higher their initial performance, the less they pay.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trains a model suited for each party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is given a gain/loss which is the difference between the sale of training data, and the purchase of a good model on their validation set</a:t>
            </a:r>
            <a:endParaRPr lang="fr-FR"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5464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2144-D007-47E9-AA12-B0A1C73218E6}"/>
              </a:ext>
            </a:extLst>
          </p:cNvPr>
          <p:cNvSpPr>
            <a:spLocks noGrp="1"/>
          </p:cNvSpPr>
          <p:nvPr>
            <p:ph type="title"/>
          </p:nvPr>
        </p:nvSpPr>
        <p:spPr/>
        <p:txBody>
          <a:bodyPr/>
          <a:lstStyle/>
          <a:p>
            <a:r>
              <a:rPr lang="en-US" dirty="0"/>
              <a:t>Key management options for encryption at rest</a:t>
            </a:r>
          </a:p>
        </p:txBody>
      </p:sp>
      <p:sp>
        <p:nvSpPr>
          <p:cNvPr id="7" name="Text Placeholder 2">
            <a:extLst>
              <a:ext uri="{FF2B5EF4-FFF2-40B4-BE49-F238E27FC236}">
                <a16:creationId xmlns:a16="http://schemas.microsoft.com/office/drawing/2014/main" id="{000F5283-CD9E-4D06-B43B-9404B1007C00}"/>
              </a:ext>
            </a:extLst>
          </p:cNvPr>
          <p:cNvSpPr>
            <a:spLocks noGrp="1"/>
          </p:cNvSpPr>
          <p:nvPr/>
        </p:nvSpPr>
        <p:spPr>
          <a:xfrm>
            <a:off x="1889842" y="1581189"/>
            <a:ext cx="9286719" cy="4829079"/>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Microsoft Managed Keys and Service Managed Keys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As part of the service being utilized, Microsoft will generate an Asymmetric “Private” Key for the customer.  Data Encryption Key (DEK)/Symmetric Key unique to the specific data object will be generated and used along with a random salt to encrypt the data.  The “Private” Key version and salt are stored as metadata along with the data objects.</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Microsoft is responsible for managing key rotation and managing/monitoring key access.</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Customer Managed Key (CMK)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 customer key you either upload (BYOK) or create within and manage using Azure Key.  Typically an Asymmetric (Private Key) that will be used to Wrap/Unwrap a service layer key and/or Data Encryption Key used within an Azure service</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is responsible for key rotation, managing access to keys, and monitoring key access.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Bring Your Own Key (BYOK)</a:t>
            </a:r>
          </a:p>
          <a:p>
            <a:pPr marL="641026" lvl="2" indent="-174828" defTabSz="932539">
              <a:spcAft>
                <a:spcPts val="1224"/>
              </a:spcAft>
              <a:buFont typeface="Arial" panose="020B0604020202020204" pitchFamily="34" charset="0"/>
              <a:buChar char="•"/>
            </a:pPr>
            <a:r>
              <a:rPr lang="en-US" sz="1071" dirty="0">
                <a:gradFill>
                  <a:gsLst>
                    <a:gs pos="1250">
                      <a:srgbClr val="3C3C41"/>
                    </a:gs>
                    <a:gs pos="100000">
                      <a:srgbClr val="3C3C41"/>
                    </a:gs>
                  </a:gsLst>
                  <a:lin ang="5400000" scaled="0"/>
                </a:gradFill>
                <a:latin typeface="Segoe UI"/>
              </a:rPr>
              <a:t>Uploading your own (private) key into Azure Key Vault </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Hold Your Own Key (HYOK)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Hosting/holding your own keys in systems you either own or control</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has full responsibility for securing key material, access to keys, monitoring key access, connectivity to key services. </a:t>
            </a:r>
            <a:r>
              <a:rPr lang="en-US" sz="1224" b="1" i="1" dirty="0">
                <a:gradFill>
                  <a:gsLst>
                    <a:gs pos="1250">
                      <a:srgbClr val="3C3C41"/>
                    </a:gs>
                    <a:gs pos="100000">
                      <a:srgbClr val="3C3C41"/>
                    </a:gs>
                  </a:gsLst>
                  <a:lin ang="5400000" scaled="0"/>
                </a:gradFill>
                <a:latin typeface="Segoe UI"/>
              </a:rPr>
              <a:t>Microsoft has no means of recovering access to data in the event of a key loss. </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Usually only applicable to client side/application level encryption with the exception of Azure AIP (using on-premises RMS server)</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Unmanaged / Ad Hoc Keys </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Encryption is used, but keys and access to them are not effectively managed</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Can increase risk by creating false sense of security</a:t>
            </a:r>
          </a:p>
        </p:txBody>
      </p:sp>
      <p:grpSp>
        <p:nvGrpSpPr>
          <p:cNvPr id="8" name="Group 7">
            <a:extLst>
              <a:ext uri="{FF2B5EF4-FFF2-40B4-BE49-F238E27FC236}">
                <a16:creationId xmlns:a16="http://schemas.microsoft.com/office/drawing/2014/main" id="{7F993624-9D41-4045-BF55-08E5E992F728}"/>
              </a:ext>
            </a:extLst>
          </p:cNvPr>
          <p:cNvGrpSpPr/>
          <p:nvPr/>
        </p:nvGrpSpPr>
        <p:grpSpPr>
          <a:xfrm>
            <a:off x="850036" y="1600522"/>
            <a:ext cx="812452" cy="812452"/>
            <a:chOff x="329358" y="1411308"/>
            <a:chExt cx="1114138" cy="1114138"/>
          </a:xfrm>
        </p:grpSpPr>
        <p:sp>
          <p:nvSpPr>
            <p:cNvPr id="21" name="Oval 20">
              <a:extLst>
                <a:ext uri="{FF2B5EF4-FFF2-40B4-BE49-F238E27FC236}">
                  <a16:creationId xmlns:a16="http://schemas.microsoft.com/office/drawing/2014/main" id="{5438E2DD-07B8-47F9-B78C-5D6EBA222F75}"/>
                </a:ext>
              </a:extLst>
            </p:cNvPr>
            <p:cNvSpPr/>
            <p:nvPr/>
          </p:nvSpPr>
          <p:spPr bwMode="auto">
            <a:xfrm>
              <a:off x="329358" y="1411308"/>
              <a:ext cx="1114138" cy="1114138"/>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F7B90718-B82F-4F75-8129-0A891C61F067}"/>
                </a:ext>
              </a:extLst>
            </p:cNvPr>
            <p:cNvGrpSpPr/>
            <p:nvPr/>
          </p:nvGrpSpPr>
          <p:grpSpPr>
            <a:xfrm>
              <a:off x="628776" y="1663101"/>
              <a:ext cx="563768" cy="638953"/>
              <a:chOff x="255362" y="1180909"/>
              <a:chExt cx="471740" cy="534652"/>
            </a:xfrm>
          </p:grpSpPr>
          <p:grpSp>
            <p:nvGrpSpPr>
              <p:cNvPr id="23" name="Group 22">
                <a:extLst>
                  <a:ext uri="{FF2B5EF4-FFF2-40B4-BE49-F238E27FC236}">
                    <a16:creationId xmlns:a16="http://schemas.microsoft.com/office/drawing/2014/main" id="{A42DEC8B-EF9F-4C5E-98FA-B9910EE38411}"/>
                  </a:ext>
                </a:extLst>
              </p:cNvPr>
              <p:cNvGrpSpPr/>
              <p:nvPr/>
            </p:nvGrpSpPr>
            <p:grpSpPr>
              <a:xfrm>
                <a:off x="255362" y="1180909"/>
                <a:ext cx="398205" cy="395347"/>
                <a:chOff x="6545766" y="-1014761"/>
                <a:chExt cx="398205" cy="395347"/>
              </a:xfrm>
              <a:noFill/>
            </p:grpSpPr>
            <p:sp>
              <p:nvSpPr>
                <p:cNvPr id="25" name="Rectangle 24">
                  <a:extLst>
                    <a:ext uri="{FF2B5EF4-FFF2-40B4-BE49-F238E27FC236}">
                      <a16:creationId xmlns:a16="http://schemas.microsoft.com/office/drawing/2014/main" id="{78984FFF-17C4-40F6-B451-F55A250D44F0}"/>
                    </a:ext>
                  </a:extLst>
                </p:cNvPr>
                <p:cNvSpPr/>
                <p:nvPr/>
              </p:nvSpPr>
              <p:spPr bwMode="auto">
                <a:xfrm>
                  <a:off x="6545766"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1DD9EEC-8F93-4094-89AC-D20865499D0E}"/>
                    </a:ext>
                  </a:extLst>
                </p:cNvPr>
                <p:cNvSpPr/>
                <p:nvPr/>
              </p:nvSpPr>
              <p:spPr bwMode="auto">
                <a:xfrm>
                  <a:off x="6765551"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7E6BB17-6B15-432F-AEC8-8E97F8C98597}"/>
                    </a:ext>
                  </a:extLst>
                </p:cNvPr>
                <p:cNvSpPr/>
                <p:nvPr/>
              </p:nvSpPr>
              <p:spPr bwMode="auto">
                <a:xfrm>
                  <a:off x="6545766" y="-797834"/>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key">
                <a:extLst>
                  <a:ext uri="{FF2B5EF4-FFF2-40B4-BE49-F238E27FC236}">
                    <a16:creationId xmlns:a16="http://schemas.microsoft.com/office/drawing/2014/main" id="{E655333E-6660-4EDB-AB09-0AEB95E65B2E}"/>
                  </a:ext>
                </a:extLst>
              </p:cNvPr>
              <p:cNvSpPr>
                <a:spLocks noChangeAspect="1" noEditPoints="1"/>
              </p:cNvSpPr>
              <p:nvPr/>
            </p:nvSpPr>
            <p:spPr bwMode="auto">
              <a:xfrm rot="2700000">
                <a:off x="431802" y="1420262"/>
                <a:ext cx="296059" cy="2945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grpSp>
        <p:nvGrpSpPr>
          <p:cNvPr id="9" name="Group 8">
            <a:extLst>
              <a:ext uri="{FF2B5EF4-FFF2-40B4-BE49-F238E27FC236}">
                <a16:creationId xmlns:a16="http://schemas.microsoft.com/office/drawing/2014/main" id="{D22C334F-D2C8-4B27-8784-1E65342B8598}"/>
              </a:ext>
            </a:extLst>
          </p:cNvPr>
          <p:cNvGrpSpPr/>
          <p:nvPr/>
        </p:nvGrpSpPr>
        <p:grpSpPr>
          <a:xfrm>
            <a:off x="850036" y="2852413"/>
            <a:ext cx="812452" cy="812452"/>
            <a:chOff x="545518" y="3063396"/>
            <a:chExt cx="796707" cy="796707"/>
          </a:xfrm>
        </p:grpSpPr>
        <p:sp>
          <p:nvSpPr>
            <p:cNvPr id="18" name="Oval 17">
              <a:extLst>
                <a:ext uri="{FF2B5EF4-FFF2-40B4-BE49-F238E27FC236}">
                  <a16:creationId xmlns:a16="http://schemas.microsoft.com/office/drawing/2014/main" id="{B80268E6-2480-4CD7-860D-66C1D1950BB1}"/>
                </a:ext>
              </a:extLst>
            </p:cNvPr>
            <p:cNvSpPr/>
            <p:nvPr/>
          </p:nvSpPr>
          <p:spPr bwMode="auto">
            <a:xfrm>
              <a:off x="545518" y="3063396"/>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eople_4">
              <a:extLst>
                <a:ext uri="{FF2B5EF4-FFF2-40B4-BE49-F238E27FC236}">
                  <a16:creationId xmlns:a16="http://schemas.microsoft.com/office/drawing/2014/main" id="{9D1AEF8A-B2BE-453C-A0D6-C8874DD52CDB}"/>
                </a:ext>
              </a:extLst>
            </p:cNvPr>
            <p:cNvSpPr>
              <a:spLocks noChangeAspect="1" noEditPoints="1"/>
            </p:cNvSpPr>
            <p:nvPr/>
          </p:nvSpPr>
          <p:spPr bwMode="auto">
            <a:xfrm>
              <a:off x="703420" y="3203451"/>
              <a:ext cx="340302" cy="3804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sp>
          <p:nvSpPr>
            <p:cNvPr id="20" name="key">
              <a:extLst>
                <a:ext uri="{FF2B5EF4-FFF2-40B4-BE49-F238E27FC236}">
                  <a16:creationId xmlns:a16="http://schemas.microsoft.com/office/drawing/2014/main" id="{90B58B76-93AA-4D41-AB43-1B96A3717F31}"/>
                </a:ext>
              </a:extLst>
            </p:cNvPr>
            <p:cNvSpPr>
              <a:spLocks noChangeAspect="1" noEditPoints="1"/>
            </p:cNvSpPr>
            <p:nvPr/>
          </p:nvSpPr>
          <p:spPr bwMode="auto">
            <a:xfrm rot="2700000">
              <a:off x="939337" y="3429684"/>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0" name="Group 9">
            <a:extLst>
              <a:ext uri="{FF2B5EF4-FFF2-40B4-BE49-F238E27FC236}">
                <a16:creationId xmlns:a16="http://schemas.microsoft.com/office/drawing/2014/main" id="{95C90EB1-B426-43AF-824B-A3245468BB83}"/>
              </a:ext>
            </a:extLst>
          </p:cNvPr>
          <p:cNvGrpSpPr/>
          <p:nvPr/>
        </p:nvGrpSpPr>
        <p:grpSpPr>
          <a:xfrm>
            <a:off x="850036" y="4352892"/>
            <a:ext cx="812452" cy="812452"/>
            <a:chOff x="-268654" y="4006333"/>
            <a:chExt cx="796707" cy="796707"/>
          </a:xfrm>
        </p:grpSpPr>
        <p:sp>
          <p:nvSpPr>
            <p:cNvPr id="15" name="Oval 14">
              <a:extLst>
                <a:ext uri="{FF2B5EF4-FFF2-40B4-BE49-F238E27FC236}">
                  <a16:creationId xmlns:a16="http://schemas.microsoft.com/office/drawing/2014/main" id="{FF875BB2-3042-4372-A01F-536FFE3A3E51}"/>
                </a:ext>
              </a:extLst>
            </p:cNvPr>
            <p:cNvSpPr/>
            <p:nvPr/>
          </p:nvSpPr>
          <p:spPr bwMode="auto">
            <a:xfrm>
              <a:off x="-268654" y="4006333"/>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39">
              <a:extLst>
                <a:ext uri="{FF2B5EF4-FFF2-40B4-BE49-F238E27FC236}">
                  <a16:creationId xmlns:a16="http://schemas.microsoft.com/office/drawing/2014/main" id="{C3FD6ED1-A440-4921-8338-72FB1AEAB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3" y="4147644"/>
              <a:ext cx="334002" cy="451885"/>
            </a:xfrm>
            <a:prstGeom prst="rect">
              <a:avLst/>
            </a:prstGeom>
          </p:spPr>
        </p:pic>
        <p:sp>
          <p:nvSpPr>
            <p:cNvPr id="17" name="key">
              <a:extLst>
                <a:ext uri="{FF2B5EF4-FFF2-40B4-BE49-F238E27FC236}">
                  <a16:creationId xmlns:a16="http://schemas.microsoft.com/office/drawing/2014/main" id="{D51A5436-D613-43DF-9B0B-E32EB1D22A9D}"/>
                </a:ext>
              </a:extLst>
            </p:cNvPr>
            <p:cNvSpPr>
              <a:spLocks noChangeAspect="1" noEditPoints="1"/>
            </p:cNvSpPr>
            <p:nvPr/>
          </p:nvSpPr>
          <p:spPr bwMode="auto">
            <a:xfrm rot="2700000">
              <a:off x="144098" y="4358288"/>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1" name="Group 10">
            <a:extLst>
              <a:ext uri="{FF2B5EF4-FFF2-40B4-BE49-F238E27FC236}">
                <a16:creationId xmlns:a16="http://schemas.microsoft.com/office/drawing/2014/main" id="{038913E1-B2C5-4546-B894-32AF04FC379E}"/>
              </a:ext>
            </a:extLst>
          </p:cNvPr>
          <p:cNvGrpSpPr/>
          <p:nvPr/>
        </p:nvGrpSpPr>
        <p:grpSpPr>
          <a:xfrm>
            <a:off x="850034" y="5459254"/>
            <a:ext cx="812452" cy="812452"/>
            <a:chOff x="545516" y="5102405"/>
            <a:chExt cx="796707" cy="796707"/>
          </a:xfrm>
        </p:grpSpPr>
        <p:sp>
          <p:nvSpPr>
            <p:cNvPr id="12" name="Oval 11">
              <a:extLst>
                <a:ext uri="{FF2B5EF4-FFF2-40B4-BE49-F238E27FC236}">
                  <a16:creationId xmlns:a16="http://schemas.microsoft.com/office/drawing/2014/main" id="{EC98E056-CE59-422E-B45A-3445A0B817C5}"/>
                </a:ext>
              </a:extLst>
            </p:cNvPr>
            <p:cNvSpPr/>
            <p:nvPr/>
          </p:nvSpPr>
          <p:spPr bwMode="auto">
            <a:xfrm>
              <a:off x="545516" y="5102405"/>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33">
              <a:extLst>
                <a:ext uri="{FF2B5EF4-FFF2-40B4-BE49-F238E27FC236}">
                  <a16:creationId xmlns:a16="http://schemas.microsoft.com/office/drawing/2014/main" id="{4321B396-B66A-4696-9EC5-29A69893A91A}"/>
                </a:ext>
              </a:extLst>
            </p:cNvPr>
            <p:cNvSpPr txBox="1"/>
            <p:nvPr/>
          </p:nvSpPr>
          <p:spPr>
            <a:xfrm>
              <a:off x="655329" y="5362259"/>
              <a:ext cx="586782" cy="282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r>
                <a:rPr lang="en-US" sz="1836" dirty="0">
                  <a:gradFill>
                    <a:gsLst>
                      <a:gs pos="2917">
                        <a:srgbClr val="EBEBEB"/>
                      </a:gs>
                      <a:gs pos="30000">
                        <a:srgbClr val="EBEBEB"/>
                      </a:gs>
                    </a:gsLst>
                    <a:lin ang="5400000" scaled="0"/>
                  </a:gradFill>
                  <a:latin typeface="Segoe UI"/>
                </a:rPr>
                <a:t>******</a:t>
              </a:r>
            </a:p>
          </p:txBody>
        </p:sp>
        <p:sp>
          <p:nvSpPr>
            <p:cNvPr id="14" name="key">
              <a:extLst>
                <a:ext uri="{FF2B5EF4-FFF2-40B4-BE49-F238E27FC236}">
                  <a16:creationId xmlns:a16="http://schemas.microsoft.com/office/drawing/2014/main" id="{DB906CD3-85B2-47DB-B8CF-D3DEC3A1A209}"/>
                </a:ext>
              </a:extLst>
            </p:cNvPr>
            <p:cNvSpPr>
              <a:spLocks noChangeAspect="1" noEditPoints="1"/>
            </p:cNvSpPr>
            <p:nvPr/>
          </p:nvSpPr>
          <p:spPr bwMode="auto">
            <a:xfrm rot="2700000">
              <a:off x="792486" y="5350152"/>
              <a:ext cx="302766" cy="3012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spTree>
    <p:extLst>
      <p:ext uri="{BB962C8B-B14F-4D97-AF65-F5344CB8AC3E}">
        <p14:creationId xmlns:p14="http://schemas.microsoft.com/office/powerpoint/2010/main" val="339335094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for collaborative Machine Learning market</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102900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Collaborative Machine Learning Markets with Data-Replication-Robust Payments : </a:t>
            </a:r>
            <a:br>
              <a:rPr lang="en-US" sz="1600" dirty="0">
                <a:solidFill>
                  <a:srgbClr val="000000"/>
                </a:solidFill>
              </a:rPr>
            </a:br>
            <a:r>
              <a:rPr lang="en-US" sz="1600" dirty="0">
                <a:solidFill>
                  <a:schemeClr val="tx2"/>
                </a:solidFill>
                <a:hlinkClick r:id="rId3"/>
              </a:rPr>
              <a:t>https://arxiv.org/pdf/1911.09052.pdf </a:t>
            </a:r>
            <a:r>
              <a:rPr lang="en-US" sz="1600" dirty="0">
                <a:solidFill>
                  <a:schemeClr val="tx2"/>
                </a:solidFill>
              </a:rPr>
              <a:t>​</a:t>
            </a:r>
          </a:p>
          <a:p>
            <a:pPr>
              <a:spcBef>
                <a:spcPts val="1428"/>
              </a:spcBef>
            </a:pPr>
            <a:endParaRPr lang="en-US" sz="1600" dirty="0">
              <a:solidFill>
                <a:schemeClr val="tx2"/>
              </a:solidFill>
            </a:endParaRPr>
          </a:p>
        </p:txBody>
      </p:sp>
    </p:spTree>
    <p:extLst>
      <p:ext uri="{BB962C8B-B14F-4D97-AF65-F5344CB8AC3E}">
        <p14:creationId xmlns:p14="http://schemas.microsoft.com/office/powerpoint/2010/main" val="397370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Differential Privacy </a:t>
            </a:r>
            <a:r>
              <a:rPr lang="fr-FR" sz="4800" spc="-102" dirty="0">
                <a:solidFill>
                  <a:schemeClr val="tx1">
                    <a:lumMod val="50000"/>
                  </a:schemeClr>
                </a:solidFill>
              </a:rPr>
              <a:t>(DP)</a:t>
            </a:r>
            <a:br>
              <a:rPr lang="fr-FR" sz="4800" spc="-102" dirty="0">
                <a:solidFill>
                  <a:schemeClr val="tx1">
                    <a:lumMod val="50000"/>
                  </a:schemeClr>
                </a:solidFill>
              </a:rPr>
            </a:br>
            <a:r>
              <a:rPr lang="en-US" altLang="zh-CN" sz="4800" spc="-102" dirty="0">
                <a:solidFill>
                  <a:schemeClr val="tx1">
                    <a:lumMod val="50000"/>
                  </a:schemeClr>
                </a:solidFill>
                <a:latin typeface="Segoe UI" panose="020B0502040204020203" pitchFamily="34" charset="0"/>
                <a:cs typeface="Segoe UI" panose="020B0502040204020203" pitchFamily="34" charset="0"/>
              </a:rPr>
              <a:t>Protecting privacy while using data </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1599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359A-6599-420E-9D1C-AC37CD687F35}"/>
              </a:ext>
            </a:extLst>
          </p:cNvPr>
          <p:cNvSpPr>
            <a:spLocks noGrp="1"/>
          </p:cNvSpPr>
          <p:nvPr>
            <p:ph type="title"/>
          </p:nvPr>
        </p:nvSpPr>
        <p:spPr/>
        <p:txBody>
          <a:bodyPr/>
          <a:lstStyle/>
          <a:p>
            <a:r>
              <a:rPr lang="en-US" dirty="0"/>
              <a:t>Differential Privacy (DP)</a:t>
            </a:r>
          </a:p>
        </p:txBody>
      </p:sp>
      <p:sp>
        <p:nvSpPr>
          <p:cNvPr id="4" name="Text Placeholder 3">
            <a:extLst>
              <a:ext uri="{FF2B5EF4-FFF2-40B4-BE49-F238E27FC236}">
                <a16:creationId xmlns:a16="http://schemas.microsoft.com/office/drawing/2014/main" id="{F46161BD-EDFB-41C3-81A6-A22FDEBA1999}"/>
              </a:ext>
            </a:extLst>
          </p:cNvPr>
          <p:cNvSpPr>
            <a:spLocks noGrp="1"/>
          </p:cNvSpPr>
          <p:nvPr>
            <p:ph type="body" sz="quarter" idx="10"/>
          </p:nvPr>
        </p:nvSpPr>
        <p:spPr>
          <a:xfrm>
            <a:off x="274638" y="1212850"/>
            <a:ext cx="6073882" cy="5275290"/>
          </a:xfrm>
        </p:spPr>
        <p:txBody>
          <a:bodyPr/>
          <a:lstStyle/>
          <a:p>
            <a:r>
              <a:rPr lang="en-US" dirty="0"/>
              <a:t>There is a significant amount of data that is inaccessible because of privacy</a:t>
            </a:r>
          </a:p>
          <a:p>
            <a:pPr>
              <a:spcBef>
                <a:spcPts val="1200"/>
              </a:spcBef>
            </a:pPr>
            <a:r>
              <a:rPr lang="en-US" dirty="0"/>
              <a:t>For most scenarios, data anonymization doesn’t work ​</a:t>
            </a:r>
          </a:p>
          <a:p>
            <a:endParaRPr lang="en-US" dirty="0"/>
          </a:p>
          <a:p>
            <a:endParaRPr lang="en-US" sz="1400" dirty="0"/>
          </a:p>
          <a:p>
            <a:r>
              <a:rPr lang="en-US" dirty="0"/>
              <a:t>Data scientists, analysts, scientific researchers and policy makers often do not need an individual's data</a:t>
            </a:r>
          </a:p>
          <a:p>
            <a:pPr lvl="1">
              <a:spcBef>
                <a:spcPts val="300"/>
              </a:spcBef>
            </a:pPr>
            <a:r>
              <a:rPr lang="en-US" dirty="0"/>
              <a:t>All they need is the signal</a:t>
            </a:r>
          </a:p>
          <a:p>
            <a:pPr>
              <a:spcBef>
                <a:spcPts val="1200"/>
              </a:spcBef>
            </a:pPr>
            <a:r>
              <a:rPr lang="en-US" dirty="0"/>
              <a:t>Differential privacy provides a way to get insights from the data, but without affecting the privacy of the individuals</a:t>
            </a:r>
          </a:p>
          <a:p>
            <a:pPr lvl="1">
              <a:spcBef>
                <a:spcPts val="300"/>
              </a:spcBef>
            </a:pPr>
            <a:r>
              <a:rPr lang="en-US" b="0" i="0" dirty="0">
                <a:solidFill>
                  <a:srgbClr val="5B5B5B"/>
                </a:solidFill>
                <a:effectLst/>
              </a:rPr>
              <a:t>A technique that offers strong privacy assurances, preventing data leaks and re-identification of individuals in a dataset</a:t>
            </a:r>
            <a:endParaRPr lang="en-US" dirty="0"/>
          </a:p>
        </p:txBody>
      </p:sp>
      <p:sp>
        <p:nvSpPr>
          <p:cNvPr id="6" name="TextBox 5">
            <a:extLst>
              <a:ext uri="{FF2B5EF4-FFF2-40B4-BE49-F238E27FC236}">
                <a16:creationId xmlns:a16="http://schemas.microsoft.com/office/drawing/2014/main" id="{70FA6F8D-CE93-4C84-9131-66934DCC3507}"/>
              </a:ext>
            </a:extLst>
          </p:cNvPr>
          <p:cNvSpPr txBox="1"/>
          <p:nvPr/>
        </p:nvSpPr>
        <p:spPr>
          <a:xfrm>
            <a:off x="698395" y="2811462"/>
            <a:ext cx="5257800" cy="553998"/>
          </a:xfrm>
          <a:prstGeom prst="rect">
            <a:avLst/>
          </a:prstGeom>
          <a:noFill/>
        </p:spPr>
        <p:txBody>
          <a:bodyPr wrap="square">
            <a:spAutoFit/>
          </a:bodyPr>
          <a:lstStyle/>
          <a:p>
            <a:r>
              <a:rPr lang="en-US" sz="1600" dirty="0"/>
              <a:t>“Anonymized data isn’t”</a:t>
            </a:r>
          </a:p>
          <a:p>
            <a:r>
              <a:rPr lang="en-US" sz="140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hlinkClick r:id="rId3"/>
              </a:rPr>
              <a:t>Cynthia </a:t>
            </a:r>
            <a:r>
              <a:rPr lang="en-US" sz="1400" dirty="0" err="1">
                <a:latin typeface="Segoe UI Semibold" panose="020B0702040204020203" pitchFamily="34" charset="0"/>
                <a:cs typeface="Segoe UI Semibold" panose="020B0702040204020203" pitchFamily="34" charset="0"/>
                <a:hlinkClick r:id="rId3"/>
              </a:rPr>
              <a:t>Dwork</a:t>
            </a:r>
            <a:r>
              <a:rPr lang="en-US" sz="1400" dirty="0">
                <a:latin typeface="Segoe UI Semibold" panose="020B0702040204020203" pitchFamily="34" charset="0"/>
                <a:cs typeface="Segoe UI Semibold" panose="020B0702040204020203" pitchFamily="34" charset="0"/>
              </a:rPr>
              <a:t>, Microsoft Research (MSR)</a:t>
            </a:r>
          </a:p>
        </p:txBody>
      </p:sp>
      <p:pic>
        <p:nvPicPr>
          <p:cNvPr id="8" name="Picture 7">
            <a:hlinkClick r:id="rId4"/>
            <a:extLst>
              <a:ext uri="{FF2B5EF4-FFF2-40B4-BE49-F238E27FC236}">
                <a16:creationId xmlns:a16="http://schemas.microsoft.com/office/drawing/2014/main" id="{6FA9D5E4-EF7D-4315-9C76-BE99003D78C6}"/>
              </a:ext>
            </a:extLst>
          </p:cNvPr>
          <p:cNvPicPr>
            <a:picLocks noChangeAspect="1"/>
          </p:cNvPicPr>
          <p:nvPr/>
        </p:nvPicPr>
        <p:blipFill>
          <a:blip r:embed="rId5"/>
          <a:stretch>
            <a:fillRect/>
          </a:stretch>
        </p:blipFill>
        <p:spPr>
          <a:xfrm>
            <a:off x="6318357" y="1855081"/>
            <a:ext cx="2926986" cy="38246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DC83780-B61F-4243-8392-08856FF3F075}"/>
              </a:ext>
            </a:extLst>
          </p:cNvPr>
          <p:cNvPicPr>
            <a:picLocks noChangeAspect="1"/>
          </p:cNvPicPr>
          <p:nvPr/>
        </p:nvPicPr>
        <p:blipFill>
          <a:blip r:embed="rId6"/>
          <a:stretch>
            <a:fillRect/>
          </a:stretch>
        </p:blipFill>
        <p:spPr>
          <a:xfrm>
            <a:off x="9342437" y="1855082"/>
            <a:ext cx="2937932" cy="38246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7614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B43E5-4349-4EAB-9EC5-39469427F70D}"/>
              </a:ext>
            </a:extLst>
          </p:cNvPr>
          <p:cNvSpPr>
            <a:spLocks noGrp="1"/>
          </p:cNvSpPr>
          <p:nvPr>
            <p:ph type="title"/>
          </p:nvPr>
        </p:nvSpPr>
        <p:spPr/>
        <p:txBody>
          <a:bodyPr/>
          <a:lstStyle/>
          <a:p>
            <a:r>
              <a:rPr lang="en-US" dirty="0"/>
              <a:t>Differential Privacy (DP)</a:t>
            </a:r>
          </a:p>
        </p:txBody>
      </p:sp>
      <p:sp>
        <p:nvSpPr>
          <p:cNvPr id="7" name="Text Placeholder 6">
            <a:extLst>
              <a:ext uri="{FF2B5EF4-FFF2-40B4-BE49-F238E27FC236}">
                <a16:creationId xmlns:a16="http://schemas.microsoft.com/office/drawing/2014/main" id="{14D16629-A1D3-412D-AEC7-988D2D2B6798}"/>
              </a:ext>
            </a:extLst>
          </p:cNvPr>
          <p:cNvSpPr>
            <a:spLocks noGrp="1"/>
          </p:cNvSpPr>
          <p:nvPr>
            <p:ph type="body" sz="quarter" idx="10"/>
          </p:nvPr>
        </p:nvSpPr>
        <p:spPr>
          <a:xfrm>
            <a:off x="274637" y="1104689"/>
            <a:ext cx="11887200" cy="1120307"/>
          </a:xfrm>
        </p:spPr>
        <p:txBody>
          <a:bodyPr/>
          <a:lstStyle/>
          <a:p>
            <a:r>
              <a:rPr lang="en-US" sz="2400" dirty="0"/>
              <a:t>A class of algorithms that facilitate computing and releasing aggregate statistics from sensitive (private) data, while ensuring that privacy is not compromised</a:t>
            </a:r>
          </a:p>
          <a:p>
            <a:pPr lvl="1"/>
            <a:r>
              <a:rPr lang="en-US" dirty="0"/>
              <a:t>Large pool of sensitive data, noisy aggregates are still valuable</a:t>
            </a:r>
          </a:p>
        </p:txBody>
      </p:sp>
      <p:pic>
        <p:nvPicPr>
          <p:cNvPr id="9" name="Picture 8">
            <a:extLst>
              <a:ext uri="{FF2B5EF4-FFF2-40B4-BE49-F238E27FC236}">
                <a16:creationId xmlns:a16="http://schemas.microsoft.com/office/drawing/2014/main" id="{8F5C39A8-6566-4DA0-BEFC-70985EA8F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070" y="2988824"/>
            <a:ext cx="2572686" cy="1692947"/>
          </a:xfrm>
          <a:prstGeom prst="rect">
            <a:avLst/>
          </a:prstGeom>
        </p:spPr>
      </p:pic>
      <p:sp>
        <p:nvSpPr>
          <p:cNvPr id="11" name="Arrow: Right 10">
            <a:extLst>
              <a:ext uri="{FF2B5EF4-FFF2-40B4-BE49-F238E27FC236}">
                <a16:creationId xmlns:a16="http://schemas.microsoft.com/office/drawing/2014/main" id="{772397B4-EFAD-486D-A07A-C87D59026F86}"/>
              </a:ext>
            </a:extLst>
          </p:cNvPr>
          <p:cNvSpPr/>
          <p:nvPr/>
        </p:nvSpPr>
        <p:spPr>
          <a:xfrm>
            <a:off x="4599893" y="3652887"/>
            <a:ext cx="1703294"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AEABD4-4B26-40B1-A2BB-CC54EC03DA66}"/>
              </a:ext>
            </a:extLst>
          </p:cNvPr>
          <p:cNvSpPr txBox="1"/>
          <p:nvPr/>
        </p:nvSpPr>
        <p:spPr>
          <a:xfrm>
            <a:off x="1957690" y="2484988"/>
            <a:ext cx="2241445"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Pool of private data</a:t>
            </a:r>
          </a:p>
        </p:txBody>
      </p:sp>
      <p:sp>
        <p:nvSpPr>
          <p:cNvPr id="17" name="TextBox 16">
            <a:extLst>
              <a:ext uri="{FF2B5EF4-FFF2-40B4-BE49-F238E27FC236}">
                <a16:creationId xmlns:a16="http://schemas.microsoft.com/office/drawing/2014/main" id="{B97F0F32-CFD1-4462-BA9A-23D650466E8C}"/>
              </a:ext>
            </a:extLst>
          </p:cNvPr>
          <p:cNvSpPr txBox="1"/>
          <p:nvPr/>
        </p:nvSpPr>
        <p:spPr>
          <a:xfrm>
            <a:off x="4700508" y="3374684"/>
            <a:ext cx="1410682"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DP algorithm</a:t>
            </a:r>
          </a:p>
        </p:txBody>
      </p:sp>
      <p:sp>
        <p:nvSpPr>
          <p:cNvPr id="19" name="TextBox 18">
            <a:extLst>
              <a:ext uri="{FF2B5EF4-FFF2-40B4-BE49-F238E27FC236}">
                <a16:creationId xmlns:a16="http://schemas.microsoft.com/office/drawing/2014/main" id="{9905E8D4-F08B-48AA-B1ED-8B6D508DC42D}"/>
              </a:ext>
            </a:extLst>
          </p:cNvPr>
          <p:cNvSpPr txBox="1"/>
          <p:nvPr/>
        </p:nvSpPr>
        <p:spPr>
          <a:xfrm>
            <a:off x="6445490" y="2533857"/>
            <a:ext cx="2907079"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Aggregate statistics</a:t>
            </a:r>
          </a:p>
        </p:txBody>
      </p:sp>
      <p:pic>
        <p:nvPicPr>
          <p:cNvPr id="25" name="Picture 24">
            <a:extLst>
              <a:ext uri="{FF2B5EF4-FFF2-40B4-BE49-F238E27FC236}">
                <a16:creationId xmlns:a16="http://schemas.microsoft.com/office/drawing/2014/main" id="{99E410BB-2552-48CC-AE47-0B9E74E7E5DA}"/>
              </a:ext>
            </a:extLst>
          </p:cNvPr>
          <p:cNvPicPr>
            <a:picLocks noChangeAspect="1"/>
          </p:cNvPicPr>
          <p:nvPr/>
        </p:nvPicPr>
        <p:blipFill>
          <a:blip r:embed="rId4"/>
          <a:stretch>
            <a:fillRect/>
          </a:stretch>
        </p:blipFill>
        <p:spPr>
          <a:xfrm>
            <a:off x="6538324" y="2805375"/>
            <a:ext cx="2153613" cy="1783328"/>
          </a:xfrm>
          <a:prstGeom prst="rect">
            <a:avLst/>
          </a:prstGeom>
        </p:spPr>
      </p:pic>
      <p:sp>
        <p:nvSpPr>
          <p:cNvPr id="27" name="Rectangle 26">
            <a:extLst>
              <a:ext uri="{FF2B5EF4-FFF2-40B4-BE49-F238E27FC236}">
                <a16:creationId xmlns:a16="http://schemas.microsoft.com/office/drawing/2014/main" id="{9884C30E-8426-49D3-B17C-DFFE1EA8CCF5}"/>
              </a:ext>
            </a:extLst>
          </p:cNvPr>
          <p:cNvSpPr/>
          <p:nvPr/>
        </p:nvSpPr>
        <p:spPr bwMode="auto">
          <a:xfrm>
            <a:off x="0" y="5230763"/>
            <a:ext cx="12436475" cy="190846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gradFill>
                  <a:gsLst>
                    <a:gs pos="40075">
                      <a:srgbClr val="FFFFFF"/>
                    </a:gs>
                    <a:gs pos="30000">
                      <a:srgbClr val="FFFFFF"/>
                    </a:gs>
                  </a:gsLst>
                  <a:lin ang="5400000" scaled="0"/>
                </a:gradFill>
                <a:latin typeface="Segoe UI"/>
              </a:rPr>
              <a:t>z</a:t>
            </a:r>
          </a:p>
        </p:txBody>
      </p:sp>
      <p:sp>
        <p:nvSpPr>
          <p:cNvPr id="21" name="TextBox 20">
            <a:extLst>
              <a:ext uri="{FF2B5EF4-FFF2-40B4-BE49-F238E27FC236}">
                <a16:creationId xmlns:a16="http://schemas.microsoft.com/office/drawing/2014/main" id="{BED60E4D-E333-4FB1-AC42-26B59AECFAD0}"/>
              </a:ext>
            </a:extLst>
          </p:cNvPr>
          <p:cNvSpPr txBox="1"/>
          <p:nvPr/>
        </p:nvSpPr>
        <p:spPr>
          <a:xfrm>
            <a:off x="8809037" y="3019689"/>
            <a:ext cx="2711444" cy="1631216"/>
          </a:xfrm>
          <a:prstGeom prst="rect">
            <a:avLst/>
          </a:prstGeom>
          <a:noFill/>
        </p:spPr>
        <p:txBody>
          <a:bodyPr wrap="square" rtlCol="0">
            <a:spAutoFit/>
          </a:bodyPr>
          <a:lstStyle/>
          <a:p>
            <a:r>
              <a:rPr lang="en-US" sz="1400" dirty="0"/>
              <a:t>DP statistics:</a:t>
            </a:r>
          </a:p>
          <a:p>
            <a:pPr marL="285750" indent="-285750">
              <a:buFont typeface="Arial" panose="020B0604020202020204" pitchFamily="34" charset="0"/>
              <a:buChar char="•"/>
            </a:pPr>
            <a:r>
              <a:rPr lang="en-US" sz="1400" dirty="0"/>
              <a:t>Noisy. Noise conceals contributions of individual users</a:t>
            </a:r>
          </a:p>
          <a:p>
            <a:pPr marL="285750" indent="-285750">
              <a:buFont typeface="Arial" panose="020B0604020202020204" pitchFamily="34" charset="0"/>
              <a:buChar char="•"/>
            </a:pPr>
            <a:r>
              <a:rPr lang="en-US" sz="1400" dirty="0"/>
              <a:t>Can be safely handed to an all-powerful adversary, with no risk of a privacy leak</a:t>
            </a:r>
          </a:p>
        </p:txBody>
      </p:sp>
      <p:sp>
        <p:nvSpPr>
          <p:cNvPr id="28" name="Rectangle 27">
            <a:extLst>
              <a:ext uri="{FF2B5EF4-FFF2-40B4-BE49-F238E27FC236}">
                <a16:creationId xmlns:a16="http://schemas.microsoft.com/office/drawing/2014/main" id="{C888D221-DC6D-441E-B245-F956716ACDCF}"/>
              </a:ext>
            </a:extLst>
          </p:cNvPr>
          <p:cNvSpPr/>
          <p:nvPr/>
        </p:nvSpPr>
        <p:spPr bwMode="auto">
          <a:xfrm>
            <a:off x="403804" y="5310193"/>
            <a:ext cx="3581399" cy="95408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Introduced by </a:t>
            </a:r>
            <a:r>
              <a:rPr lang="en-US" sz="1600" dirty="0">
                <a:latin typeface="Segoe UI Semibold" panose="020B0702040204020203" pitchFamily="34" charset="0"/>
                <a:cs typeface="Segoe UI Semibold" panose="020B0702040204020203" pitchFamily="34" charset="0"/>
                <a:hlinkClick r:id="rId5"/>
              </a:rPr>
              <a:t>Cynthia </a:t>
            </a:r>
            <a:r>
              <a:rPr lang="en-US" sz="1600" dirty="0" err="1">
                <a:latin typeface="Segoe UI Semibold" panose="020B0702040204020203" pitchFamily="34" charset="0"/>
                <a:cs typeface="Segoe UI Semibold" panose="020B0702040204020203" pitchFamily="34" charset="0"/>
                <a:hlinkClick r:id="rId5"/>
              </a:rPr>
              <a:t>Dwork</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and her collaborators at MSR in 2006</a:t>
            </a:r>
          </a:p>
          <a:p>
            <a:pPr lvl="0"/>
            <a:r>
              <a:rPr lang="en-US" sz="1400" dirty="0">
                <a:solidFill>
                  <a:prstClr val="black"/>
                </a:solidFill>
              </a:rPr>
              <a:t>See</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t>
            </a:r>
            <a:r>
              <a:rPr lang="en-US" sz="1400" dirty="0">
                <a:solidFill>
                  <a:prstClr val="black"/>
                </a:solidFill>
                <a:hlinkClick r:id="rId6"/>
              </a:rPr>
              <a:t>Differential Privacy</a:t>
            </a:r>
            <a:r>
              <a:rPr lang="en-US" sz="1400" dirty="0">
                <a:solidFill>
                  <a:prstClr val="black"/>
                </a:solidFill>
              </a:rPr>
              <a:t> </a:t>
            </a:r>
          </a:p>
        </p:txBody>
      </p:sp>
      <p:sp>
        <p:nvSpPr>
          <p:cNvPr id="29" name="Rectangle 28">
            <a:extLst>
              <a:ext uri="{FF2B5EF4-FFF2-40B4-BE49-F238E27FC236}">
                <a16:creationId xmlns:a16="http://schemas.microsoft.com/office/drawing/2014/main" id="{72ECA789-74E3-47D7-BCD0-37496605013D}"/>
              </a:ext>
            </a:extLst>
          </p:cNvPr>
          <p:cNvSpPr/>
          <p:nvPr/>
        </p:nvSpPr>
        <p:spPr bwMode="auto">
          <a:xfrm>
            <a:off x="8462181" y="5342169"/>
            <a:ext cx="3982924"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Two main flavors</a:t>
            </a:r>
          </a:p>
          <a:p>
            <a:pPr marL="342900" indent="-342900" defTabSz="913841">
              <a:lnSpc>
                <a:spcPct val="90000"/>
              </a:lnSpc>
              <a:spcBef>
                <a:spcPts val="300"/>
              </a:spcBef>
              <a:buFont typeface="+mj-lt"/>
              <a:buAutoNum type="arabicPeriod"/>
              <a:defRPr/>
            </a:pPr>
            <a:r>
              <a:rPr lang="en-US" sz="1400" dirty="0">
                <a:solidFill>
                  <a:prstClr val="black"/>
                </a:solidFill>
              </a:rPr>
              <a:t>Local Differential Privacy (telemetry): simple statistics</a:t>
            </a:r>
          </a:p>
          <a:p>
            <a:pPr marL="342900" indent="-342900" defTabSz="913841">
              <a:lnSpc>
                <a:spcPct val="90000"/>
              </a:lnSpc>
              <a:spcBef>
                <a:spcPts val="300"/>
              </a:spcBef>
              <a:buFont typeface="+mj-lt"/>
              <a:buAutoNum type="arabicPeriod"/>
              <a:defRPr/>
            </a:pPr>
            <a:r>
              <a:rPr lang="en-US" sz="1400" dirty="0">
                <a:solidFill>
                  <a:prstClr val="black"/>
                </a:solidFill>
              </a:rPr>
              <a:t>Global Differential Privacy (trusted data collector): more complex aggregates including Machine Learning models</a:t>
            </a:r>
          </a:p>
        </p:txBody>
      </p:sp>
      <p:sp>
        <p:nvSpPr>
          <p:cNvPr id="30" name="Rectangle 29">
            <a:extLst>
              <a:ext uri="{FF2B5EF4-FFF2-40B4-BE49-F238E27FC236}">
                <a16:creationId xmlns:a16="http://schemas.microsoft.com/office/drawing/2014/main" id="{DFA16465-2F7E-40A3-86F9-6673B20985BB}"/>
              </a:ext>
            </a:extLst>
          </p:cNvPr>
          <p:cNvSpPr/>
          <p:nvPr/>
        </p:nvSpPr>
        <p:spPr bwMode="auto">
          <a:xfrm>
            <a:off x="4442403" y="5342169"/>
            <a:ext cx="3438638" cy="17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Gradually came to dominate the area of privacy research</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Many thousands of citations to Cynthia et al. classical papers</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2017 </a:t>
            </a:r>
            <a:r>
              <a:rPr lang="en-US" sz="1400" dirty="0" err="1">
                <a:solidFill>
                  <a:prstClr val="black"/>
                </a:solidFill>
              </a:rPr>
              <a:t>Gödel</a:t>
            </a:r>
            <a:r>
              <a:rPr lang="en-US" sz="1400" dirty="0">
                <a:solidFill>
                  <a:prstClr val="black"/>
                </a:solidFill>
              </a:rPr>
              <a:t> prize</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Deployments by major IT companies, US Census Bureau</a:t>
            </a:r>
          </a:p>
        </p:txBody>
      </p:sp>
    </p:spTree>
    <p:extLst>
      <p:ext uri="{BB962C8B-B14F-4D97-AF65-F5344CB8AC3E}">
        <p14:creationId xmlns:p14="http://schemas.microsoft.com/office/powerpoint/2010/main" val="254714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537-DD7B-43BD-883D-8677ACB14543}"/>
              </a:ext>
            </a:extLst>
          </p:cNvPr>
          <p:cNvSpPr>
            <a:spLocks noGrp="1"/>
          </p:cNvSpPr>
          <p:nvPr>
            <p:ph type="title"/>
          </p:nvPr>
        </p:nvSpPr>
        <p:spPr/>
        <p:txBody>
          <a:bodyPr/>
          <a:lstStyle/>
          <a:p>
            <a:r>
              <a:rPr lang="en-US" dirty="0"/>
              <a:t>Local Differential Privacy</a:t>
            </a:r>
          </a:p>
        </p:txBody>
      </p:sp>
      <p:sp>
        <p:nvSpPr>
          <p:cNvPr id="3" name="Text Placeholder 2">
            <a:extLst>
              <a:ext uri="{FF2B5EF4-FFF2-40B4-BE49-F238E27FC236}">
                <a16:creationId xmlns:a16="http://schemas.microsoft.com/office/drawing/2014/main" id="{C3EC5014-8936-45C1-9508-85B21A61773F}"/>
              </a:ext>
            </a:extLst>
          </p:cNvPr>
          <p:cNvSpPr>
            <a:spLocks noGrp="1"/>
          </p:cNvSpPr>
          <p:nvPr>
            <p:ph type="body" sz="quarter" idx="10"/>
          </p:nvPr>
        </p:nvSpPr>
        <p:spPr>
          <a:xfrm>
            <a:off x="274638" y="1212850"/>
            <a:ext cx="11887200" cy="4062651"/>
          </a:xfrm>
        </p:spPr>
        <p:txBody>
          <a:bodyPr/>
          <a:lstStyle/>
          <a:p>
            <a:r>
              <a:rPr lang="en-US" dirty="0"/>
              <a:t>Setting</a:t>
            </a:r>
          </a:p>
          <a:p>
            <a:pPr lvl="1"/>
            <a:r>
              <a:rPr lang="en-US" dirty="0"/>
              <a:t>Data collector wants to understand global trends in the users’ data</a:t>
            </a:r>
          </a:p>
          <a:p>
            <a:pPr lvl="1"/>
            <a:r>
              <a:rPr lang="en-US" dirty="0"/>
              <a:t>Data collector is not trusted, cannot collect raw data</a:t>
            </a:r>
          </a:p>
          <a:p>
            <a:pPr>
              <a:spcBef>
                <a:spcPts val="1200"/>
              </a:spcBef>
            </a:pPr>
            <a:r>
              <a:rPr lang="en-US" dirty="0"/>
              <a:t>Local DP algorithm</a:t>
            </a:r>
          </a:p>
          <a:p>
            <a:pPr lvl="1"/>
            <a:r>
              <a:rPr lang="en-US" dirty="0"/>
              <a:t>Users carefully randomize their private data before sending it to data collector</a:t>
            </a:r>
          </a:p>
          <a:p>
            <a:pPr lvl="1"/>
            <a:r>
              <a:rPr lang="en-US" dirty="0"/>
              <a:t>Randomization provides plausible deniability</a:t>
            </a:r>
          </a:p>
          <a:p>
            <a:pPr lvl="1"/>
            <a:r>
              <a:rPr lang="en-US" dirty="0"/>
              <a:t>Noise becomes immaterial when data is collected form many users. Global trends are exposed</a:t>
            </a:r>
          </a:p>
          <a:p>
            <a:pPr>
              <a:spcBef>
                <a:spcPts val="1200"/>
              </a:spcBef>
            </a:pPr>
            <a:r>
              <a:rPr lang="en-US" dirty="0"/>
              <a:t>Usage in telemetry</a:t>
            </a:r>
          </a:p>
          <a:p>
            <a:pPr lvl="1"/>
            <a:r>
              <a:rPr lang="en-US" dirty="0"/>
              <a:t>Facilitates collection of data that cannot be collect in the raw form</a:t>
            </a:r>
          </a:p>
          <a:p>
            <a:pPr lvl="1"/>
            <a:r>
              <a:rPr lang="en-US" dirty="0"/>
              <a:t>Suitable to collect basic statistical aggregates (mean, histogram, frequent items, etc.)</a:t>
            </a:r>
          </a:p>
          <a:p>
            <a:pPr lvl="1"/>
            <a:r>
              <a:rPr lang="en-US" dirty="0"/>
              <a:t>E.g. Telemetry in Windows: see </a:t>
            </a:r>
            <a:r>
              <a:rPr lang="en-US" dirty="0">
                <a:hlinkClick r:id="rId3"/>
              </a:rPr>
              <a:t>Collecting Telemetry Data Privately</a:t>
            </a:r>
            <a:endParaRPr lang="en-US" dirty="0"/>
          </a:p>
          <a:p>
            <a:endParaRPr lang="en-US" dirty="0"/>
          </a:p>
        </p:txBody>
      </p:sp>
    </p:spTree>
    <p:extLst>
      <p:ext uri="{BB962C8B-B14F-4D97-AF65-F5344CB8AC3E}">
        <p14:creationId xmlns:p14="http://schemas.microsoft.com/office/powerpoint/2010/main" val="274771771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A03F-DF49-4494-8DE7-297039F6B9CC}"/>
              </a:ext>
            </a:extLst>
          </p:cNvPr>
          <p:cNvSpPr>
            <a:spLocks noGrp="1"/>
          </p:cNvSpPr>
          <p:nvPr>
            <p:ph type="title"/>
          </p:nvPr>
        </p:nvSpPr>
        <p:spPr/>
        <p:txBody>
          <a:bodyPr/>
          <a:lstStyle/>
          <a:p>
            <a:r>
              <a:rPr lang="en-US" dirty="0"/>
              <a:t>Global Differential Privacy</a:t>
            </a:r>
          </a:p>
        </p:txBody>
      </p:sp>
      <p:sp>
        <p:nvSpPr>
          <p:cNvPr id="3" name="Text Placeholder 2">
            <a:extLst>
              <a:ext uri="{FF2B5EF4-FFF2-40B4-BE49-F238E27FC236}">
                <a16:creationId xmlns:a16="http://schemas.microsoft.com/office/drawing/2014/main" id="{47139019-7EDA-4AD9-B5C0-AA827D224131}"/>
              </a:ext>
            </a:extLst>
          </p:cNvPr>
          <p:cNvSpPr>
            <a:spLocks noGrp="1"/>
          </p:cNvSpPr>
          <p:nvPr>
            <p:ph type="body" sz="quarter" idx="10"/>
          </p:nvPr>
        </p:nvSpPr>
        <p:spPr>
          <a:xfrm>
            <a:off x="274638" y="1212850"/>
            <a:ext cx="7010399" cy="5138330"/>
          </a:xfrm>
        </p:spPr>
        <p:txBody>
          <a:bodyPr/>
          <a:lstStyle/>
          <a:p>
            <a:r>
              <a:rPr lang="en-US" dirty="0"/>
              <a:t>Setting</a:t>
            </a:r>
          </a:p>
          <a:p>
            <a:pPr lvl="1"/>
            <a:r>
              <a:rPr lang="en-US" dirty="0"/>
              <a:t>Database curator has access to a pool of private users’ data</a:t>
            </a:r>
          </a:p>
          <a:p>
            <a:pPr lvl="1"/>
            <a:r>
              <a:rPr lang="en-US" dirty="0"/>
              <a:t>Needs to disclose some aggregate statistics to an analyst</a:t>
            </a:r>
          </a:p>
          <a:p>
            <a:pPr>
              <a:spcBef>
                <a:spcPts val="1200"/>
              </a:spcBef>
            </a:pPr>
            <a:r>
              <a:rPr lang="en-US" dirty="0"/>
              <a:t>Global DP algorithms</a:t>
            </a:r>
          </a:p>
          <a:p>
            <a:pPr lvl="1"/>
            <a:r>
              <a:rPr lang="en-US" dirty="0"/>
              <a:t>Database curator gives noisy responses to analyst’s queries: if the analyst wants f(D), he gets f(D)+noise</a:t>
            </a:r>
          </a:p>
          <a:p>
            <a:pPr lvl="1"/>
            <a:r>
              <a:rPr lang="en-US" dirty="0"/>
              <a:t>Noise is random, and hides a contribution of a single user</a:t>
            </a:r>
          </a:p>
          <a:p>
            <a:pPr lvl="1"/>
            <a:r>
              <a:rPr lang="en-US" dirty="0"/>
              <a:t>Any specific output is roughly as likely to be produced whether or not a single record is removed from the DB</a:t>
            </a:r>
          </a:p>
          <a:p>
            <a:pPr>
              <a:spcBef>
                <a:spcPts val="1200"/>
              </a:spcBef>
            </a:pPr>
            <a:r>
              <a:rPr lang="en-US" dirty="0"/>
              <a:t>Usage examples</a:t>
            </a:r>
          </a:p>
          <a:p>
            <a:pPr lvl="1">
              <a:spcBef>
                <a:spcPts val="300"/>
              </a:spcBef>
            </a:pPr>
            <a:r>
              <a:rPr lang="en-US" dirty="0"/>
              <a:t>Office: expose the set of frequent e-mail responses, see </a:t>
            </a:r>
            <a:r>
              <a:rPr lang="en-US" dirty="0">
                <a:hlinkClick r:id="rId3"/>
              </a:rPr>
              <a:t>Assistive AI Makes Replying Easier</a:t>
            </a:r>
            <a:endParaRPr lang="en-US" dirty="0"/>
          </a:p>
          <a:p>
            <a:pPr lvl="1">
              <a:spcBef>
                <a:spcPts val="300"/>
              </a:spcBef>
            </a:pPr>
            <a:r>
              <a:rPr lang="en-US" dirty="0"/>
              <a:t>LinkedIn (Ad campaign statistics), see </a:t>
            </a:r>
            <a:r>
              <a:rPr lang="en-US" dirty="0">
                <a:hlinkClick r:id="rId4"/>
              </a:rPr>
              <a:t>LinkedIn's Audience Engagements API: A Privacy Preserving Data Analytics System at Scale</a:t>
            </a:r>
            <a:endParaRPr lang="en-US" dirty="0"/>
          </a:p>
          <a:p>
            <a:pPr lvl="1">
              <a:spcBef>
                <a:spcPts val="300"/>
              </a:spcBef>
            </a:pPr>
            <a:r>
              <a:rPr lang="en-US" dirty="0">
                <a:hlinkClick r:id="rId5"/>
              </a:rPr>
              <a:t>US Census Bureau</a:t>
            </a:r>
            <a:r>
              <a:rPr lang="en-US" dirty="0"/>
              <a:t>: every published aggregate statistics for 2020 US Census will use DP</a:t>
            </a:r>
          </a:p>
          <a:p>
            <a:endParaRPr lang="en-US" dirty="0"/>
          </a:p>
        </p:txBody>
      </p:sp>
      <p:pic>
        <p:nvPicPr>
          <p:cNvPr id="5" name="Graphic 4" descr="Database">
            <a:extLst>
              <a:ext uri="{FF2B5EF4-FFF2-40B4-BE49-F238E27FC236}">
                <a16:creationId xmlns:a16="http://schemas.microsoft.com/office/drawing/2014/main" id="{705CFBFB-9493-4070-82D1-E2E51907A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156" y="2506662"/>
            <a:ext cx="1528039" cy="1528039"/>
          </a:xfrm>
          <a:prstGeom prst="rect">
            <a:avLst/>
          </a:prstGeom>
        </p:spPr>
      </p:pic>
      <p:sp>
        <p:nvSpPr>
          <p:cNvPr id="7" name="Google Shape;440;p64">
            <a:extLst>
              <a:ext uri="{FF2B5EF4-FFF2-40B4-BE49-F238E27FC236}">
                <a16:creationId xmlns:a16="http://schemas.microsoft.com/office/drawing/2014/main" id="{587543E6-4EC6-4C38-A16F-300016BEED19}"/>
              </a:ext>
            </a:extLst>
          </p:cNvPr>
          <p:cNvSpPr/>
          <p:nvPr/>
        </p:nvSpPr>
        <p:spPr>
          <a:xfrm rot="-5400000">
            <a:off x="9080796" y="3128568"/>
            <a:ext cx="1777574" cy="362852"/>
          </a:xfrm>
          <a:prstGeom prst="rect">
            <a:avLst/>
          </a:prstGeom>
          <a:solidFill>
            <a:schemeClr val="bg1">
              <a:lumMod val="85000"/>
            </a:schemeClr>
          </a:solidFill>
          <a:ln w="19050" cap="rnd" cmpd="sng">
            <a:solidFill>
              <a:schemeClr val="tx1"/>
            </a:solidFill>
            <a:prstDash val="solid"/>
            <a:round/>
            <a:headEnd type="none" w="sm" len="sm"/>
            <a:tailEnd type="none" w="sm" len="sm"/>
          </a:ln>
        </p:spPr>
        <p:txBody>
          <a:bodyPr spcFirstLastPara="1" wrap="square" lIns="91433" tIns="45700" rIns="91433" bIns="45700" anchor="ctr" anchorCtr="0">
            <a:noAutofit/>
          </a:bodyPr>
          <a:lstStyle/>
          <a:p>
            <a:pPr algn="ctr"/>
            <a:r>
              <a:rPr lang="en" sz="2000" dirty="0">
                <a:latin typeface="Segoe UI Semibold" panose="020B0702040204020203" pitchFamily="34" charset="0"/>
                <a:ea typeface="Questrial"/>
                <a:cs typeface="Segoe UI Semibold" panose="020B0702040204020203" pitchFamily="34" charset="0"/>
                <a:sym typeface="Questrial"/>
              </a:rPr>
              <a:t>Curator</a:t>
            </a:r>
            <a:endParaRPr sz="2000" dirty="0">
              <a:latin typeface="Segoe UI Semibold" panose="020B0702040204020203" pitchFamily="34" charset="0"/>
              <a:ea typeface="Questrial"/>
              <a:cs typeface="Segoe UI Semibold" panose="020B0702040204020203" pitchFamily="34" charset="0"/>
              <a:sym typeface="Questrial"/>
            </a:endParaRPr>
          </a:p>
        </p:txBody>
      </p:sp>
      <p:cxnSp>
        <p:nvCxnSpPr>
          <p:cNvPr id="9" name="Google Shape;441;p64">
            <a:extLst>
              <a:ext uri="{FF2B5EF4-FFF2-40B4-BE49-F238E27FC236}">
                <a16:creationId xmlns:a16="http://schemas.microsoft.com/office/drawing/2014/main" id="{A3337AEB-4159-43FA-8CB0-8A3DAEAB19E2}"/>
              </a:ext>
            </a:extLst>
          </p:cNvPr>
          <p:cNvCxnSpPr>
            <a:cxnSpLocks/>
          </p:cNvCxnSpPr>
          <p:nvPr/>
        </p:nvCxnSpPr>
        <p:spPr>
          <a:xfrm flipH="1">
            <a:off x="9038621" y="2937506"/>
            <a:ext cx="544023" cy="84689"/>
          </a:xfrm>
          <a:prstGeom prst="straightConnector1">
            <a:avLst/>
          </a:prstGeom>
          <a:noFill/>
          <a:ln w="9525" cap="rnd" cmpd="sng">
            <a:solidFill>
              <a:schemeClr val="accent1"/>
            </a:solidFill>
            <a:prstDash val="solid"/>
            <a:round/>
            <a:headEnd type="none" w="sm" len="sm"/>
            <a:tailEnd type="triangle" w="med" len="med"/>
          </a:ln>
        </p:spPr>
      </p:cxnSp>
      <p:cxnSp>
        <p:nvCxnSpPr>
          <p:cNvPr id="11" name="Google Shape;442;p64">
            <a:extLst>
              <a:ext uri="{FF2B5EF4-FFF2-40B4-BE49-F238E27FC236}">
                <a16:creationId xmlns:a16="http://schemas.microsoft.com/office/drawing/2014/main" id="{C23DED09-AA60-4FA1-A060-B258696F1A0C}"/>
              </a:ext>
            </a:extLst>
          </p:cNvPr>
          <p:cNvCxnSpPr>
            <a:cxnSpLocks/>
          </p:cNvCxnSpPr>
          <p:nvPr/>
        </p:nvCxnSpPr>
        <p:spPr>
          <a:xfrm>
            <a:off x="9085745" y="3423197"/>
            <a:ext cx="592311" cy="45461"/>
          </a:xfrm>
          <a:prstGeom prst="straightConnector1">
            <a:avLst/>
          </a:prstGeom>
          <a:noFill/>
          <a:ln w="9525" cap="rnd" cmpd="sng">
            <a:solidFill>
              <a:schemeClr val="accent1"/>
            </a:solidFill>
            <a:prstDash val="solid"/>
            <a:round/>
            <a:headEnd type="none" w="sm" len="sm"/>
            <a:tailEnd type="triangle" w="med" len="med"/>
          </a:ln>
        </p:spPr>
      </p:cxnSp>
      <p:grpSp>
        <p:nvGrpSpPr>
          <p:cNvPr id="21" name="Google Shape;443;p64">
            <a:extLst>
              <a:ext uri="{FF2B5EF4-FFF2-40B4-BE49-F238E27FC236}">
                <a16:creationId xmlns:a16="http://schemas.microsoft.com/office/drawing/2014/main" id="{3CDA0116-B177-43FB-88C3-2CCDED05BA81}"/>
              </a:ext>
            </a:extLst>
          </p:cNvPr>
          <p:cNvGrpSpPr/>
          <p:nvPr/>
        </p:nvGrpSpPr>
        <p:grpSpPr>
          <a:xfrm>
            <a:off x="10304513" y="2832698"/>
            <a:ext cx="407091" cy="954592"/>
            <a:chOff x="6481010" y="2069267"/>
            <a:chExt cx="1736700" cy="3022788"/>
          </a:xfrm>
        </p:grpSpPr>
        <p:cxnSp>
          <p:nvCxnSpPr>
            <p:cNvPr id="13" name="Google Shape;444;p64">
              <a:extLst>
                <a:ext uri="{FF2B5EF4-FFF2-40B4-BE49-F238E27FC236}">
                  <a16:creationId xmlns:a16="http://schemas.microsoft.com/office/drawing/2014/main" id="{8CFBADCC-BAC1-45EC-8FE1-8EA593629217}"/>
                </a:ext>
              </a:extLst>
            </p:cNvPr>
            <p:cNvCxnSpPr/>
            <p:nvPr/>
          </p:nvCxnSpPr>
          <p:spPr>
            <a:xfrm flipH="1">
              <a:off x="6481138" y="2069267"/>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4" name="Google Shape;445;p64">
              <a:extLst>
                <a:ext uri="{FF2B5EF4-FFF2-40B4-BE49-F238E27FC236}">
                  <a16:creationId xmlns:a16="http://schemas.microsoft.com/office/drawing/2014/main" id="{ACBD4606-9A84-40E8-9BB7-0DD73D643DC3}"/>
                </a:ext>
              </a:extLst>
            </p:cNvPr>
            <p:cNvCxnSpPr/>
            <p:nvPr/>
          </p:nvCxnSpPr>
          <p:spPr>
            <a:xfrm>
              <a:off x="6481010" y="2304237"/>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5" name="Google Shape;446;p64">
              <a:extLst>
                <a:ext uri="{FF2B5EF4-FFF2-40B4-BE49-F238E27FC236}">
                  <a16:creationId xmlns:a16="http://schemas.microsoft.com/office/drawing/2014/main" id="{3ADFC66E-FA81-44F5-BD8A-A14C778F3554}"/>
                </a:ext>
              </a:extLst>
            </p:cNvPr>
            <p:cNvCxnSpPr/>
            <p:nvPr/>
          </p:nvCxnSpPr>
          <p:spPr>
            <a:xfrm flipH="1">
              <a:off x="6481138" y="297906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6" name="Google Shape;447;p64">
              <a:extLst>
                <a:ext uri="{FF2B5EF4-FFF2-40B4-BE49-F238E27FC236}">
                  <a16:creationId xmlns:a16="http://schemas.microsoft.com/office/drawing/2014/main" id="{B28F92CF-7BB8-45C6-B30A-600E8FD42223}"/>
                </a:ext>
              </a:extLst>
            </p:cNvPr>
            <p:cNvCxnSpPr/>
            <p:nvPr/>
          </p:nvCxnSpPr>
          <p:spPr>
            <a:xfrm>
              <a:off x="6481010" y="3214035"/>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7" name="Google Shape;448;p64">
              <a:extLst>
                <a:ext uri="{FF2B5EF4-FFF2-40B4-BE49-F238E27FC236}">
                  <a16:creationId xmlns:a16="http://schemas.microsoft.com/office/drawing/2014/main" id="{2301FB72-1ECE-4C72-ADE4-2B37BAC9FF4A}"/>
                </a:ext>
              </a:extLst>
            </p:cNvPr>
            <p:cNvCxnSpPr/>
            <p:nvPr/>
          </p:nvCxnSpPr>
          <p:spPr>
            <a:xfrm flipH="1">
              <a:off x="6481138" y="3926266"/>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8" name="Google Shape;449;p64">
              <a:extLst>
                <a:ext uri="{FF2B5EF4-FFF2-40B4-BE49-F238E27FC236}">
                  <a16:creationId xmlns:a16="http://schemas.microsoft.com/office/drawing/2014/main" id="{5CE9652D-CD05-40D6-9399-A218305EE525}"/>
                </a:ext>
              </a:extLst>
            </p:cNvPr>
            <p:cNvCxnSpPr/>
            <p:nvPr/>
          </p:nvCxnSpPr>
          <p:spPr>
            <a:xfrm>
              <a:off x="6481010" y="4161236"/>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9" name="Google Shape;450;p64">
              <a:extLst>
                <a:ext uri="{FF2B5EF4-FFF2-40B4-BE49-F238E27FC236}">
                  <a16:creationId xmlns:a16="http://schemas.microsoft.com/office/drawing/2014/main" id="{D15EBC34-4D6C-46F8-8C08-F414FFDDF8CA}"/>
                </a:ext>
              </a:extLst>
            </p:cNvPr>
            <p:cNvCxnSpPr/>
            <p:nvPr/>
          </p:nvCxnSpPr>
          <p:spPr>
            <a:xfrm flipH="1">
              <a:off x="6481138" y="479468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20" name="Google Shape;451;p64">
              <a:extLst>
                <a:ext uri="{FF2B5EF4-FFF2-40B4-BE49-F238E27FC236}">
                  <a16:creationId xmlns:a16="http://schemas.microsoft.com/office/drawing/2014/main" id="{0A992D83-2FF3-4EE9-934E-8A0FBECD613B}"/>
                </a:ext>
              </a:extLst>
            </p:cNvPr>
            <p:cNvCxnSpPr/>
            <p:nvPr/>
          </p:nvCxnSpPr>
          <p:spPr>
            <a:xfrm>
              <a:off x="6481010" y="5029655"/>
              <a:ext cx="1736700" cy="62400"/>
            </a:xfrm>
            <a:prstGeom prst="straightConnector1">
              <a:avLst/>
            </a:prstGeom>
            <a:noFill/>
            <a:ln w="9525" cap="rnd" cmpd="sng">
              <a:solidFill>
                <a:schemeClr val="accent1"/>
              </a:solidFill>
              <a:prstDash val="solid"/>
              <a:round/>
              <a:headEnd type="none" w="sm" len="sm"/>
              <a:tailEnd type="triangle" w="med" len="med"/>
            </a:ln>
          </p:spPr>
        </p:cxnSp>
      </p:grpSp>
      <p:pic>
        <p:nvPicPr>
          <p:cNvPr id="27" name="Graphic 26" descr="User">
            <a:extLst>
              <a:ext uri="{FF2B5EF4-FFF2-40B4-BE49-F238E27FC236}">
                <a16:creationId xmlns:a16="http://schemas.microsoft.com/office/drawing/2014/main" id="{033275A8-9A2D-4EA6-8731-6B0D95DF3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5109" y="2850365"/>
            <a:ext cx="827975" cy="860424"/>
          </a:xfrm>
          <a:prstGeom prst="rect">
            <a:avLst/>
          </a:prstGeom>
        </p:spPr>
      </p:pic>
    </p:spTree>
    <p:extLst>
      <p:ext uri="{BB962C8B-B14F-4D97-AF65-F5344CB8AC3E}">
        <p14:creationId xmlns:p14="http://schemas.microsoft.com/office/powerpoint/2010/main" val="55748235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874D5212-D9B1-4320-9AB1-D080896E76A7}"/>
              </a:ext>
            </a:extLst>
          </p:cNvPr>
          <p:cNvSpPr>
            <a:spLocks noGrp="1"/>
          </p:cNvSpPr>
          <p:nvPr>
            <p:ph type="body" sz="quarter" idx="10"/>
          </p:nvPr>
        </p:nvSpPr>
        <p:spPr>
          <a:xfrm>
            <a:off x="274636" y="1002733"/>
            <a:ext cx="11887200" cy="5259901"/>
          </a:xfrm>
        </p:spPr>
        <p:txBody>
          <a:bodyPr/>
          <a:lstStyle/>
          <a:p>
            <a:r>
              <a:rPr lang="en-US" dirty="0"/>
              <a:t>Introducing WhiteNoise</a:t>
            </a:r>
          </a:p>
          <a:p>
            <a:pPr lvl="1"/>
            <a:r>
              <a:rPr lang="en-US" dirty="0"/>
              <a:t>An open source project </a:t>
            </a:r>
            <a:r>
              <a:rPr lang="en-US" dirty="0">
                <a:hlinkClick r:id="rId3"/>
              </a:rPr>
              <a:t>jointly developed</a:t>
            </a:r>
            <a:r>
              <a:rPr lang="en-US" dirty="0"/>
              <a:t> by Microsoft, </a:t>
            </a:r>
            <a:r>
              <a:rPr lang="en-US" u="sng" dirty="0">
                <a:solidFill>
                  <a:srgbClr val="215990"/>
                </a:solidFill>
                <a:hlinkClick r:id="rId4"/>
              </a:rPr>
              <a:t>Harvard’s Institute for Quantitative Social Science (IQSS)</a:t>
            </a:r>
            <a:r>
              <a:rPr lang="en-US" dirty="0"/>
              <a:t> and the </a:t>
            </a:r>
            <a:r>
              <a:rPr lang="en-US" b="0" i="0" u="sng" dirty="0">
                <a:solidFill>
                  <a:srgbClr val="215990"/>
                </a:solidFill>
                <a:effectLst/>
                <a:hlinkClick r:id="rId5"/>
              </a:rPr>
              <a:t>School of Engineering and Applied Sciences (SEAS)</a:t>
            </a:r>
            <a:r>
              <a:rPr lang="en-US" b="0" i="0" dirty="0">
                <a:solidFill>
                  <a:srgbClr val="444444"/>
                </a:solidFill>
                <a:effectLst/>
              </a:rPr>
              <a:t> and </a:t>
            </a:r>
            <a:endParaRPr lang="en-US" dirty="0"/>
          </a:p>
          <a:p>
            <a:pPr lvl="1"/>
            <a:r>
              <a:rPr lang="en-US" b="0" i="0" dirty="0">
                <a:solidFill>
                  <a:srgbClr val="41424E"/>
                </a:solidFill>
                <a:effectLst/>
                <a:latin typeface="Segoe UI" panose="020B0502040204020203" pitchFamily="34" charset="0"/>
              </a:rPr>
              <a:t>Currently supports scenarios where the data user is trusted by the data owner and wants to ensure that their releases or publications do not compromise privacy</a:t>
            </a: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sz="1200" dirty="0">
              <a:solidFill>
                <a:srgbClr val="41424E"/>
              </a:solidFill>
              <a:latin typeface="Segoe UI" panose="020B0502040204020203" pitchFamily="34" charset="0"/>
            </a:endParaRPr>
          </a:p>
          <a:p>
            <a:pPr marL="514350" lvl="2" indent="-285750">
              <a:buFont typeface="Arial" panose="020B0604020202020204" pitchFamily="34" charset="0"/>
              <a:buChar char="•"/>
            </a:pPr>
            <a:r>
              <a:rPr lang="en-US" sz="1400" b="0" i="0" dirty="0">
                <a:solidFill>
                  <a:srgbClr val="41424E"/>
                </a:solidFill>
                <a:effectLst/>
                <a:latin typeface="Segoe UI" panose="020B0502040204020203" pitchFamily="34" charset="0"/>
              </a:rPr>
              <a:t>Future releases will focus on hardened scenarios where the researcher or analyst is untrusted and does not have access to the data directly</a:t>
            </a:r>
          </a:p>
        </p:txBody>
      </p:sp>
      <p:pic>
        <p:nvPicPr>
          <p:cNvPr id="4" name="Picture 3">
            <a:extLst>
              <a:ext uri="{FF2B5EF4-FFF2-40B4-BE49-F238E27FC236}">
                <a16:creationId xmlns:a16="http://schemas.microsoft.com/office/drawing/2014/main" id="{3CB315A7-FD91-4EB6-AEE0-940D8CDDBFE6}"/>
              </a:ext>
            </a:extLst>
          </p:cNvPr>
          <p:cNvPicPr>
            <a:picLocks noChangeAspect="1"/>
          </p:cNvPicPr>
          <p:nvPr/>
        </p:nvPicPr>
        <p:blipFill>
          <a:blip r:embed="rId6"/>
          <a:stretch>
            <a:fillRect/>
          </a:stretch>
        </p:blipFill>
        <p:spPr>
          <a:xfrm>
            <a:off x="2700606" y="2505902"/>
            <a:ext cx="7035261" cy="2658673"/>
          </a:xfrm>
          <a:prstGeom prst="rect">
            <a:avLst/>
          </a:prstGeom>
        </p:spPr>
      </p:pic>
      <p:sp>
        <p:nvSpPr>
          <p:cNvPr id="6" name="TextBox 5">
            <a:extLst>
              <a:ext uri="{FF2B5EF4-FFF2-40B4-BE49-F238E27FC236}">
                <a16:creationId xmlns:a16="http://schemas.microsoft.com/office/drawing/2014/main" id="{FA568CAE-288F-4B3B-B123-13D9369DE16B}"/>
              </a:ext>
            </a:extLst>
          </p:cNvPr>
          <p:cNvSpPr txBox="1">
            <a:spLocks noChangeAspect="1"/>
          </p:cNvSpPr>
          <p:nvPr/>
        </p:nvSpPr>
        <p:spPr>
          <a:xfrm>
            <a:off x="4368091" y="5463726"/>
            <a:ext cx="1241555" cy="215444"/>
          </a:xfrm>
          <a:prstGeom prst="rect">
            <a:avLst/>
          </a:prstGeom>
          <a:noFill/>
        </p:spPr>
        <p:txBody>
          <a:bodyPr wrap="square" lIns="0" tIns="0" rIns="0" bIns="0" rtlCol="0">
            <a:spAutoFit/>
          </a:bodyPr>
          <a:lstStyle/>
          <a:p>
            <a:pPr algn="ctr"/>
            <a:r>
              <a:rPr lang="en-US" sz="1400" dirty="0">
                <a:solidFill>
                  <a:srgbClr val="0070C0"/>
                </a:solidFill>
                <a:latin typeface="Segoe UI Semibold" panose="020B0702040204020203" pitchFamily="34" charset="0"/>
                <a:cs typeface="Segoe UI Semibold" panose="020B0702040204020203" pitchFamily="34" charset="0"/>
              </a:rPr>
              <a:t>Add Noise</a:t>
            </a:r>
          </a:p>
        </p:txBody>
      </p:sp>
      <p:sp>
        <p:nvSpPr>
          <p:cNvPr id="7" name="TextBox 6">
            <a:extLst>
              <a:ext uri="{FF2B5EF4-FFF2-40B4-BE49-F238E27FC236}">
                <a16:creationId xmlns:a16="http://schemas.microsoft.com/office/drawing/2014/main" id="{3F408183-25B3-4E65-AEC0-5B53452EE601}"/>
              </a:ext>
            </a:extLst>
          </p:cNvPr>
          <p:cNvSpPr txBox="1">
            <a:spLocks noChangeAspect="1"/>
          </p:cNvSpPr>
          <p:nvPr/>
        </p:nvSpPr>
        <p:spPr>
          <a:xfrm>
            <a:off x="6599237" y="5463726"/>
            <a:ext cx="1510561" cy="215444"/>
          </a:xfrm>
          <a:prstGeom prst="rect">
            <a:avLst/>
          </a:prstGeom>
          <a:noFill/>
        </p:spPr>
        <p:txBody>
          <a:bodyPr wrap="square" lIns="0" tIns="0" rIns="0" bIns="0" rtlCol="0">
            <a:spAutoFit/>
          </a:bodyPr>
          <a:lstStyle/>
          <a:p>
            <a:pPr algn="l"/>
            <a:r>
              <a:rPr lang="en-US" sz="1400" dirty="0">
                <a:solidFill>
                  <a:srgbClr val="0070C0"/>
                </a:solidFill>
                <a:latin typeface="Segoe UI Semibold" panose="020B0702040204020203" pitchFamily="34" charset="0"/>
                <a:cs typeface="Segoe UI Semibold" panose="020B0702040204020203" pitchFamily="34" charset="0"/>
              </a:rPr>
              <a:t>Track Budget</a:t>
            </a:r>
          </a:p>
        </p:txBody>
      </p:sp>
      <p:sp>
        <p:nvSpPr>
          <p:cNvPr id="28" name="Title 27">
            <a:extLst>
              <a:ext uri="{FF2B5EF4-FFF2-40B4-BE49-F238E27FC236}">
                <a16:creationId xmlns:a16="http://schemas.microsoft.com/office/drawing/2014/main" id="{3311FD4C-E49C-404A-A286-E8FA74CDA7AF}"/>
              </a:ext>
            </a:extLst>
          </p:cNvPr>
          <p:cNvSpPr>
            <a:spLocks noGrp="1"/>
          </p:cNvSpPr>
          <p:nvPr>
            <p:ph type="title"/>
          </p:nvPr>
        </p:nvSpPr>
        <p:spPr/>
        <p:txBody>
          <a:bodyPr/>
          <a:lstStyle/>
          <a:p>
            <a:r>
              <a:rPr lang="en-US" dirty="0"/>
              <a:t>Differential Privacy for Machine Learning and Analytics</a:t>
            </a:r>
          </a:p>
        </p:txBody>
      </p:sp>
      <p:sp>
        <p:nvSpPr>
          <p:cNvPr id="33" name="Rectangle 32">
            <a:extLst>
              <a:ext uri="{FF2B5EF4-FFF2-40B4-BE49-F238E27FC236}">
                <a16:creationId xmlns:a16="http://schemas.microsoft.com/office/drawing/2014/main" id="{DF2143B3-B342-4431-96B3-2FF0462CA94B}"/>
              </a:ext>
            </a:extLst>
          </p:cNvPr>
          <p:cNvSpPr/>
          <p:nvPr/>
        </p:nvSpPr>
        <p:spPr>
          <a:xfrm>
            <a:off x="274639" y="6136976"/>
            <a:ext cx="4580100" cy="646331"/>
          </a:xfrm>
          <a:prstGeom prst="rect">
            <a:avLst/>
          </a:prstGeom>
        </p:spPr>
        <p:txBody>
          <a:bodyPr wrap="none">
            <a:spAutoFit/>
          </a:bodyPr>
          <a:lstStyle/>
          <a:p>
            <a:r>
              <a:rPr lang="fr-FR" dirty="0">
                <a:hlinkClick r:id="rId7"/>
              </a:rPr>
              <a:t>https://opendifferentialprivacy.github.io</a:t>
            </a:r>
            <a:endParaRPr lang="fr-FR" dirty="0"/>
          </a:p>
          <a:p>
            <a:r>
              <a:rPr lang="en-US" dirty="0">
                <a:latin typeface="Segoe UI" panose="020B0502040204020203" pitchFamily="34" charset="0"/>
                <a:cs typeface="Segoe UI" panose="020B0502040204020203" pitchFamily="34" charset="0"/>
                <a:hlinkClick r:id="rId8"/>
              </a:rPr>
              <a:t>https://github.com/opendifferentialprivacy</a:t>
            </a:r>
            <a:r>
              <a:rPr lang="en-US" dirty="0">
                <a:latin typeface="Segoe UI" panose="020B0502040204020203" pitchFamily="34" charset="0"/>
                <a:cs typeface="Segoe UI" panose="020B0502040204020203" pitchFamily="34" charset="0"/>
              </a:rPr>
              <a:t> </a:t>
            </a:r>
          </a:p>
        </p:txBody>
      </p:sp>
      <p:pic>
        <p:nvPicPr>
          <p:cNvPr id="35" name="Picture 34" descr="A close up of a logo&#10;&#10;Description automatically generated">
            <a:extLst>
              <a:ext uri="{FF2B5EF4-FFF2-40B4-BE49-F238E27FC236}">
                <a16:creationId xmlns:a16="http://schemas.microsoft.com/office/drawing/2014/main" id="{652384E7-A6ED-47D3-A3CD-E5B7DEBCE2B4}"/>
              </a:ext>
            </a:extLst>
          </p:cNvPr>
          <p:cNvPicPr>
            <a:picLocks noChangeAspect="1"/>
          </p:cNvPicPr>
          <p:nvPr/>
        </p:nvPicPr>
        <p:blipFill>
          <a:blip r:embed="rId9"/>
          <a:stretch>
            <a:fillRect/>
          </a:stretch>
        </p:blipFill>
        <p:spPr>
          <a:xfrm>
            <a:off x="9416164" y="6231227"/>
            <a:ext cx="2453329" cy="432940"/>
          </a:xfrm>
          <a:prstGeom prst="rect">
            <a:avLst/>
          </a:prstGeom>
        </p:spPr>
      </p:pic>
    </p:spTree>
    <p:extLst>
      <p:ext uri="{BB962C8B-B14F-4D97-AF65-F5344CB8AC3E}">
        <p14:creationId xmlns:p14="http://schemas.microsoft.com/office/powerpoint/2010/main" val="3369640895"/>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7" name="Rectangle 6">
            <a:extLst>
              <a:ext uri="{FF2B5EF4-FFF2-40B4-BE49-F238E27FC236}">
                <a16:creationId xmlns:a16="http://schemas.microsoft.com/office/drawing/2014/main" id="{59576A94-377A-4644-BB12-DAB5FD50CE6B}"/>
              </a:ext>
            </a:extLst>
          </p:cNvPr>
          <p:cNvSpPr/>
          <p:nvPr/>
        </p:nvSpPr>
        <p:spPr>
          <a:xfrm>
            <a:off x="7659741" y="1847236"/>
            <a:ext cx="1790700" cy="2743200"/>
          </a:xfrm>
          <a:prstGeom prst="rect">
            <a:avLst/>
          </a:prstGeom>
          <a:solidFill>
            <a:schemeClr val="bg1">
              <a:lumMod val="95000"/>
            </a:schemeClr>
          </a:solidFill>
          <a:ln>
            <a:solidFill>
              <a:schemeClr val="accent1">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9" name="Rectangle: Top Corners Rounded 8">
            <a:extLst>
              <a:ext uri="{FF2B5EF4-FFF2-40B4-BE49-F238E27FC236}">
                <a16:creationId xmlns:a16="http://schemas.microsoft.com/office/drawing/2014/main" id="{4BB4D5EC-AC94-4FA6-BB03-2629C063CBC3}"/>
              </a:ext>
            </a:extLst>
          </p:cNvPr>
          <p:cNvSpPr/>
          <p:nvPr/>
        </p:nvSpPr>
        <p:spPr>
          <a:xfrm>
            <a:off x="4049236" y="1714235"/>
            <a:ext cx="2476500" cy="3225800"/>
          </a:xfrm>
          <a:prstGeom prst="round2SameRect">
            <a:avLst/>
          </a:prstGeom>
          <a:solidFill>
            <a:schemeClr val="bg1">
              <a:lumMod val="85000"/>
            </a:schemeClr>
          </a:solidFill>
          <a:ln>
            <a:solidFill>
              <a:schemeClr val="accent2">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C6ABE68F-F098-4AD3-8C29-D3A15F338ADA}"/>
              </a:ext>
            </a:extLst>
          </p:cNvPr>
          <p:cNvSpPr txBox="1"/>
          <p:nvPr/>
        </p:nvSpPr>
        <p:spPr>
          <a:xfrm>
            <a:off x="4326673" y="1194566"/>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Privacy Module</a:t>
            </a:r>
          </a:p>
        </p:txBody>
      </p:sp>
      <p:sp>
        <p:nvSpPr>
          <p:cNvPr id="13" name="Rectangle 12">
            <a:extLst>
              <a:ext uri="{FF2B5EF4-FFF2-40B4-BE49-F238E27FC236}">
                <a16:creationId xmlns:a16="http://schemas.microsoft.com/office/drawing/2014/main" id="{D2E50825-EBA6-4E5C-B9A1-5F2DCD807E0E}"/>
              </a:ext>
            </a:extLst>
          </p:cNvPr>
          <p:cNvSpPr/>
          <p:nvPr/>
        </p:nvSpPr>
        <p:spPr>
          <a:xfrm>
            <a:off x="4320323" y="4090166"/>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r>
              <a:rPr lang="en-US" sz="1200" dirty="0">
                <a:solidFill>
                  <a:schemeClr val="bg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5A7457E2-83A8-40DC-9935-C76F30E0B1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299" y="4204466"/>
            <a:ext cx="457200" cy="457200"/>
          </a:xfrm>
          <a:prstGeom prst="rect">
            <a:avLst/>
          </a:prstGeom>
        </p:spPr>
      </p:pic>
      <p:cxnSp>
        <p:nvCxnSpPr>
          <p:cNvPr id="17" name="Connector: Elbow 16">
            <a:extLst>
              <a:ext uri="{FF2B5EF4-FFF2-40B4-BE49-F238E27FC236}">
                <a16:creationId xmlns:a16="http://schemas.microsoft.com/office/drawing/2014/main" id="{B22D9F2F-C667-4341-A507-C87E85EF2093}"/>
              </a:ext>
            </a:extLst>
          </p:cNvPr>
          <p:cNvCxnSpPr>
            <a:cxnSpLocks/>
            <a:stCxn id="13" idx="1"/>
          </p:cNvCxnSpPr>
          <p:nvPr/>
        </p:nvCxnSpPr>
        <p:spPr>
          <a:xfrm rot="10800000">
            <a:off x="2696231" y="3699990"/>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Graphic 18" descr="Document">
            <a:extLst>
              <a:ext uri="{FF2B5EF4-FFF2-40B4-BE49-F238E27FC236}">
                <a16:creationId xmlns:a16="http://schemas.microsoft.com/office/drawing/2014/main" id="{11FEC494-4ADE-4FC3-94E1-43873BC40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333" y="3400160"/>
            <a:ext cx="914400" cy="914400"/>
          </a:xfrm>
          <a:prstGeom prst="rect">
            <a:avLst/>
          </a:prstGeom>
        </p:spPr>
      </p:pic>
      <p:pic>
        <p:nvPicPr>
          <p:cNvPr id="21" name="Graphic 20" descr="Paper">
            <a:extLst>
              <a:ext uri="{FF2B5EF4-FFF2-40B4-BE49-F238E27FC236}">
                <a16:creationId xmlns:a16="http://schemas.microsoft.com/office/drawing/2014/main" id="{6539911E-A396-492B-80F1-B029A1BCE6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0469" y="2743935"/>
            <a:ext cx="914400" cy="914400"/>
          </a:xfrm>
          <a:prstGeom prst="rect">
            <a:avLst/>
          </a:prstGeom>
        </p:spPr>
      </p:pic>
      <p:pic>
        <p:nvPicPr>
          <p:cNvPr id="23" name="Graphic 22" descr="Abacus">
            <a:extLst>
              <a:ext uri="{FF2B5EF4-FFF2-40B4-BE49-F238E27FC236}">
                <a16:creationId xmlns:a16="http://schemas.microsoft.com/office/drawing/2014/main" id="{BC66D9C3-8B7C-41D5-A6A5-035C607E2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3755" y="2474569"/>
            <a:ext cx="914400" cy="914400"/>
          </a:xfrm>
          <a:prstGeom prst="rect">
            <a:avLst/>
          </a:prstGeom>
        </p:spPr>
      </p:pic>
      <p:sp>
        <p:nvSpPr>
          <p:cNvPr id="25" name="TextBox 24">
            <a:extLst>
              <a:ext uri="{FF2B5EF4-FFF2-40B4-BE49-F238E27FC236}">
                <a16:creationId xmlns:a16="http://schemas.microsoft.com/office/drawing/2014/main" id="{0E9233CB-C7AE-42CD-B3DA-498A1A8800E0}"/>
              </a:ext>
            </a:extLst>
          </p:cNvPr>
          <p:cNvSpPr txBox="1"/>
          <p:nvPr/>
        </p:nvSpPr>
        <p:spPr>
          <a:xfrm>
            <a:off x="7659741" y="2095464"/>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Budget Store</a:t>
            </a:r>
          </a:p>
        </p:txBody>
      </p:sp>
      <p:sp>
        <p:nvSpPr>
          <p:cNvPr id="27" name="TextBox 26">
            <a:extLst>
              <a:ext uri="{FF2B5EF4-FFF2-40B4-BE49-F238E27FC236}">
                <a16:creationId xmlns:a16="http://schemas.microsoft.com/office/drawing/2014/main" id="{27445477-CB9A-4220-8C04-15E8F9538F6B}"/>
              </a:ext>
            </a:extLst>
          </p:cNvPr>
          <p:cNvSpPr txBox="1"/>
          <p:nvPr/>
        </p:nvSpPr>
        <p:spPr>
          <a:xfrm>
            <a:off x="8702864" y="3100593"/>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9" name="TextBox 28">
            <a:extLst>
              <a:ext uri="{FF2B5EF4-FFF2-40B4-BE49-F238E27FC236}">
                <a16:creationId xmlns:a16="http://schemas.microsoft.com/office/drawing/2014/main" id="{122EF8D2-E2AF-4612-A939-EFC480EF730B}"/>
              </a:ext>
            </a:extLst>
          </p:cNvPr>
          <p:cNvSpPr txBox="1"/>
          <p:nvPr/>
        </p:nvSpPr>
        <p:spPr>
          <a:xfrm>
            <a:off x="995054" y="4076433"/>
            <a:ext cx="877547"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User</a:t>
            </a:r>
          </a:p>
        </p:txBody>
      </p:sp>
      <p:sp>
        <p:nvSpPr>
          <p:cNvPr id="31" name="TextBox 30">
            <a:extLst>
              <a:ext uri="{FF2B5EF4-FFF2-40B4-BE49-F238E27FC236}">
                <a16:creationId xmlns:a16="http://schemas.microsoft.com/office/drawing/2014/main" id="{7A3512C1-D394-4200-BFB6-EAB03DED89F1}"/>
              </a:ext>
            </a:extLst>
          </p:cNvPr>
          <p:cNvSpPr txBox="1"/>
          <p:nvPr/>
        </p:nvSpPr>
        <p:spPr>
          <a:xfrm>
            <a:off x="10642829" y="4076433"/>
            <a:ext cx="1333500" cy="584775"/>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Private Dataset</a:t>
            </a:r>
          </a:p>
        </p:txBody>
      </p:sp>
      <p:cxnSp>
        <p:nvCxnSpPr>
          <p:cNvPr id="33" name="Connector: Elbow 32">
            <a:extLst>
              <a:ext uri="{FF2B5EF4-FFF2-40B4-BE49-F238E27FC236}">
                <a16:creationId xmlns:a16="http://schemas.microsoft.com/office/drawing/2014/main" id="{3D0595B1-0B1D-4CF2-BAF9-E24EE181502E}"/>
              </a:ext>
            </a:extLst>
          </p:cNvPr>
          <p:cNvCxnSpPr>
            <a:cxnSpLocks/>
          </p:cNvCxnSpPr>
          <p:nvPr/>
        </p:nvCxnSpPr>
        <p:spPr>
          <a:xfrm flipV="1">
            <a:off x="2789973" y="2340128"/>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C582DDA-B21D-4B94-85DF-1ED35F026891}"/>
              </a:ext>
            </a:extLst>
          </p:cNvPr>
          <p:cNvSpPr txBox="1"/>
          <p:nvPr/>
        </p:nvSpPr>
        <p:spPr>
          <a:xfrm>
            <a:off x="2111381" y="2909176"/>
            <a:ext cx="1396895" cy="276999"/>
          </a:xfrm>
          <a:prstGeom prst="rect">
            <a:avLst/>
          </a:prstGeom>
          <a:noFill/>
        </p:spPr>
        <p:txBody>
          <a:bodyPr wrap="square" rtlCol="0">
            <a:spAutoFit/>
          </a:bodyPr>
          <a:lstStyle/>
          <a:p>
            <a:r>
              <a:rPr lang="en-US" sz="1200" dirty="0">
                <a:cs typeface="Segoe UI Light" panose="020B0502040204020203" pitchFamily="34" charset="0"/>
              </a:rPr>
              <a:t>Submits a query</a:t>
            </a:r>
          </a:p>
        </p:txBody>
      </p:sp>
      <p:sp>
        <p:nvSpPr>
          <p:cNvPr id="37" name="TextBox 36">
            <a:extLst>
              <a:ext uri="{FF2B5EF4-FFF2-40B4-BE49-F238E27FC236}">
                <a16:creationId xmlns:a16="http://schemas.microsoft.com/office/drawing/2014/main" id="{5604C864-53DF-40E2-8CE4-C12949613360}"/>
              </a:ext>
            </a:extLst>
          </p:cNvPr>
          <p:cNvSpPr txBox="1"/>
          <p:nvPr/>
        </p:nvSpPr>
        <p:spPr>
          <a:xfrm>
            <a:off x="2158170" y="3898231"/>
            <a:ext cx="1260568" cy="646331"/>
          </a:xfrm>
          <a:prstGeom prst="rect">
            <a:avLst/>
          </a:prstGeom>
          <a:noFill/>
        </p:spPr>
        <p:txBody>
          <a:bodyPr wrap="square" rtlCol="0">
            <a:spAutoFit/>
          </a:bodyPr>
          <a:lstStyle/>
          <a:p>
            <a:r>
              <a:rPr lang="en-US" sz="1200" dirty="0">
                <a:cs typeface="Segoe UI Light" panose="020B0502040204020203" pitchFamily="34" charset="0"/>
              </a:rPr>
              <a:t>Receives a differentially private report</a:t>
            </a:r>
          </a:p>
        </p:txBody>
      </p:sp>
      <p:sp>
        <p:nvSpPr>
          <p:cNvPr id="39" name="Rectangle 38">
            <a:extLst>
              <a:ext uri="{FF2B5EF4-FFF2-40B4-BE49-F238E27FC236}">
                <a16:creationId xmlns:a16="http://schemas.microsoft.com/office/drawing/2014/main" id="{56F3748F-08CE-4164-89C4-269658873BE2}"/>
              </a:ext>
            </a:extLst>
          </p:cNvPr>
          <p:cNvSpPr/>
          <p:nvPr/>
        </p:nvSpPr>
        <p:spPr>
          <a:xfrm>
            <a:off x="4311094" y="3422351"/>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Mechanism adds noise</a:t>
            </a:r>
          </a:p>
        </p:txBody>
      </p:sp>
      <p:sp>
        <p:nvSpPr>
          <p:cNvPr id="41" name="Rectangle 40">
            <a:extLst>
              <a:ext uri="{FF2B5EF4-FFF2-40B4-BE49-F238E27FC236}">
                <a16:creationId xmlns:a16="http://schemas.microsoft.com/office/drawing/2014/main" id="{AB92CB21-4EC4-448C-B2EB-E3D89014BDC6}"/>
              </a:ext>
            </a:extLst>
          </p:cNvPr>
          <p:cNvSpPr/>
          <p:nvPr/>
        </p:nvSpPr>
        <p:spPr>
          <a:xfrm>
            <a:off x="4311094" y="2778872"/>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Private data</a:t>
            </a:r>
          </a:p>
        </p:txBody>
      </p:sp>
      <p:sp>
        <p:nvSpPr>
          <p:cNvPr id="43" name="Rectangle 42">
            <a:extLst>
              <a:ext uri="{FF2B5EF4-FFF2-40B4-BE49-F238E27FC236}">
                <a16:creationId xmlns:a16="http://schemas.microsoft.com/office/drawing/2014/main" id="{CAE0C61F-F1C0-4F2B-BA77-D2A8BE2C04A6}"/>
              </a:ext>
            </a:extLst>
          </p:cNvPr>
          <p:cNvSpPr/>
          <p:nvPr/>
        </p:nvSpPr>
        <p:spPr>
          <a:xfrm>
            <a:off x="4320323" y="1938778"/>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Dataset checks budget and access credentials</a:t>
            </a:r>
          </a:p>
        </p:txBody>
      </p:sp>
      <p:cxnSp>
        <p:nvCxnSpPr>
          <p:cNvPr id="45" name="Straight Arrow Connector 44">
            <a:extLst>
              <a:ext uri="{FF2B5EF4-FFF2-40B4-BE49-F238E27FC236}">
                <a16:creationId xmlns:a16="http://schemas.microsoft.com/office/drawing/2014/main" id="{FF5B40AC-AE22-4163-9992-BF980ED1D988}"/>
              </a:ext>
            </a:extLst>
          </p:cNvPr>
          <p:cNvCxnSpPr>
            <a:cxnSpLocks/>
            <a:stCxn id="43" idx="3"/>
          </p:cNvCxnSpPr>
          <p:nvPr/>
        </p:nvCxnSpPr>
        <p:spPr>
          <a:xfrm>
            <a:off x="6218973" y="2281678"/>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E19C150-8B5A-45C7-BBA4-325949153BCC}"/>
              </a:ext>
            </a:extLst>
          </p:cNvPr>
          <p:cNvSpPr txBox="1"/>
          <p:nvPr/>
        </p:nvSpPr>
        <p:spPr>
          <a:xfrm>
            <a:off x="6410371" y="1325432"/>
            <a:ext cx="1082420" cy="830997"/>
          </a:xfrm>
          <a:prstGeom prst="rect">
            <a:avLst/>
          </a:prstGeom>
          <a:noFill/>
        </p:spPr>
        <p:txBody>
          <a:bodyPr wrap="square" rtlCol="0">
            <a:spAutoFit/>
          </a:bodyPr>
          <a:lstStyle/>
          <a:p>
            <a:pPr algn="ctr"/>
            <a:r>
              <a:rPr lang="en-US" sz="1200" dirty="0">
                <a:cs typeface="Segoe UI Light" panose="020B0502040204020203" pitchFamily="34" charset="0"/>
              </a:rPr>
              <a:t>Checks budget and private compute</a:t>
            </a:r>
          </a:p>
        </p:txBody>
      </p:sp>
      <p:cxnSp>
        <p:nvCxnSpPr>
          <p:cNvPr id="49" name="Straight Arrow Connector 48">
            <a:extLst>
              <a:ext uri="{FF2B5EF4-FFF2-40B4-BE49-F238E27FC236}">
                <a16:creationId xmlns:a16="http://schemas.microsoft.com/office/drawing/2014/main" id="{3950742C-9D1E-41AF-B889-52C463383C59}"/>
              </a:ext>
            </a:extLst>
          </p:cNvPr>
          <p:cNvCxnSpPr>
            <a:cxnSpLocks/>
          </p:cNvCxnSpPr>
          <p:nvPr/>
        </p:nvCxnSpPr>
        <p:spPr>
          <a:xfrm>
            <a:off x="7428221" y="4915666"/>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B3F48C8-E814-43FD-9A19-63FED868A886}"/>
              </a:ext>
            </a:extLst>
          </p:cNvPr>
          <p:cNvCxnSpPr>
            <a:cxnSpLocks/>
          </p:cNvCxnSpPr>
          <p:nvPr/>
        </p:nvCxnSpPr>
        <p:spPr>
          <a:xfrm flipV="1">
            <a:off x="7428221" y="2597233"/>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1E3E78-6261-445D-BA38-8D2E99F67E8B}"/>
              </a:ext>
            </a:extLst>
          </p:cNvPr>
          <p:cNvCxnSpPr>
            <a:cxnSpLocks/>
          </p:cNvCxnSpPr>
          <p:nvPr/>
        </p:nvCxnSpPr>
        <p:spPr>
          <a:xfrm flipH="1">
            <a:off x="6344897" y="2597233"/>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69F4FF-489E-4EB6-A9DB-120D6F18E9D6}"/>
              </a:ext>
            </a:extLst>
          </p:cNvPr>
          <p:cNvSpPr txBox="1"/>
          <p:nvPr/>
        </p:nvSpPr>
        <p:spPr>
          <a:xfrm>
            <a:off x="7966476" y="5040916"/>
            <a:ext cx="1659388" cy="461665"/>
          </a:xfrm>
          <a:prstGeom prst="rect">
            <a:avLst/>
          </a:prstGeom>
          <a:noFill/>
        </p:spPr>
        <p:txBody>
          <a:bodyPr wrap="square" rtlCol="0">
            <a:spAutoFit/>
          </a:bodyPr>
          <a:lstStyle/>
          <a:p>
            <a:r>
              <a:rPr lang="en-US" sz="1200" dirty="0">
                <a:cs typeface="Segoe UI Light" panose="020B0502040204020203" pitchFamily="34" charset="0"/>
              </a:rPr>
              <a:t>Credentials to access the data</a:t>
            </a:r>
          </a:p>
        </p:txBody>
      </p:sp>
      <p:cxnSp>
        <p:nvCxnSpPr>
          <p:cNvPr id="57" name="Straight Arrow Connector 56">
            <a:extLst>
              <a:ext uri="{FF2B5EF4-FFF2-40B4-BE49-F238E27FC236}">
                <a16:creationId xmlns:a16="http://schemas.microsoft.com/office/drawing/2014/main" id="{DBF26F8B-75DA-46A6-9CDC-E84613AECD4D}"/>
              </a:ext>
            </a:extLst>
          </p:cNvPr>
          <p:cNvCxnSpPr>
            <a:cxnSpLocks/>
          </p:cNvCxnSpPr>
          <p:nvPr/>
        </p:nvCxnSpPr>
        <p:spPr>
          <a:xfrm>
            <a:off x="9450441" y="3430148"/>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7197522-E4BA-4498-96BF-886850DB09F9}"/>
              </a:ext>
            </a:extLst>
          </p:cNvPr>
          <p:cNvCxnSpPr>
            <a:cxnSpLocks/>
          </p:cNvCxnSpPr>
          <p:nvPr/>
        </p:nvCxnSpPr>
        <p:spPr>
          <a:xfrm flipH="1">
            <a:off x="5274263" y="262572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11"/>
              </a:rPr>
              <a:t>https://opendifferentialprivacy.github.io</a:t>
            </a:r>
            <a:endParaRPr lang="fr-FR" dirty="0"/>
          </a:p>
          <a:p>
            <a:r>
              <a:rPr lang="en-US" dirty="0">
                <a:latin typeface="Segoe UI" panose="020B0502040204020203" pitchFamily="34" charset="0"/>
                <a:cs typeface="Segoe UI" panose="020B0502040204020203" pitchFamily="34" charset="0"/>
                <a:hlinkClick r:id="rId12"/>
              </a:rPr>
              <a:t>https://github.com/opendifferentialprivacy</a:t>
            </a:r>
            <a:r>
              <a:rPr lang="en-US" dirty="0">
                <a:latin typeface="Segoe UI" panose="020B0502040204020203" pitchFamily="34" charset="0"/>
                <a:cs typeface="Segoe UI" panose="020B0502040204020203" pitchFamily="34" charset="0"/>
              </a:rPr>
              <a:t> </a:t>
            </a:r>
          </a:p>
        </p:txBody>
      </p:sp>
      <p:pic>
        <p:nvPicPr>
          <p:cNvPr id="63" name="Graphic 62" descr="Database">
            <a:extLst>
              <a:ext uri="{FF2B5EF4-FFF2-40B4-BE49-F238E27FC236}">
                <a16:creationId xmlns:a16="http://schemas.microsoft.com/office/drawing/2014/main" id="{A7D0FC68-8288-46BB-823A-1A1F0FA33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2203" y="3070110"/>
            <a:ext cx="914400" cy="914400"/>
          </a:xfrm>
          <a:prstGeom prst="rect">
            <a:avLst/>
          </a:prstGeom>
        </p:spPr>
      </p:pic>
      <p:grpSp>
        <p:nvGrpSpPr>
          <p:cNvPr id="72" name="Graphic 9" descr="Target Audience">
            <a:extLst>
              <a:ext uri="{FF2B5EF4-FFF2-40B4-BE49-F238E27FC236}">
                <a16:creationId xmlns:a16="http://schemas.microsoft.com/office/drawing/2014/main" id="{0552CE85-9071-4C0A-A5F1-C9F3EE9CCC5C}"/>
              </a:ext>
            </a:extLst>
          </p:cNvPr>
          <p:cNvGrpSpPr/>
          <p:nvPr/>
        </p:nvGrpSpPr>
        <p:grpSpPr>
          <a:xfrm>
            <a:off x="1067523" y="3244943"/>
            <a:ext cx="800099" cy="573788"/>
            <a:chOff x="1176974" y="3522195"/>
            <a:chExt cx="800099" cy="573788"/>
          </a:xfrm>
        </p:grpSpPr>
        <p:sp>
          <p:nvSpPr>
            <p:cNvPr id="65" name="Freeform: Shape 64">
              <a:extLst>
                <a:ext uri="{FF2B5EF4-FFF2-40B4-BE49-F238E27FC236}">
                  <a16:creationId xmlns:a16="http://schemas.microsoft.com/office/drawing/2014/main" id="{30F34021-9865-4827-BDEB-0CDD1AE1BC52}"/>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1">
                <a:lumMod val="5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4554754-5AC8-4DE6-A645-8EAFEF8D3740}"/>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F3C18E-D5F5-4C63-9D0F-E424B512EA6C}"/>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D033925-776D-4EB3-B0B6-8D78561D1962}"/>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6D668BF-8844-41AF-A342-73B7ED617944}"/>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F79DF0-03D2-4790-B37C-790D7BF41EEB}"/>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tx1">
                <a:lumMod val="50000"/>
              </a:scheme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7B573D-03BD-44E6-ACBB-4FEE1D0C4933}"/>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tx1">
                <a:lumMod val="50000"/>
              </a:schemeClr>
            </a:solidFill>
            <a:ln w="9525" cap="flat">
              <a:noFill/>
              <a:prstDash val="solid"/>
              <a:miter/>
            </a:ln>
          </p:spPr>
          <p:txBody>
            <a:bodyPr rtlCol="0" anchor="ctr"/>
            <a:lstStyle/>
            <a:p>
              <a:endParaRPr lang="en-US"/>
            </a:p>
          </p:txBody>
        </p:sp>
      </p:grpSp>
      <p:cxnSp>
        <p:nvCxnSpPr>
          <p:cNvPr id="74" name="Straight Arrow Connector 73">
            <a:extLst>
              <a:ext uri="{FF2B5EF4-FFF2-40B4-BE49-F238E27FC236}">
                <a16:creationId xmlns:a16="http://schemas.microsoft.com/office/drawing/2014/main" id="{223405F8-2483-4E14-8377-CB7E372CE83A}"/>
              </a:ext>
            </a:extLst>
          </p:cNvPr>
          <p:cNvCxnSpPr>
            <a:cxnSpLocks/>
          </p:cNvCxnSpPr>
          <p:nvPr/>
        </p:nvCxnSpPr>
        <p:spPr>
          <a:xfrm flipH="1">
            <a:off x="5274263" y="3246665"/>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F30C89E-440B-4D10-AA22-854BB99C33C8}"/>
              </a:ext>
            </a:extLst>
          </p:cNvPr>
          <p:cNvCxnSpPr>
            <a:cxnSpLocks/>
          </p:cNvCxnSpPr>
          <p:nvPr/>
        </p:nvCxnSpPr>
        <p:spPr>
          <a:xfrm flipH="1">
            <a:off x="5274263" y="3895904"/>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Arc 77">
            <a:extLst>
              <a:ext uri="{FF2B5EF4-FFF2-40B4-BE49-F238E27FC236}">
                <a16:creationId xmlns:a16="http://schemas.microsoft.com/office/drawing/2014/main" id="{F6A39BAA-34E4-44BF-87C9-56514DB2C331}"/>
              </a:ext>
            </a:extLst>
          </p:cNvPr>
          <p:cNvSpPr/>
          <p:nvPr/>
        </p:nvSpPr>
        <p:spPr>
          <a:xfrm rot="2596578">
            <a:off x="-1463136" y="1142319"/>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A8037A6-F51F-44AB-80B3-661612E87146}"/>
              </a:ext>
            </a:extLst>
          </p:cNvPr>
          <p:cNvSpPr/>
          <p:nvPr/>
        </p:nvSpPr>
        <p:spPr>
          <a:xfrm rot="13437869">
            <a:off x="9865098" y="1142509"/>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15"/>
          <a:stretch>
            <a:fillRect/>
          </a:stretch>
        </p:blipFill>
        <p:spPr>
          <a:xfrm>
            <a:off x="9416164" y="6231227"/>
            <a:ext cx="2453329" cy="432940"/>
          </a:xfrm>
          <a:prstGeom prst="rect">
            <a:avLst/>
          </a:prstGeom>
        </p:spPr>
      </p:pic>
      <p:sp>
        <p:nvSpPr>
          <p:cNvPr id="90" name="Oval 89">
            <a:extLst>
              <a:ext uri="{FF2B5EF4-FFF2-40B4-BE49-F238E27FC236}">
                <a16:creationId xmlns:a16="http://schemas.microsoft.com/office/drawing/2014/main" id="{CB002B9A-F43D-4FA7-BE7A-40AC55857C78}"/>
              </a:ext>
            </a:extLst>
          </p:cNvPr>
          <p:cNvSpPr/>
          <p:nvPr/>
        </p:nvSpPr>
        <p:spPr bwMode="auto">
          <a:xfrm>
            <a:off x="2205228" y="2564004"/>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1</a:t>
            </a:r>
          </a:p>
        </p:txBody>
      </p:sp>
      <p:sp>
        <p:nvSpPr>
          <p:cNvPr id="94" name="Oval 93">
            <a:extLst>
              <a:ext uri="{FF2B5EF4-FFF2-40B4-BE49-F238E27FC236}">
                <a16:creationId xmlns:a16="http://schemas.microsoft.com/office/drawing/2014/main" id="{997BD673-8FC5-498A-9789-3488AF39E666}"/>
              </a:ext>
            </a:extLst>
          </p:cNvPr>
          <p:cNvSpPr/>
          <p:nvPr/>
        </p:nvSpPr>
        <p:spPr bwMode="auto">
          <a:xfrm>
            <a:off x="2253952" y="352117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7</a:t>
            </a:r>
          </a:p>
        </p:txBody>
      </p:sp>
      <p:sp>
        <p:nvSpPr>
          <p:cNvPr id="96" name="Oval 95">
            <a:extLst>
              <a:ext uri="{FF2B5EF4-FFF2-40B4-BE49-F238E27FC236}">
                <a16:creationId xmlns:a16="http://schemas.microsoft.com/office/drawing/2014/main" id="{8882A0AB-57F4-4C3B-9A86-70806C631D6C}"/>
              </a:ext>
            </a:extLst>
          </p:cNvPr>
          <p:cNvSpPr/>
          <p:nvPr/>
        </p:nvSpPr>
        <p:spPr bwMode="auto">
          <a:xfrm>
            <a:off x="6590905" y="100289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2</a:t>
            </a:r>
          </a:p>
        </p:txBody>
      </p:sp>
      <p:cxnSp>
        <p:nvCxnSpPr>
          <p:cNvPr id="98" name="Straight Arrow Connector 97">
            <a:extLst>
              <a:ext uri="{FF2B5EF4-FFF2-40B4-BE49-F238E27FC236}">
                <a16:creationId xmlns:a16="http://schemas.microsoft.com/office/drawing/2014/main" id="{E419089C-C9B8-459A-BAA1-580A821779DB}"/>
              </a:ext>
            </a:extLst>
          </p:cNvPr>
          <p:cNvCxnSpPr>
            <a:cxnSpLocks/>
          </p:cNvCxnSpPr>
          <p:nvPr/>
        </p:nvCxnSpPr>
        <p:spPr>
          <a:xfrm>
            <a:off x="9444742" y="3560703"/>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5E71D232-0DC9-4DF7-A1BE-2F443D2564A4}"/>
              </a:ext>
            </a:extLst>
          </p:cNvPr>
          <p:cNvSpPr/>
          <p:nvPr/>
        </p:nvSpPr>
        <p:spPr bwMode="auto">
          <a:xfrm>
            <a:off x="9954400" y="3181973"/>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3</a:t>
            </a:r>
          </a:p>
        </p:txBody>
      </p:sp>
      <p:sp>
        <p:nvSpPr>
          <p:cNvPr id="104" name="Oval 103">
            <a:extLst>
              <a:ext uri="{FF2B5EF4-FFF2-40B4-BE49-F238E27FC236}">
                <a16:creationId xmlns:a16="http://schemas.microsoft.com/office/drawing/2014/main" id="{7F12678A-CB43-4186-9407-90DAA9C65A2F}"/>
              </a:ext>
            </a:extLst>
          </p:cNvPr>
          <p:cNvSpPr/>
          <p:nvPr/>
        </p:nvSpPr>
        <p:spPr bwMode="auto">
          <a:xfrm>
            <a:off x="7666918" y="5098702"/>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4</a:t>
            </a:r>
          </a:p>
        </p:txBody>
      </p:sp>
      <p:sp>
        <p:nvSpPr>
          <p:cNvPr id="106" name="Oval 105">
            <a:extLst>
              <a:ext uri="{FF2B5EF4-FFF2-40B4-BE49-F238E27FC236}">
                <a16:creationId xmlns:a16="http://schemas.microsoft.com/office/drawing/2014/main" id="{90D937CA-0FF6-47B2-AF1D-12E0BE400416}"/>
              </a:ext>
            </a:extLst>
          </p:cNvPr>
          <p:cNvSpPr/>
          <p:nvPr/>
        </p:nvSpPr>
        <p:spPr bwMode="auto">
          <a:xfrm>
            <a:off x="4163582" y="2867587"/>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5</a:t>
            </a:r>
          </a:p>
        </p:txBody>
      </p:sp>
      <p:sp>
        <p:nvSpPr>
          <p:cNvPr id="108" name="Oval 107">
            <a:extLst>
              <a:ext uri="{FF2B5EF4-FFF2-40B4-BE49-F238E27FC236}">
                <a16:creationId xmlns:a16="http://schemas.microsoft.com/office/drawing/2014/main" id="{9D9AC416-9F70-4D1F-832A-0E8494264FAF}"/>
              </a:ext>
            </a:extLst>
          </p:cNvPr>
          <p:cNvSpPr/>
          <p:nvPr/>
        </p:nvSpPr>
        <p:spPr bwMode="auto">
          <a:xfrm>
            <a:off x="4147402" y="3494912"/>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6</a:t>
            </a:r>
          </a:p>
        </p:txBody>
      </p:sp>
    </p:spTree>
    <p:extLst>
      <p:ext uri="{BB962C8B-B14F-4D97-AF65-F5344CB8AC3E}">
        <p14:creationId xmlns:p14="http://schemas.microsoft.com/office/powerpoint/2010/main" val="30992921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2" name="Text Placeholder 1">
            <a:extLst>
              <a:ext uri="{FF2B5EF4-FFF2-40B4-BE49-F238E27FC236}">
                <a16:creationId xmlns:a16="http://schemas.microsoft.com/office/drawing/2014/main" id="{38DAB2FA-316D-48F0-8882-9B27F77CF41E}"/>
              </a:ext>
            </a:extLst>
          </p:cNvPr>
          <p:cNvSpPr>
            <a:spLocks noGrp="1"/>
          </p:cNvSpPr>
          <p:nvPr>
            <p:ph type="body" sz="quarter" idx="10"/>
          </p:nvPr>
        </p:nvSpPr>
        <p:spPr>
          <a:xfrm>
            <a:off x="274638" y="1212850"/>
            <a:ext cx="6857999" cy="3348609"/>
          </a:xfrm>
        </p:spPr>
        <p:txBody>
          <a:bodyPr/>
          <a:lstStyle/>
          <a:p>
            <a:r>
              <a:rPr lang="en-US" b="0" i="0" u="sng" dirty="0">
                <a:solidFill>
                  <a:srgbClr val="006ECF"/>
                </a:solidFill>
                <a:effectLst/>
                <a:hlinkClick r:id="rId3"/>
              </a:rPr>
              <a:t>WhiteNoise Core</a:t>
            </a:r>
            <a:endParaRPr lang="en-US" b="0" i="0" dirty="0">
              <a:solidFill>
                <a:srgbClr val="41424E"/>
              </a:solidFill>
              <a:effectLst/>
            </a:endParaRP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 pluggable open source library of differentially private algorithms and mechanisms with implementations based on mature differential privacy research</a:t>
            </a: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APIs for defining an analysis and a validator for evaluating these analyses and composing the total privacy loss on a dataset</a:t>
            </a:r>
          </a:p>
          <a:p>
            <a:pPr lvl="1"/>
            <a:r>
              <a:rPr lang="en-US" b="0" i="0" dirty="0">
                <a:solidFill>
                  <a:srgbClr val="41424E"/>
                </a:solidFill>
                <a:effectLst/>
                <a:latin typeface="Segoe UI" panose="020B0502040204020203" pitchFamily="34" charset="0"/>
              </a:rPr>
              <a:t>WhiteNoise handles managing the budget for each query and adding the appropriate amount of noise-based budget</a:t>
            </a:r>
          </a:p>
          <a:p>
            <a:r>
              <a:rPr lang="en-US" b="0" i="0" u="sng" dirty="0">
                <a:solidFill>
                  <a:srgbClr val="006ECF"/>
                </a:solidFill>
                <a:effectLst/>
                <a:hlinkClick r:id="rId4"/>
              </a:rPr>
              <a:t>WhiteNoise System</a:t>
            </a:r>
            <a:endParaRPr lang="en-US" u="sng" dirty="0">
              <a:solidFill>
                <a:srgbClr val="41424E"/>
              </a:solidFill>
            </a:endParaRPr>
          </a:p>
          <a:p>
            <a:pPr lvl="1"/>
            <a:r>
              <a:rPr lang="en-US" b="0" i="0" dirty="0">
                <a:solidFill>
                  <a:srgbClr val="41424E"/>
                </a:solidFill>
                <a:effectLst/>
                <a:latin typeface="Segoe UI" panose="020B0502040204020203" pitchFamily="34" charset="0"/>
              </a:rPr>
              <a:t>System components to make it easier to interface with your data systems, including a SQL query dialect and connections to many common data sources, such as PostgreSQL, SQL Server, Spark, Presto, Pandas, and CSV files</a:t>
            </a:r>
          </a:p>
          <a:p>
            <a:r>
              <a:rPr lang="en-US" b="0" i="0" u="sng" dirty="0">
                <a:solidFill>
                  <a:srgbClr val="006ECF"/>
                </a:solidFill>
                <a:effectLst/>
                <a:hlinkClick r:id="rId5"/>
              </a:rPr>
              <a:t>WhiteNoise Samples</a:t>
            </a:r>
            <a:endParaRPr lang="en-US" u="sng" dirty="0">
              <a:solidFill>
                <a:srgbClr val="41424E"/>
              </a:solidFill>
            </a:endParaRPr>
          </a:p>
          <a:p>
            <a:pPr lvl="1"/>
            <a:r>
              <a:rPr lang="en-US" b="0" i="0" dirty="0">
                <a:solidFill>
                  <a:srgbClr val="41424E"/>
                </a:solidFill>
                <a:effectLst/>
                <a:latin typeface="Segoe UI" panose="020B0502040204020203" pitchFamily="34" charset="0"/>
              </a:rPr>
              <a:t>Example code and notebooks to demonstrate the use of the WhiteNoise platform, teach the properties of differential privacy, and highlight some of the nuances of the WhiteNoise implementation</a:t>
            </a:r>
          </a:p>
        </p:txBody>
      </p: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6"/>
              </a:rPr>
              <a:t>https://opendifferentialprivacy.github.io</a:t>
            </a:r>
            <a:endParaRPr lang="fr-FR" dirty="0"/>
          </a:p>
          <a:p>
            <a:r>
              <a:rPr lang="en-US" dirty="0">
                <a:latin typeface="Segoe UI" panose="020B0502040204020203" pitchFamily="34" charset="0"/>
                <a:cs typeface="Segoe UI" panose="020B0502040204020203" pitchFamily="34" charset="0"/>
                <a:hlinkClick r:id="rId7"/>
              </a:rPr>
              <a:t>https://github.com/opendifferentialprivacy</a:t>
            </a:r>
            <a:r>
              <a:rPr lang="en-US" dirty="0">
                <a:latin typeface="Segoe UI" panose="020B0502040204020203" pitchFamily="34" charset="0"/>
                <a:cs typeface="Segoe UI" panose="020B0502040204020203" pitchFamily="34" charset="0"/>
              </a:rPr>
              <a:t> </a:t>
            </a:r>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8"/>
          <a:stretch>
            <a:fillRect/>
          </a:stretch>
        </p:blipFill>
        <p:spPr>
          <a:xfrm>
            <a:off x="9416164" y="6231227"/>
            <a:ext cx="2453329" cy="432940"/>
          </a:xfrm>
          <a:prstGeom prst="rect">
            <a:avLst/>
          </a:prstGeom>
        </p:spPr>
      </p:pic>
      <p:pic>
        <p:nvPicPr>
          <p:cNvPr id="4" name="Content Placeholder 4" descr="A picture containing drawing&#10;&#10;Description automatically generated">
            <a:extLst>
              <a:ext uri="{FF2B5EF4-FFF2-40B4-BE49-F238E27FC236}">
                <a16:creationId xmlns:a16="http://schemas.microsoft.com/office/drawing/2014/main" id="{11804B06-7D17-4C43-ACF7-5F78D5FB0EFB}"/>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97772" y="1501053"/>
            <a:ext cx="6008687" cy="4244975"/>
          </a:xfrm>
          <a:prstGeom prst="rect">
            <a:avLst/>
          </a:prstGeom>
          <a:ln>
            <a:noFill/>
          </a:ln>
        </p:spPr>
      </p:pic>
    </p:spTree>
    <p:extLst>
      <p:ext uri="{BB962C8B-B14F-4D97-AF65-F5344CB8AC3E}">
        <p14:creationId xmlns:p14="http://schemas.microsoft.com/office/powerpoint/2010/main" val="20329486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F417-6C5A-46CC-BD37-51E32A34DEF2}"/>
              </a:ext>
            </a:extLst>
          </p:cNvPr>
          <p:cNvSpPr>
            <a:spLocks noGrp="1"/>
          </p:cNvSpPr>
          <p:nvPr>
            <p:ph type="title"/>
          </p:nvPr>
        </p:nvSpPr>
        <p:spPr>
          <a:xfrm>
            <a:off x="1417637" y="352425"/>
            <a:ext cx="10746566" cy="860424"/>
          </a:xfrm>
        </p:spPr>
        <p:txBody>
          <a:bodyPr/>
          <a:lstStyle/>
          <a:p>
            <a:r>
              <a:rPr lang="en-US" dirty="0" err="1"/>
              <a:t>OpenDP</a:t>
            </a:r>
            <a:br>
              <a:rPr lang="en-US" dirty="0"/>
            </a:br>
            <a:r>
              <a:rPr lang="en-US" sz="2400" dirty="0">
                <a:solidFill>
                  <a:srgbClr val="0072C6"/>
                </a:solidFill>
                <a:latin typeface="+mn-lt"/>
              </a:rPr>
              <a:t>Building an open source suite of tools for deploying differential privacy</a:t>
            </a:r>
            <a:endParaRPr lang="en-US" dirty="0">
              <a:solidFill>
                <a:srgbClr val="0072C6"/>
              </a:solidFill>
              <a:latin typeface="+mn-lt"/>
            </a:endParaRPr>
          </a:p>
        </p:txBody>
      </p:sp>
      <p:sp>
        <p:nvSpPr>
          <p:cNvPr id="5" name="Text Placeholder 4">
            <a:extLst>
              <a:ext uri="{FF2B5EF4-FFF2-40B4-BE49-F238E27FC236}">
                <a16:creationId xmlns:a16="http://schemas.microsoft.com/office/drawing/2014/main" id="{F1287E03-4091-415A-AAFD-8B1CEF45FAC9}"/>
              </a:ext>
            </a:extLst>
          </p:cNvPr>
          <p:cNvSpPr>
            <a:spLocks noGrp="1"/>
          </p:cNvSpPr>
          <p:nvPr>
            <p:ph type="body" sz="quarter" idx="10"/>
          </p:nvPr>
        </p:nvSpPr>
        <p:spPr>
          <a:xfrm>
            <a:off x="274639" y="1668462"/>
            <a:ext cx="11201398" cy="2516073"/>
          </a:xfrm>
        </p:spPr>
        <p:txBody>
          <a:bodyPr/>
          <a:lstStyle/>
          <a:p>
            <a:pPr>
              <a:spcBef>
                <a:spcPts val="1200"/>
              </a:spcBef>
            </a:pPr>
            <a:r>
              <a:rPr lang="en-US" dirty="0"/>
              <a:t>A </a:t>
            </a:r>
            <a:r>
              <a:rPr lang="en-US" dirty="0">
                <a:solidFill>
                  <a:schemeClr val="tx1"/>
                </a:solidFill>
              </a:rPr>
              <a:t>community effort </a:t>
            </a:r>
            <a:r>
              <a:rPr lang="fr-FR" dirty="0"/>
              <a:t>in </a:t>
            </a:r>
            <a:r>
              <a:rPr lang="fr-FR" b="0" i="0" u="sng" dirty="0">
                <a:solidFill>
                  <a:srgbClr val="215990"/>
                </a:solidFill>
                <a:effectLst/>
                <a:hlinkClick r:id="rId2"/>
              </a:rPr>
              <a:t>partnership </a:t>
            </a:r>
            <a:r>
              <a:rPr lang="fr-FR" b="0" i="0" u="sng" dirty="0" err="1">
                <a:solidFill>
                  <a:srgbClr val="215990"/>
                </a:solidFill>
                <a:effectLst/>
                <a:hlinkClick r:id="rId2"/>
              </a:rPr>
              <a:t>with</a:t>
            </a:r>
            <a:r>
              <a:rPr lang="fr-FR" b="0" i="0" u="sng" dirty="0">
                <a:solidFill>
                  <a:srgbClr val="215990"/>
                </a:solidFill>
                <a:effectLst/>
                <a:hlinkClick r:id="rId2"/>
              </a:rPr>
              <a:t> Microsoft</a:t>
            </a:r>
            <a:r>
              <a:rPr lang="fr-FR" b="0" i="0" dirty="0">
                <a:solidFill>
                  <a:srgbClr val="444444"/>
                </a:solidFill>
                <a:effectLst/>
              </a:rPr>
              <a:t> </a:t>
            </a:r>
            <a:r>
              <a:rPr lang="en-US" dirty="0"/>
              <a:t>to build a trustworthy and open-source </a:t>
            </a:r>
            <a:r>
              <a:rPr lang="en-US" dirty="0">
                <a:solidFill>
                  <a:schemeClr val="tx1"/>
                </a:solidFill>
              </a:rPr>
              <a:t>suite of differential privacy tools </a:t>
            </a:r>
            <a:r>
              <a:rPr lang="en-US" dirty="0"/>
              <a:t>that can be easily adopted by custodians of sensitive data to make it available for research and exploration in the public interest</a:t>
            </a:r>
          </a:p>
          <a:p>
            <a:pPr lvl="1">
              <a:spcBef>
                <a:spcPts val="300"/>
              </a:spcBef>
            </a:pPr>
            <a:r>
              <a:rPr lang="en-US" dirty="0">
                <a:solidFill>
                  <a:srgbClr val="444444"/>
                </a:solidFill>
              </a:rPr>
              <a:t>I</a:t>
            </a:r>
            <a:r>
              <a:rPr lang="en-US" b="0" i="0" dirty="0">
                <a:solidFill>
                  <a:srgbClr val="444444"/>
                </a:solidFill>
                <a:effectLst/>
              </a:rPr>
              <a:t>ncubated by Harvard University’s </a:t>
            </a:r>
            <a:r>
              <a:rPr lang="en-US" b="0" i="0" u="sng" dirty="0">
                <a:solidFill>
                  <a:srgbClr val="215990"/>
                </a:solidFill>
                <a:effectLst/>
                <a:hlinkClick r:id="rId3"/>
              </a:rPr>
              <a:t>Privacy Tools</a:t>
            </a:r>
            <a:r>
              <a:rPr lang="en-US" b="0" i="0" dirty="0">
                <a:solidFill>
                  <a:srgbClr val="444444"/>
                </a:solidFill>
                <a:effectLst/>
              </a:rPr>
              <a:t> and </a:t>
            </a:r>
            <a:r>
              <a:rPr lang="en-US" b="0" i="0" u="sng" dirty="0">
                <a:solidFill>
                  <a:srgbClr val="215990"/>
                </a:solidFill>
                <a:effectLst/>
                <a:hlinkClick r:id="rId4"/>
              </a:rPr>
              <a:t>Privacy Insights</a:t>
            </a:r>
            <a:r>
              <a:rPr lang="en-US" b="0" i="0" dirty="0">
                <a:solidFill>
                  <a:srgbClr val="444444"/>
                </a:solidFill>
                <a:effectLst/>
              </a:rPr>
              <a:t> projects (at </a:t>
            </a:r>
            <a:r>
              <a:rPr lang="en-US" b="0" i="0" u="sng" dirty="0">
                <a:solidFill>
                  <a:srgbClr val="215990"/>
                </a:solidFill>
                <a:effectLst/>
                <a:hlinkClick r:id="rId5"/>
              </a:rPr>
              <a:t>SEAS</a:t>
            </a:r>
            <a:r>
              <a:rPr lang="en-US" b="0" i="0" dirty="0">
                <a:solidFill>
                  <a:srgbClr val="444444"/>
                </a:solidFill>
                <a:effectLst/>
              </a:rPr>
              <a:t> and </a:t>
            </a:r>
            <a:r>
              <a:rPr lang="en-US" b="0" i="0" u="sng" dirty="0">
                <a:solidFill>
                  <a:srgbClr val="215990"/>
                </a:solidFill>
                <a:effectLst/>
                <a:hlinkClick r:id="rId6"/>
              </a:rPr>
              <a:t>IQSS</a:t>
            </a:r>
            <a:r>
              <a:rPr lang="en-US" b="0" i="0" dirty="0">
                <a:solidFill>
                  <a:srgbClr val="444444"/>
                </a:solidFill>
                <a:effectLst/>
              </a:rPr>
              <a:t>)</a:t>
            </a:r>
          </a:p>
          <a:p>
            <a:pPr lvl="1">
              <a:spcBef>
                <a:spcPts val="300"/>
              </a:spcBef>
            </a:pPr>
            <a:r>
              <a:rPr lang="en-US" dirty="0"/>
              <a:t>With stakeholders and contributors from across academia, industry, and government</a:t>
            </a:r>
          </a:p>
          <a:p>
            <a:pPr lvl="1">
              <a:spcBef>
                <a:spcPts val="300"/>
              </a:spcBef>
            </a:pPr>
            <a:r>
              <a:rPr lang="en-US" dirty="0"/>
              <a:t>Plan to design, implement, and govern an “</a:t>
            </a:r>
            <a:r>
              <a:rPr lang="en-US" dirty="0" err="1"/>
              <a:t>OpenDP</a:t>
            </a:r>
            <a:r>
              <a:rPr lang="en-US" dirty="0"/>
              <a:t> Commons” that includes a library of differentially private algorithms and other general-purpose tools for use in end-to-end differential privacy systems</a:t>
            </a:r>
          </a:p>
        </p:txBody>
      </p:sp>
      <p:pic>
        <p:nvPicPr>
          <p:cNvPr id="4" name="Graphic 3">
            <a:extLst>
              <a:ext uri="{FF2B5EF4-FFF2-40B4-BE49-F238E27FC236}">
                <a16:creationId xmlns:a16="http://schemas.microsoft.com/office/drawing/2014/main" id="{42185A81-14E3-4456-8876-7B044E394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7037" y="294581"/>
            <a:ext cx="906232" cy="1030288"/>
          </a:xfrm>
          <a:prstGeom prst="rect">
            <a:avLst/>
          </a:prstGeom>
        </p:spPr>
      </p:pic>
      <p:pic>
        <p:nvPicPr>
          <p:cNvPr id="2050" name="Picture 2">
            <a:extLst>
              <a:ext uri="{FF2B5EF4-FFF2-40B4-BE49-F238E27FC236}">
                <a16:creationId xmlns:a16="http://schemas.microsoft.com/office/drawing/2014/main" id="{9E1F0D4C-70C5-4FBE-82E6-5DA3EBB03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745" y="5935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5E111-A30B-465F-A992-4C9A176B6CA7}"/>
              </a:ext>
            </a:extLst>
          </p:cNvPr>
          <p:cNvSpPr txBox="1"/>
          <p:nvPr/>
        </p:nvSpPr>
        <p:spPr>
          <a:xfrm>
            <a:off x="427037" y="6160571"/>
            <a:ext cx="6217920" cy="369332"/>
          </a:xfrm>
          <a:prstGeom prst="rect">
            <a:avLst/>
          </a:prstGeom>
          <a:noFill/>
        </p:spPr>
        <p:txBody>
          <a:bodyPr wrap="square">
            <a:spAutoFit/>
          </a:bodyPr>
          <a:lstStyle/>
          <a:p>
            <a:r>
              <a:rPr lang="fr-FR" dirty="0">
                <a:hlinkClick r:id="rId10"/>
              </a:rPr>
              <a:t>https://projects.iq.harvard.edu/opendp</a:t>
            </a:r>
            <a:endParaRPr lang="en-US" dirty="0"/>
          </a:p>
        </p:txBody>
      </p:sp>
    </p:spTree>
    <p:extLst>
      <p:ext uri="{BB962C8B-B14F-4D97-AF65-F5344CB8AC3E}">
        <p14:creationId xmlns:p14="http://schemas.microsoft.com/office/powerpoint/2010/main" val="31156178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11764</Words>
  <Application>Microsoft Office PowerPoint</Application>
  <PresentationFormat>Custom</PresentationFormat>
  <Paragraphs>1543</Paragraphs>
  <Slides>105</Slides>
  <Notes>90</Notes>
  <HiddenSlides>5</HiddenSlides>
  <MMClips>4</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105</vt:i4>
      </vt:variant>
    </vt:vector>
  </HeadingPairs>
  <TitlesOfParts>
    <vt:vector size="124" baseType="lpstr">
      <vt:lpstr>Arial</vt:lpstr>
      <vt:lpstr>Calibri</vt:lpstr>
      <vt:lpstr>Cambria Math</vt:lpstr>
      <vt:lpstr>Helvetica Neue</vt:lpstr>
      <vt:lpstr>Merriweather</vt:lpstr>
      <vt:lpstr>Open Sans</vt:lpstr>
      <vt:lpstr>Open-sans</vt:lpstr>
      <vt:lpstr>Segoe UI</vt:lpstr>
      <vt:lpstr>Segoe UI Condensed</vt:lpstr>
      <vt:lpstr>Segoe UI Light</vt:lpstr>
      <vt:lpstr>Segoe UI Semibold</vt:lpstr>
      <vt:lpstr>Segoe UI Semilight</vt:lpstr>
      <vt:lpstr>Selawik Semibold</vt:lpstr>
      <vt:lpstr>Symbol</vt:lpstr>
      <vt:lpstr>var(--ytd-video-primary-info-renderer-title-font-family, inherit)</vt:lpstr>
      <vt:lpstr>Wingdings</vt:lpstr>
      <vt:lpstr>YouTube Noto</vt:lpstr>
      <vt:lpstr>2016_Modèle</vt:lpstr>
      <vt:lpstr>think-cell Slide</vt:lpstr>
      <vt:lpstr>Workshop Data in use Protection Compass Keep the cape in the Cloud and on the Edge</vt:lpstr>
      <vt:lpstr>Moving to the Cloud</vt:lpstr>
      <vt:lpstr>Our agenda for this Common Track</vt:lpstr>
      <vt:lpstr>Context and cloud data threads</vt:lpstr>
      <vt:lpstr>Data breaches need to be taken seriously</vt:lpstr>
      <vt:lpstr>Data breaches are costly</vt:lpstr>
      <vt:lpstr>Cloud data threads</vt:lpstr>
      <vt:lpstr>Encryption at rest</vt:lpstr>
      <vt:lpstr>Key management options for encryption at rest</vt:lpstr>
      <vt:lpstr>Importing HSM-protected keys to Key Vault </vt:lpstr>
      <vt:lpstr>Encryption in transit</vt:lpstr>
      <vt:lpstr>Why do we need to also protect “data in use”?</vt:lpstr>
      <vt:lpstr>PowerPoint Presentation</vt:lpstr>
      <vt:lpstr>The broken rings of protection</vt:lpstr>
      <vt:lpstr>Confidential Computing (CC) For your security, regulatory, and compliance needs  The ability to store, transport, and act on compute workloads without compromising privacy of data and intellectual property</vt:lpstr>
      <vt:lpstr>Who do you need to trust?</vt:lpstr>
      <vt:lpstr>Vision of a confidential cloud…</vt:lpstr>
      <vt:lpstr>Confidential Computing completes data protection lifecycle</vt:lpstr>
      <vt:lpstr>Windows Server 2016 Virtual Trusted Platform Module TPM</vt:lpstr>
      <vt:lpstr>How Trusted Execution Environments (TEEs) protect data in use</vt:lpstr>
      <vt:lpstr>Windows Server 2016 Virtualization Based Security (VBS) Virtual Secure Mode </vt:lpstr>
      <vt:lpstr>How Hyper-V Virtualization based security protects data in use</vt:lpstr>
      <vt:lpstr>How Intel SGX hardware protects data in use</vt:lpstr>
      <vt:lpstr>Comparing secure hardware</vt:lpstr>
      <vt:lpstr>Azure Confidential Computing initiative</vt:lpstr>
      <vt:lpstr>PowerPoint Presentation</vt:lpstr>
      <vt:lpstr>Azure Confidential Computing</vt:lpstr>
      <vt:lpstr>Confidential Computing Consortium Development experience</vt:lpstr>
      <vt:lpstr>Common applications patterns of confidential Computing Common scenarios</vt:lpstr>
      <vt:lpstr>Confidential computing can help Use cases</vt:lpstr>
      <vt:lpstr>An enclave-based application model Development experience and software</vt:lpstr>
      <vt:lpstr>Three abstraction layers for enclaves Development experience and software</vt:lpstr>
      <vt:lpstr>Open Enclave SDK Development experience and software: New/Refactor</vt:lpstr>
      <vt:lpstr>Confidential Consortium Framework Development experience and software: New/Refactor</vt:lpstr>
      <vt:lpstr>Make your apps confidential without changing a line of code! Development experience and software: “Lift and shift” model</vt:lpstr>
      <vt:lpstr>Use Confidential Computing with Kubernetes Development experience and software</vt:lpstr>
      <vt:lpstr>Demo</vt:lpstr>
      <vt:lpstr>SQL Server Always Encrypted Development experience and software: Confidential workloads using PaaS services</vt:lpstr>
      <vt:lpstr>SQL Azure DB Always Encrypted with secure enclaves Development experience and software: Confidential workloads using PaaS services</vt:lpstr>
      <vt:lpstr>Reference workload - Multi-party SQL data set analytics Development experience and software: Confidential workloads using PaaS services</vt:lpstr>
      <vt:lpstr>Multi-party machine learning use case </vt:lpstr>
      <vt:lpstr>Healthcare scenarios Development experience and software: Confidential workloads using PaaS services</vt:lpstr>
      <vt:lpstr>Anti-Money Laundering (AML) FSI scenario “Confidential” first/third party apps</vt:lpstr>
      <vt:lpstr>Anti-Money Laundering (AML) FSI scenario Development experience and software: “Confidential” workloads</vt:lpstr>
      <vt:lpstr>Attesting TEE Attestation</vt:lpstr>
      <vt:lpstr>Confidential Computing in the Edge Hardware, and software and development experience</vt:lpstr>
      <vt:lpstr>Confidential Computing in the Edge Hardware, and software and development experience</vt:lpstr>
      <vt:lpstr>Confidential Computing in the Edge Hardware, and software and development experience</vt:lpstr>
      <vt:lpstr>To go beyond…</vt:lpstr>
      <vt:lpstr>To go beyond…</vt:lpstr>
      <vt:lpstr>To go beyond…</vt:lpstr>
      <vt:lpstr>Homomorphic Encryption (HE)</vt:lpstr>
      <vt:lpstr>Homomorphic Encryption (HE)</vt:lpstr>
      <vt:lpstr>Homomorphic Encryption (HE) considerations Anatomy of a plaintext</vt:lpstr>
      <vt:lpstr>Homomorphic Encryption (HE) considerations Anatomy of a ciphertext : Noise</vt:lpstr>
      <vt:lpstr>Homomorphic Encryption (HE) considerations Anatomy of a ciphertext : after computation</vt:lpstr>
      <vt:lpstr>Homomorphic Encryption (HE) considerations Anatomy of a ciphertext : Noise overflow</vt:lpstr>
      <vt:lpstr>Homomorphic Encryption (HE) considerations Computation possibilities</vt:lpstr>
      <vt:lpstr>Microsoft homomorphic encryption</vt:lpstr>
      <vt:lpstr>Microsoft SEAL Simple Encrypted Arithmetic Library</vt:lpstr>
      <vt:lpstr>Demo</vt:lpstr>
      <vt:lpstr>Applications of homomorphic encryption Private AI</vt:lpstr>
      <vt:lpstr>Applications of homomorphic encryption Private AI customer scenarios we are focusing on</vt:lpstr>
      <vt:lpstr>Applications of homomorphic encryption Private AI : scenario 1</vt:lpstr>
      <vt:lpstr>Video</vt:lpstr>
      <vt:lpstr>Applications of homomorphic encryption Private AI : scenario 2</vt:lpstr>
      <vt:lpstr>Demo</vt:lpstr>
      <vt:lpstr>Video</vt:lpstr>
      <vt:lpstr>Applications of homomorphic encryption Private AI : scenario 3</vt:lpstr>
      <vt:lpstr>Video</vt:lpstr>
      <vt:lpstr>Applications of homomorphic encryption Private AI : Solution Limitations</vt:lpstr>
      <vt:lpstr>Applications of homomorphic encryption Implementing Private AI</vt:lpstr>
      <vt:lpstr>PowerPoint Presentation</vt:lpstr>
      <vt:lpstr>Homomorphic encryption standardization</vt:lpstr>
      <vt:lpstr>To go beyond…</vt:lpstr>
      <vt:lpstr>Secure Multi-Party Computing (MPC) Enabling secure collaborative computation  Solving today’s complex challenges require greater access and use of trustworthy data to create new insights and facilitate responsive and responsible action  MPC has different trade-offs from trusted hardware enclave (CC) and homomorphic encryption (HE)</vt:lpstr>
      <vt:lpstr>Secure Multi-Party Computation (MPC) pattern</vt:lpstr>
      <vt:lpstr>Principle</vt:lpstr>
      <vt:lpstr>Secure MPC protocols EzPC project from Microsoft Research India</vt:lpstr>
      <vt:lpstr>Secure MPC principles</vt:lpstr>
      <vt:lpstr>SMPC principles Example of multiplication</vt:lpstr>
      <vt:lpstr>Applications of secure MPC</vt:lpstr>
      <vt:lpstr>Data collaboration technologies</vt:lpstr>
      <vt:lpstr>Data Collaboratives’ pillars</vt:lpstr>
      <vt:lpstr>Introducing Azure Collaboratives</vt:lpstr>
      <vt:lpstr>Azure Collaborative Workbench Private Preview</vt:lpstr>
      <vt:lpstr>Video</vt:lpstr>
      <vt:lpstr>Azure Collaboratives</vt:lpstr>
      <vt:lpstr>Collaborative data market  </vt:lpstr>
      <vt:lpstr>To go beyond…</vt:lpstr>
      <vt:lpstr>Differential Privacy (DP) Protecting privacy while using data </vt:lpstr>
      <vt:lpstr>Differential Privacy (DP)</vt:lpstr>
      <vt:lpstr>Differential Privacy (DP)</vt:lpstr>
      <vt:lpstr>Local Differential Privacy</vt:lpstr>
      <vt:lpstr>Global Differential Privacy</vt:lpstr>
      <vt:lpstr>Differential Privacy for Machine Learning and Analytics</vt:lpstr>
      <vt:lpstr>WhiteNoise</vt:lpstr>
      <vt:lpstr>WhiteNoise</vt:lpstr>
      <vt:lpstr>OpenDP Building an open source suite of tools for deploying differential privacy</vt:lpstr>
      <vt:lpstr>To go beyond…</vt:lpstr>
      <vt:lpstr>As a quick conclusion of this Common Talk</vt:lpstr>
      <vt:lpstr>As a conclusion of this Common Talk</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dc:title>
  <dc:subject/>
  <dc:creator/>
  <cp:keywords/>
  <dc:description/>
  <cp:lastModifiedBy/>
  <cp:revision>3</cp:revision>
  <dcterms:created xsi:type="dcterms:W3CDTF">2020-01-06T10:54:54Z</dcterms:created>
  <dcterms:modified xsi:type="dcterms:W3CDTF">2020-06-29T12:34:07Z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